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ommentAuthors.xml" ContentType="application/vnd.openxmlformats-officedocument.presentationml.commentAuthor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35"/>
  </p:notesMasterIdLst>
  <p:handoutMasterIdLst>
    <p:handoutMasterId r:id="rId36"/>
  </p:handoutMasterIdLst>
  <p:sldIdLst>
    <p:sldId id="652" r:id="rId3"/>
    <p:sldId id="447" r:id="rId4"/>
    <p:sldId id="653" r:id="rId5"/>
    <p:sldId id="494" r:id="rId6"/>
    <p:sldId id="656" r:id="rId7"/>
    <p:sldId id="654" r:id="rId8"/>
    <p:sldId id="657" r:id="rId9"/>
    <p:sldId id="659" r:id="rId10"/>
    <p:sldId id="449" r:id="rId11"/>
    <p:sldId id="625" r:id="rId12"/>
    <p:sldId id="660" r:id="rId13"/>
    <p:sldId id="662" r:id="rId14"/>
    <p:sldId id="678" r:id="rId15"/>
    <p:sldId id="665" r:id="rId16"/>
    <p:sldId id="667" r:id="rId17"/>
    <p:sldId id="631" r:id="rId18"/>
    <p:sldId id="641" r:id="rId19"/>
    <p:sldId id="668" r:id="rId20"/>
    <p:sldId id="670" r:id="rId21"/>
    <p:sldId id="669" r:id="rId22"/>
    <p:sldId id="671" r:id="rId23"/>
    <p:sldId id="673" r:id="rId24"/>
    <p:sldId id="679" r:id="rId25"/>
    <p:sldId id="675" r:id="rId26"/>
    <p:sldId id="681" r:id="rId27"/>
    <p:sldId id="684" r:id="rId28"/>
    <p:sldId id="685" r:id="rId29"/>
    <p:sldId id="676" r:id="rId30"/>
    <p:sldId id="682" r:id="rId31"/>
    <p:sldId id="634" r:id="rId32"/>
    <p:sldId id="672" r:id="rId33"/>
    <p:sldId id="640" r:id="rId34"/>
  </p:sldIdLst>
  <p:sldSz cx="12192000" cy="6858000"/>
  <p:notesSz cx="6858000" cy="9144000"/>
  <p:custDataLst>
    <p:tags r:id="rId41"/>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作者" initials="作" lastIdx="0" clrIdx="1"/>
  <p:cmAuthor id="2" name="Yang Hong" initials="" lastIdx="0" clrIdx="1"/>
  <p:cmAuthor id="3" name="admin" initials="U" lastIdx="0" clrIdx="2"/>
  <p:cmAuthor id="4" name="Lee Zejun" initials="LZ" lastIdx="0" clrIdx="3"/>
  <p:cmAuthor id="5" name="Siu Shun" initials="SS" lastIdx="0" clrIdx="4"/>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10" d="100"/>
          <a:sy n="110" d="100"/>
        </p:scale>
        <p:origin x="372"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1" Type="http://schemas.openxmlformats.org/officeDocument/2006/relationships/tags" Target="tags/tag58.xml"/><Relationship Id="rId40" Type="http://schemas.openxmlformats.org/officeDocument/2006/relationships/commentAuthors" Target="commentAuthors.xml"/><Relationship Id="rId4" Type="http://schemas.openxmlformats.org/officeDocument/2006/relationships/slide" Target="slides/slide2.xml"/><Relationship Id="rId39" Type="http://schemas.openxmlformats.org/officeDocument/2006/relationships/tableStyles" Target="tableStyles.xml"/><Relationship Id="rId38" Type="http://schemas.openxmlformats.org/officeDocument/2006/relationships/viewProps" Target="viewProps.xml"/><Relationship Id="rId37" Type="http://schemas.openxmlformats.org/officeDocument/2006/relationships/presProps" Target="presProps.xml"/><Relationship Id="rId36" Type="http://schemas.openxmlformats.org/officeDocument/2006/relationships/handoutMaster" Target="handoutMasters/handoutMaster1.xml"/><Relationship Id="rId35" Type="http://schemas.openxmlformats.org/officeDocument/2006/relationships/notesMaster" Target="notesMasters/notesMaster1.xml"/><Relationship Id="rId34" Type="http://schemas.openxmlformats.org/officeDocument/2006/relationships/slide" Target="slides/slide32.xml"/><Relationship Id="rId33" Type="http://schemas.openxmlformats.org/officeDocument/2006/relationships/slide" Target="slides/slide31.xml"/><Relationship Id="rId32" Type="http://schemas.openxmlformats.org/officeDocument/2006/relationships/slide" Target="slides/slide30.xml"/><Relationship Id="rId31" Type="http://schemas.openxmlformats.org/officeDocument/2006/relationships/slide" Target="slides/slide29.xml"/><Relationship Id="rId30" Type="http://schemas.openxmlformats.org/officeDocument/2006/relationships/slide" Target="slides/slide28.xml"/><Relationship Id="rId3" Type="http://schemas.openxmlformats.org/officeDocument/2006/relationships/slide" Target="slides/slide1.xml"/><Relationship Id="rId29" Type="http://schemas.openxmlformats.org/officeDocument/2006/relationships/slide" Target="slides/slide27.xml"/><Relationship Id="rId28" Type="http://schemas.openxmlformats.org/officeDocument/2006/relationships/slide" Target="slides/slide26.xml"/><Relationship Id="rId27" Type="http://schemas.openxmlformats.org/officeDocument/2006/relationships/slide" Target="slides/slide25.xml"/><Relationship Id="rId26" Type="http://schemas.openxmlformats.org/officeDocument/2006/relationships/slide" Target="slides/slide24.xml"/><Relationship Id="rId25" Type="http://schemas.openxmlformats.org/officeDocument/2006/relationships/slide" Target="slides/slide23.xml"/><Relationship Id="rId24" Type="http://schemas.openxmlformats.org/officeDocument/2006/relationships/slide" Target="slides/slide22.xml"/><Relationship Id="rId23" Type="http://schemas.openxmlformats.org/officeDocument/2006/relationships/slide" Target="slides/slide21.xml"/><Relationship Id="rId22" Type="http://schemas.openxmlformats.org/officeDocument/2006/relationships/slide" Target="slides/slide20.xml"/><Relationship Id="rId21" Type="http://schemas.openxmlformats.org/officeDocument/2006/relationships/slide" Target="slides/slide19.xml"/><Relationship Id="rId20" Type="http://schemas.openxmlformats.org/officeDocument/2006/relationships/slide" Target="slides/slide18.xml"/><Relationship Id="rId2" Type="http://schemas.openxmlformats.org/officeDocument/2006/relationships/theme" Target="theme/theme1.xml"/><Relationship Id="rId19" Type="http://schemas.openxmlformats.org/officeDocument/2006/relationships/slide" Target="slides/slide17.xml"/><Relationship Id="rId18" Type="http://schemas.openxmlformats.org/officeDocument/2006/relationships/slide" Target="slides/slide16.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showMasterPhAnim="0" showMasterSp="0">
  <p:cSld name="标题幻灯片">
    <p:bg>
      <p:bgPr>
        <a:solidFill>
          <a:schemeClr val="bg1"/>
        </a:solidFill>
        <a:effectLst/>
      </p:bgPr>
    </p:bg>
    <p:spTree>
      <p:nvGrpSpPr>
        <p:cNvPr id="1" name=""/>
        <p:cNvGrpSpPr/>
        <p:nvPr/>
      </p:nvGrpSpPr>
      <p:grpSpPr>
        <a:xfrm>
          <a:off x="0" y="0"/>
          <a:ext cx="0" cy="0"/>
          <a:chOff x="0" y="0"/>
          <a:chExt cx="0" cy="0"/>
        </a:xfrm>
      </p:grpSpPr>
      <p:pic>
        <p:nvPicPr>
          <p:cNvPr id="9227" name="图片 10"/>
          <p:cNvPicPr>
            <a:picLocks noChangeAspect="1"/>
          </p:cNvPicPr>
          <p:nvPr/>
        </p:nvPicPr>
        <p:blipFill>
          <a:blip r:embed="rId2"/>
          <a:srcRect t="1524"/>
          <a:stretch>
            <a:fillRect/>
          </a:stretch>
        </p:blipFill>
        <p:spPr>
          <a:xfrm>
            <a:off x="0" y="-12700"/>
            <a:ext cx="12238567" cy="6870700"/>
          </a:xfrm>
          <a:prstGeom prst="rect">
            <a:avLst/>
          </a:prstGeom>
          <a:noFill/>
          <a:ln w="9525">
            <a:noFill/>
          </a:ln>
        </p:spPr>
      </p:pic>
      <p:sp>
        <p:nvSpPr>
          <p:cNvPr id="9220" name="任意多边形 27"/>
          <p:cNvSpPr/>
          <p:nvPr/>
        </p:nvSpPr>
        <p:spPr>
          <a:xfrm>
            <a:off x="0" y="71438"/>
            <a:ext cx="12175067" cy="212725"/>
          </a:xfrm>
          <a:custGeom>
            <a:avLst/>
            <a:gdLst/>
            <a:ahLst/>
            <a:cxnLst>
              <a:cxn ang="0">
                <a:pos x="0" y="213133"/>
              </a:cxn>
              <a:cxn ang="0">
                <a:pos x="2471351" y="89566"/>
              </a:cxn>
              <a:cxn ang="0">
                <a:pos x="5943600" y="3069"/>
              </a:cxn>
              <a:cxn ang="0">
                <a:pos x="9131643" y="200777"/>
              </a:cxn>
            </a:cxnLst>
            <a:rect l="0" t="0" r="0" b="0"/>
            <a:pathLst>
              <a:path w="9131643" h="213133">
                <a:moveTo>
                  <a:pt x="0" y="213133"/>
                </a:moveTo>
                <a:lnTo>
                  <a:pt x="2471351" y="89566"/>
                </a:lnTo>
                <a:cubicBezTo>
                  <a:pt x="3461951" y="54555"/>
                  <a:pt x="4833551" y="-15466"/>
                  <a:pt x="5943600" y="3069"/>
                </a:cubicBezTo>
                <a:cubicBezTo>
                  <a:pt x="7053649" y="21604"/>
                  <a:pt x="8437605" y="169885"/>
                  <a:pt x="9131643" y="200777"/>
                </a:cubicBezTo>
              </a:path>
            </a:pathLst>
          </a:custGeom>
          <a:noFill/>
          <a:ln w="25400" cap="flat" cmpd="sng">
            <a:solidFill>
              <a:srgbClr val="FFFFFF">
                <a:alpha val="100000"/>
              </a:srgbClr>
            </a:solidFill>
            <a:prstDash val="solid"/>
            <a:headEnd type="none" w="med" len="med"/>
            <a:tailEnd type="none" w="med" len="med"/>
          </a:ln>
        </p:spPr>
        <p:txBody>
          <a:bodyPr/>
          <a:lstStyle/>
          <a:p>
            <a:endParaRPr lang="zh-CN" altLang="en-US"/>
          </a:p>
        </p:txBody>
      </p:sp>
      <p:sp>
        <p:nvSpPr>
          <p:cNvPr id="9221" name="任意多边形 28"/>
          <p:cNvSpPr/>
          <p:nvPr/>
        </p:nvSpPr>
        <p:spPr>
          <a:xfrm flipV="1">
            <a:off x="14817" y="6611938"/>
            <a:ext cx="12177183" cy="212725"/>
          </a:xfrm>
          <a:custGeom>
            <a:avLst/>
            <a:gdLst/>
            <a:ahLst/>
            <a:cxnLst>
              <a:cxn ang="0">
                <a:pos x="0" y="213133"/>
              </a:cxn>
              <a:cxn ang="0">
                <a:pos x="2471351" y="89566"/>
              </a:cxn>
              <a:cxn ang="0">
                <a:pos x="5943600" y="3069"/>
              </a:cxn>
              <a:cxn ang="0">
                <a:pos x="9131643" y="200777"/>
              </a:cxn>
            </a:cxnLst>
            <a:rect l="0" t="0" r="0" b="0"/>
            <a:pathLst>
              <a:path w="9131643" h="213133">
                <a:moveTo>
                  <a:pt x="0" y="213133"/>
                </a:moveTo>
                <a:lnTo>
                  <a:pt x="2471351" y="89566"/>
                </a:lnTo>
                <a:cubicBezTo>
                  <a:pt x="3461951" y="54555"/>
                  <a:pt x="4833551" y="-15466"/>
                  <a:pt x="5943600" y="3069"/>
                </a:cubicBezTo>
                <a:cubicBezTo>
                  <a:pt x="7053649" y="21604"/>
                  <a:pt x="8437605" y="169885"/>
                  <a:pt x="9131643" y="200777"/>
                </a:cubicBezTo>
              </a:path>
            </a:pathLst>
          </a:custGeom>
          <a:noFill/>
          <a:ln w="25400" cap="flat" cmpd="sng">
            <a:solidFill>
              <a:srgbClr val="FFFFFF">
                <a:alpha val="100000"/>
              </a:srgbClr>
            </a:solidFill>
            <a:prstDash val="solid"/>
            <a:headEnd type="none" w="med" len="med"/>
            <a:tailEnd type="none" w="med" len="med"/>
          </a:ln>
        </p:spPr>
        <p:txBody>
          <a:bodyPr/>
          <a:lstStyle/>
          <a:p>
            <a:endParaRPr lang="zh-CN" altLang="en-US"/>
          </a:p>
        </p:txBody>
      </p:sp>
      <p:sp>
        <p:nvSpPr>
          <p:cNvPr id="4" name="KSO_FD"/>
          <p:cNvSpPr>
            <a:spLocks noGrp="1"/>
          </p:cNvSpPr>
          <p:nvPr>
            <p:ph type="dt" sz="half" idx="2"/>
          </p:nvPr>
        </p:nvSpPr>
        <p:spPr>
          <a:xfrm>
            <a:off x="609600" y="6245225"/>
            <a:ext cx="2844800" cy="476250"/>
          </a:xfrm>
          <a:prstGeom prst="rect">
            <a:avLst/>
          </a:prstGeom>
        </p:spPr>
        <p:txBody>
          <a:bodyPr vert="horz" lIns="91440" tIns="45720" rIns="91440" bIns="45720" rtlCol="0" anchor="ctr"/>
          <a:lstStyle/>
          <a:p>
            <a:pPr fontAlgn="auto"/>
            <a:fld id="{760FBDFE-C587-4B4C-A407-44438C67B59E}" type="datetimeFigureOut">
              <a:rPr lang="zh-CN" altLang="en-US" strike="noStrike" noProof="1" smtClean="0">
                <a:latin typeface="+mn-lt"/>
                <a:ea typeface="+mn-ea"/>
                <a:cs typeface="+mn-cs"/>
              </a:rPr>
            </a:fld>
            <a:endParaRPr lang="zh-CN" altLang="en-US" strike="noStrike" noProof="1"/>
          </a:p>
        </p:txBody>
      </p:sp>
      <p:sp>
        <p:nvSpPr>
          <p:cNvPr id="5" name="KSO_FT"/>
          <p:cNvSpPr>
            <a:spLocks noGrp="1"/>
          </p:cNvSpPr>
          <p:nvPr>
            <p:ph type="ftr" sz="quarter" idx="3"/>
          </p:nvPr>
        </p:nvSpPr>
        <p:spPr>
          <a:xfrm>
            <a:off x="4165600" y="6245225"/>
            <a:ext cx="3860800" cy="476250"/>
          </a:xfrm>
          <a:prstGeom prst="rect">
            <a:avLst/>
          </a:prstGeom>
        </p:spPr>
        <p:txBody>
          <a:bodyPr vert="horz" lIns="91440" tIns="45720" rIns="91440" bIns="45720" rtlCol="0" anchor="ctr"/>
          <a:lstStyle/>
          <a:p>
            <a:pPr fontAlgn="auto"/>
            <a:endParaRPr lang="zh-CN" altLang="en-US" strike="noStrike" noProof="1"/>
          </a:p>
        </p:txBody>
      </p:sp>
      <p:sp>
        <p:nvSpPr>
          <p:cNvPr id="6" name="KSO_FN"/>
          <p:cNvSpPr>
            <a:spLocks noGrp="1"/>
          </p:cNvSpPr>
          <p:nvPr>
            <p:ph type="sldNum" sz="quarter" idx="4"/>
          </p:nvPr>
        </p:nvSpPr>
        <p:spPr>
          <a:xfrm>
            <a:off x="8737600" y="6245225"/>
            <a:ext cx="2844800" cy="476250"/>
          </a:xfrm>
          <a:prstGeom prst="rect">
            <a:avLst/>
          </a:prstGeom>
        </p:spPr>
        <p:txBody>
          <a:bodyPr vert="horz" lIns="91440" tIns="45720" rIns="91440" bIns="45720" rtlCol="0" anchor="ctr"/>
          <a:lstStyle/>
          <a:p>
            <a:pPr fontAlgn="auto"/>
            <a:fld id="{49AE70B2-8BF9-45C0-BB95-33D1B9D3A854}" type="slidenum">
              <a:rPr lang="zh-CN" altLang="en-US" strike="noStrike" noProof="1" smtClean="0">
                <a:latin typeface="+mn-lt"/>
                <a:ea typeface="+mn-ea"/>
                <a:cs typeface="+mn-cs"/>
              </a:rPr>
            </a:fld>
            <a:endParaRPr lang="zh-CN" altLang="en-US" strike="noStrike" noProof="1"/>
          </a:p>
        </p:txBody>
      </p:sp>
      <p:sp>
        <p:nvSpPr>
          <p:cNvPr id="9225" name="KSO_BT1"/>
          <p:cNvSpPr>
            <a:spLocks noGrp="1"/>
          </p:cNvSpPr>
          <p:nvPr>
            <p:ph type="ctrTitle"/>
          </p:nvPr>
        </p:nvSpPr>
        <p:spPr>
          <a:xfrm>
            <a:off x="2624667" y="1038225"/>
            <a:ext cx="7349067" cy="1470025"/>
          </a:xfrm>
          <a:prstGeom prst="rect">
            <a:avLst/>
          </a:prstGeom>
          <a:noFill/>
          <a:ln w="9525">
            <a:noFill/>
          </a:ln>
        </p:spPr>
        <p:txBody>
          <a:bodyPr anchor="b"/>
          <a:lstStyle>
            <a:lvl1pPr lvl="0" algn="ctr">
              <a:lnSpc>
                <a:spcPct val="100000"/>
              </a:lnSpc>
              <a:defRPr sz="3600"/>
            </a:lvl1pPr>
          </a:lstStyle>
          <a:p>
            <a:pPr lvl="0"/>
            <a:r>
              <a:rPr lang="zh-CN" altLang="en-US" dirty="0"/>
              <a:t>单击此处编辑母版标题样式</a:t>
            </a:r>
            <a:endParaRPr lang="zh-CN" altLang="en-US" dirty="0"/>
          </a:p>
        </p:txBody>
      </p:sp>
      <p:sp>
        <p:nvSpPr>
          <p:cNvPr id="9226" name="KSO_BC1"/>
          <p:cNvSpPr>
            <a:spLocks noGrp="1"/>
          </p:cNvSpPr>
          <p:nvPr>
            <p:ph type="subTitle" idx="1"/>
          </p:nvPr>
        </p:nvSpPr>
        <p:spPr>
          <a:xfrm>
            <a:off x="2624667" y="2565400"/>
            <a:ext cx="7332133" cy="508000"/>
          </a:xfrm>
          <a:prstGeom prst="rect">
            <a:avLst/>
          </a:prstGeom>
          <a:noFill/>
          <a:ln w="9525">
            <a:noFill/>
          </a:ln>
        </p:spPr>
        <p:txBody>
          <a:bodyPr anchor="t"/>
          <a:lstStyle>
            <a:lvl1pPr marL="0" lvl="0" indent="0" algn="ctr">
              <a:buNone/>
              <a:defRPr sz="1800">
                <a:solidFill>
                  <a:schemeClr val="tx1"/>
                </a:solidFill>
              </a:defRPr>
            </a:lvl1pPr>
            <a:lvl2pPr marL="0" lvl="1" indent="0" algn="ctr">
              <a:buNone/>
              <a:defRPr sz="1800">
                <a:solidFill>
                  <a:schemeClr val="tx1"/>
                </a:solidFill>
              </a:defRPr>
            </a:lvl2pPr>
            <a:lvl3pPr marL="914400" lvl="2" indent="0" algn="ctr">
              <a:buNone/>
              <a:defRPr sz="1800">
                <a:solidFill>
                  <a:schemeClr val="tx1"/>
                </a:solidFill>
              </a:defRPr>
            </a:lvl3pPr>
            <a:lvl4pPr marL="1371600" lvl="3" indent="0" algn="ctr">
              <a:buNone/>
              <a:defRPr sz="1800">
                <a:solidFill>
                  <a:schemeClr val="tx1"/>
                </a:solidFill>
              </a:defRPr>
            </a:lvl4pPr>
            <a:lvl5pPr marL="1828800" lvl="4" indent="0" algn="ctr">
              <a:buNone/>
              <a:defRPr sz="1800">
                <a:solidFill>
                  <a:schemeClr val="tx1"/>
                </a:solidFill>
              </a:defRPr>
            </a:lvl5pPr>
          </a:lstStyle>
          <a:p>
            <a:pPr lvl="0"/>
            <a:r>
              <a:rPr lang="zh-CN" altLang="en-US" dirty="0"/>
              <a:t>单击此处编辑母版副标题样式</a:t>
            </a:r>
            <a:endParaRPr lang="zh-CN" altLang="en-US" dirty="0"/>
          </a:p>
        </p:txBody>
      </p:sp>
    </p:spTree>
  </p:cSld>
  <p:clrMapOvr>
    <a:masterClrMapping/>
  </p:clrMapOvr>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KSO_BT1"/>
          <p:cNvSpPr>
            <a:spLocks noGrp="1"/>
          </p:cNvSpPr>
          <p:nvPr>
            <p:ph type="title"/>
          </p:nvPr>
        </p:nvSpPr>
        <p:spPr/>
        <p:txBody>
          <a:bodyPr/>
          <a:lstStyle/>
          <a:p>
            <a:r>
              <a:rPr lang="zh-CN" altLang="en-US"/>
              <a:t>单击此处编辑母版标题样式</a:t>
            </a:r>
            <a:endParaRPr lang="en-US" dirty="0"/>
          </a:p>
        </p:txBody>
      </p:sp>
      <p:sp>
        <p:nvSpPr>
          <p:cNvPr id="3" name="KSO_BC1"/>
          <p:cNvSpPr>
            <a:spLocks noGrp="1"/>
          </p:cNvSpPr>
          <p:nvPr>
            <p:ph idx="1"/>
          </p:nvPr>
        </p:nvSpPr>
        <p:spPr/>
        <p:txBody>
          <a:bodyPr/>
          <a:lstStyle>
            <a:lvl1pPr>
              <a:defRPr>
                <a:solidFill>
                  <a:schemeClr val="accent1"/>
                </a:solidFill>
              </a:defRPr>
            </a:lvl1pPr>
          </a:lstStyle>
          <a:p>
            <a:pPr lvl="0"/>
            <a:r>
              <a:rPr lang="zh-CN" altLang="en-US" dirty="0"/>
              <a:t>单击此处编辑母版文本样式</a:t>
            </a:r>
            <a:endParaRPr lang="zh-CN" altLang="en-US" dirty="0"/>
          </a:p>
          <a:p>
            <a:pPr lvl="1"/>
            <a:r>
              <a:rPr lang="zh-CN" altLang="en-US" dirty="0"/>
              <a:t>第二级</a:t>
            </a:r>
            <a:endParaRPr lang="zh-CN" altLang="en-US" dirty="0"/>
          </a:p>
        </p:txBody>
      </p:sp>
      <p:sp>
        <p:nvSpPr>
          <p:cNvPr id="4" name="日期占位符 3"/>
          <p:cNvSpPr>
            <a:spLocks noGrp="1"/>
          </p:cNvSpPr>
          <p:nvPr>
            <p:ph type="dt" sz="half" idx="10"/>
          </p:nvPr>
        </p:nvSpPr>
        <p:spPr/>
        <p:txBody>
          <a:bodyPr/>
          <a:lstStyle/>
          <a:p>
            <a:pPr fontAlgn="auto"/>
            <a:fld id="{760FBDFE-C587-4B4C-A407-44438C67B59E}" type="datetimeFigureOut">
              <a:rPr lang="zh-CN" altLang="en-US" strike="noStrike" noProof="1" smtClean="0">
                <a:latin typeface="+mn-lt"/>
                <a:ea typeface="+mn-ea"/>
                <a:cs typeface="+mn-cs"/>
              </a:rPr>
            </a:fld>
            <a:endParaRPr lang="zh-CN" altLang="en-US" strike="noStrike" noProof="1"/>
          </a:p>
        </p:txBody>
      </p:sp>
      <p:sp>
        <p:nvSpPr>
          <p:cNvPr id="5" name="页脚占位符 4"/>
          <p:cNvSpPr>
            <a:spLocks noGrp="1"/>
          </p:cNvSpPr>
          <p:nvPr>
            <p:ph type="ftr" sz="quarter" idx="11"/>
          </p:nvPr>
        </p:nvSpPr>
        <p:spPr/>
        <p:txBody>
          <a:bodyPr/>
          <a:lstStyle/>
          <a:p>
            <a:pPr fontAlgn="auto"/>
            <a:endParaRPr lang="zh-CN" altLang="en-US" strike="noStrike" noProof="1"/>
          </a:p>
        </p:txBody>
      </p:sp>
      <p:sp>
        <p:nvSpPr>
          <p:cNvPr id="6" name="灯片编号占位符 5"/>
          <p:cNvSpPr>
            <a:spLocks noGrp="1"/>
          </p:cNvSpPr>
          <p:nvPr>
            <p:ph type="sldNum" sz="quarter" idx="12"/>
          </p:nvPr>
        </p:nvSpPr>
        <p:spPr/>
        <p:txBody>
          <a:bodyPr/>
          <a:lstStyle/>
          <a:p>
            <a:pPr fontAlgn="auto"/>
            <a:fld id="{49AE70B2-8BF9-45C0-BB95-33D1B9D3A854}" type="slidenum">
              <a:rPr lang="zh-CN" altLang="en-US" strike="noStrike" noProof="1" smtClean="0">
                <a:latin typeface="+mn-lt"/>
                <a:ea typeface="+mn-ea"/>
                <a:cs typeface="+mn-cs"/>
              </a:rPr>
            </a:fld>
            <a:endParaRPr lang="zh-CN" altLang="en-US" strike="noStrike" noProof="1"/>
          </a:p>
        </p:txBody>
      </p:sp>
    </p:spTree>
  </p:cSld>
  <p:clrMapOvr>
    <a:masterClrMapping/>
  </p:clrMapOvr>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KSO_ST1"/>
          <p:cNvSpPr>
            <a:spLocks noGrp="1"/>
          </p:cNvSpPr>
          <p:nvPr>
            <p:ph type="title"/>
          </p:nvPr>
        </p:nvSpPr>
        <p:spPr>
          <a:xfrm>
            <a:off x="2098675" y="2108199"/>
            <a:ext cx="7994651" cy="1235075"/>
          </a:xfrm>
        </p:spPr>
        <p:txBody>
          <a:bodyPr anchor="b">
            <a:normAutofit/>
          </a:bodyPr>
          <a:lstStyle>
            <a:lvl1pPr algn="ctr">
              <a:defRPr sz="3600">
                <a:solidFill>
                  <a:schemeClr val="tx2"/>
                </a:solidFill>
                <a:effectLst/>
              </a:defRPr>
            </a:lvl1pPr>
          </a:lstStyle>
          <a:p>
            <a:r>
              <a:rPr lang="zh-CN" altLang="en-US"/>
              <a:t>单击此处编辑母版标题样式</a:t>
            </a:r>
            <a:endParaRPr lang="en-US" dirty="0"/>
          </a:p>
        </p:txBody>
      </p:sp>
      <p:sp>
        <p:nvSpPr>
          <p:cNvPr id="3" name="KSO_ST2"/>
          <p:cNvSpPr>
            <a:spLocks noGrp="1"/>
          </p:cNvSpPr>
          <p:nvPr>
            <p:ph type="body" idx="1"/>
          </p:nvPr>
        </p:nvSpPr>
        <p:spPr>
          <a:xfrm>
            <a:off x="4050892" y="3400425"/>
            <a:ext cx="4090217" cy="357478"/>
          </a:xfrm>
          <a:prstGeom prst="roundRect">
            <a:avLst>
              <a:gd name="adj" fmla="val 50000"/>
            </a:avLst>
          </a:prstGeom>
          <a:solidFill>
            <a:schemeClr val="tx2">
              <a:lumMod val="40000"/>
              <a:lumOff val="60000"/>
            </a:schemeClr>
          </a:solidFill>
        </p:spPr>
        <p:txBody>
          <a:bodyPr anchor="ctr">
            <a:normAutofit/>
          </a:bodyPr>
          <a:lstStyle>
            <a:lvl1pPr marL="0" indent="0" algn="ctr">
              <a:buNone/>
              <a:defRPr sz="16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endParaRPr lang="zh-CN" altLang="en-US"/>
          </a:p>
        </p:txBody>
      </p:sp>
      <p:sp>
        <p:nvSpPr>
          <p:cNvPr id="4" name="日期占位符 3"/>
          <p:cNvSpPr>
            <a:spLocks noGrp="1"/>
          </p:cNvSpPr>
          <p:nvPr>
            <p:ph type="dt" sz="half" idx="10"/>
          </p:nvPr>
        </p:nvSpPr>
        <p:spPr/>
        <p:txBody>
          <a:bodyPr/>
          <a:lstStyle/>
          <a:p>
            <a:pPr fontAlgn="auto"/>
            <a:fld id="{760FBDFE-C587-4B4C-A407-44438C67B59E}" type="datetimeFigureOut">
              <a:rPr lang="zh-CN" altLang="en-US" strike="noStrike" noProof="1" smtClean="0">
                <a:latin typeface="+mn-lt"/>
                <a:ea typeface="+mn-ea"/>
                <a:cs typeface="+mn-cs"/>
              </a:rPr>
            </a:fld>
            <a:endParaRPr lang="zh-CN" altLang="en-US" strike="noStrike" noProof="1"/>
          </a:p>
        </p:txBody>
      </p:sp>
      <p:sp>
        <p:nvSpPr>
          <p:cNvPr id="5" name="页脚占位符 4"/>
          <p:cNvSpPr>
            <a:spLocks noGrp="1"/>
          </p:cNvSpPr>
          <p:nvPr>
            <p:ph type="ftr" sz="quarter" idx="11"/>
          </p:nvPr>
        </p:nvSpPr>
        <p:spPr/>
        <p:txBody>
          <a:bodyPr/>
          <a:lstStyle/>
          <a:p>
            <a:pPr fontAlgn="auto"/>
            <a:endParaRPr lang="zh-CN" altLang="en-US" strike="noStrike" noProof="1"/>
          </a:p>
        </p:txBody>
      </p:sp>
      <p:sp>
        <p:nvSpPr>
          <p:cNvPr id="6" name="灯片编号占位符 5"/>
          <p:cNvSpPr>
            <a:spLocks noGrp="1"/>
          </p:cNvSpPr>
          <p:nvPr>
            <p:ph type="sldNum" sz="quarter" idx="12"/>
          </p:nvPr>
        </p:nvSpPr>
        <p:spPr/>
        <p:txBody>
          <a:bodyPr/>
          <a:lstStyle/>
          <a:p>
            <a:pPr fontAlgn="auto"/>
            <a:fld id="{49AE70B2-8BF9-45C0-BB95-33D1B9D3A854}" type="slidenum">
              <a:rPr lang="zh-CN" altLang="en-US" strike="noStrike" noProof="1" smtClean="0">
                <a:latin typeface="+mn-lt"/>
                <a:ea typeface="+mn-ea"/>
                <a:cs typeface="+mn-cs"/>
              </a:rPr>
            </a:fld>
            <a:endParaRPr lang="zh-CN" altLang="en-US" strike="noStrike" noProof="1"/>
          </a:p>
        </p:txBody>
      </p:sp>
    </p:spTree>
  </p:cSld>
  <p:clrMapOvr>
    <a:masterClrMapping/>
  </p:clrMapOvr>
  <p:hf sldNum="0"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KSO_BT1"/>
          <p:cNvSpPr>
            <a:spLocks noGrp="1"/>
          </p:cNvSpPr>
          <p:nvPr>
            <p:ph type="title"/>
          </p:nvPr>
        </p:nvSpPr>
        <p:spPr/>
        <p:txBody>
          <a:bodyPr/>
          <a:lstStyle/>
          <a:p>
            <a:r>
              <a:rPr lang="zh-CN" altLang="en-US"/>
              <a:t>单击此处编辑母版标题样式</a:t>
            </a:r>
            <a:endParaRPr lang="en-US" dirty="0"/>
          </a:p>
        </p:txBody>
      </p:sp>
      <p:sp>
        <p:nvSpPr>
          <p:cNvPr id="3" name="KSO_BC1"/>
          <p:cNvSpPr>
            <a:spLocks noGrp="1"/>
          </p:cNvSpPr>
          <p:nvPr>
            <p:ph sz="half" idx="1"/>
          </p:nvPr>
        </p:nvSpPr>
        <p:spPr>
          <a:xfrm>
            <a:off x="1399823" y="1244600"/>
            <a:ext cx="5080000" cy="4932363"/>
          </a:xfrm>
        </p:spPr>
        <p:txBody>
          <a:bodyPr/>
          <a:lstStyle/>
          <a:p>
            <a:pPr lvl="0"/>
            <a:r>
              <a:rPr lang="zh-CN" altLang="en-US"/>
              <a:t>单击此处编辑母版文本样式</a:t>
            </a:r>
            <a:endParaRPr lang="zh-CN" altLang="en-US"/>
          </a:p>
          <a:p>
            <a:pPr lvl="1"/>
            <a:r>
              <a:rPr lang="zh-CN" altLang="en-US"/>
              <a:t>第二级</a:t>
            </a:r>
            <a:endParaRPr lang="zh-CN" altLang="en-US"/>
          </a:p>
        </p:txBody>
      </p:sp>
      <p:sp>
        <p:nvSpPr>
          <p:cNvPr id="4" name="KSO_BC2"/>
          <p:cNvSpPr>
            <a:spLocks noGrp="1"/>
          </p:cNvSpPr>
          <p:nvPr>
            <p:ph sz="half" idx="2"/>
          </p:nvPr>
        </p:nvSpPr>
        <p:spPr>
          <a:xfrm>
            <a:off x="6519332" y="1244600"/>
            <a:ext cx="5094116" cy="4932363"/>
          </a:xfrm>
        </p:spPr>
        <p:txBody>
          <a:bodyPr/>
          <a:lstStyle/>
          <a:p>
            <a:pPr lvl="0"/>
            <a:r>
              <a:rPr lang="zh-CN" altLang="en-US"/>
              <a:t>单击此处编辑母版文本样式</a:t>
            </a:r>
            <a:endParaRPr lang="zh-CN" altLang="en-US"/>
          </a:p>
          <a:p>
            <a:pPr lvl="1"/>
            <a:r>
              <a:rPr lang="zh-CN" altLang="en-US"/>
              <a:t>第二级</a:t>
            </a:r>
            <a:endParaRPr lang="zh-CN" altLang="en-US"/>
          </a:p>
        </p:txBody>
      </p:sp>
      <p:sp>
        <p:nvSpPr>
          <p:cNvPr id="5" name="日期占位符 4"/>
          <p:cNvSpPr>
            <a:spLocks noGrp="1"/>
          </p:cNvSpPr>
          <p:nvPr>
            <p:ph type="dt" sz="half" idx="10"/>
          </p:nvPr>
        </p:nvSpPr>
        <p:spPr/>
        <p:txBody>
          <a:bodyPr/>
          <a:lstStyle/>
          <a:p>
            <a:pPr fontAlgn="auto"/>
            <a:fld id="{760FBDFE-C587-4B4C-A407-44438C67B59E}" type="datetimeFigureOut">
              <a:rPr lang="zh-CN" altLang="en-US" strike="noStrike" noProof="1" smtClean="0">
                <a:latin typeface="+mn-lt"/>
                <a:ea typeface="+mn-ea"/>
                <a:cs typeface="+mn-cs"/>
              </a:rPr>
            </a:fld>
            <a:endParaRPr lang="zh-CN" altLang="en-US" strike="noStrike" noProof="1"/>
          </a:p>
        </p:txBody>
      </p:sp>
      <p:sp>
        <p:nvSpPr>
          <p:cNvPr id="6" name="页脚占位符 5"/>
          <p:cNvSpPr>
            <a:spLocks noGrp="1"/>
          </p:cNvSpPr>
          <p:nvPr>
            <p:ph type="ftr" sz="quarter" idx="11"/>
          </p:nvPr>
        </p:nvSpPr>
        <p:spPr/>
        <p:txBody>
          <a:bodyPr/>
          <a:lstStyle/>
          <a:p>
            <a:pPr fontAlgn="auto"/>
            <a:endParaRPr lang="zh-CN" altLang="en-US" strike="noStrike" noProof="1"/>
          </a:p>
        </p:txBody>
      </p:sp>
      <p:sp>
        <p:nvSpPr>
          <p:cNvPr id="7" name="灯片编号占位符 6"/>
          <p:cNvSpPr>
            <a:spLocks noGrp="1"/>
          </p:cNvSpPr>
          <p:nvPr>
            <p:ph type="sldNum" sz="quarter" idx="12"/>
          </p:nvPr>
        </p:nvSpPr>
        <p:spPr/>
        <p:txBody>
          <a:bodyPr/>
          <a:lstStyle/>
          <a:p>
            <a:pPr fontAlgn="auto"/>
            <a:fld id="{49AE70B2-8BF9-45C0-BB95-33D1B9D3A854}" type="slidenum">
              <a:rPr lang="zh-CN" altLang="en-US" strike="noStrike" noProof="1" smtClean="0">
                <a:latin typeface="+mn-lt"/>
                <a:ea typeface="+mn-ea"/>
                <a:cs typeface="+mn-cs"/>
              </a:rPr>
            </a:fld>
            <a:endParaRPr lang="zh-CN" altLang="en-US" strike="noStrike" noProof="1"/>
          </a:p>
        </p:txBody>
      </p:sp>
    </p:spTree>
  </p:cSld>
  <p:clrMapOvr>
    <a:masterClrMapping/>
  </p:clrMapOvr>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KSO_BT1"/>
          <p:cNvSpPr>
            <a:spLocks noGrp="1"/>
          </p:cNvSpPr>
          <p:nvPr>
            <p:ph type="title"/>
          </p:nvPr>
        </p:nvSpPr>
        <p:spPr>
          <a:xfrm>
            <a:off x="2302932" y="118532"/>
            <a:ext cx="9312101" cy="717022"/>
          </a:xfrm>
        </p:spPr>
        <p:txBody>
          <a:bodyPr/>
          <a:lstStyle/>
          <a:p>
            <a:r>
              <a:rPr lang="zh-CN" altLang="en-US"/>
              <a:t>单击此处编辑母版标题样式</a:t>
            </a:r>
            <a:endParaRPr lang="en-US" dirty="0"/>
          </a:p>
        </p:txBody>
      </p:sp>
      <p:sp>
        <p:nvSpPr>
          <p:cNvPr id="3" name="Text Placeholder 2"/>
          <p:cNvSpPr>
            <a:spLocks noGrp="1"/>
          </p:cNvSpPr>
          <p:nvPr>
            <p:ph type="body" idx="1"/>
          </p:nvPr>
        </p:nvSpPr>
        <p:spPr>
          <a:xfrm>
            <a:off x="1099435" y="1376362"/>
            <a:ext cx="5157787" cy="82391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KSO_BC1"/>
          <p:cNvSpPr>
            <a:spLocks noGrp="1"/>
          </p:cNvSpPr>
          <p:nvPr>
            <p:ph sz="half" idx="2"/>
          </p:nvPr>
        </p:nvSpPr>
        <p:spPr>
          <a:xfrm>
            <a:off x="1099435" y="2200274"/>
            <a:ext cx="5157787" cy="3684588"/>
          </a:xfrm>
        </p:spPr>
        <p:txBody>
          <a:bodyPr/>
          <a:lstStyle/>
          <a:p>
            <a:pPr lvl="0"/>
            <a:r>
              <a:rPr lang="zh-CN" altLang="en-US"/>
              <a:t>单击此处编辑母版文本样式</a:t>
            </a:r>
            <a:endParaRPr lang="zh-CN" altLang="en-US"/>
          </a:p>
          <a:p>
            <a:pPr lvl="1"/>
            <a:r>
              <a:rPr lang="zh-CN" altLang="en-US"/>
              <a:t>第二级</a:t>
            </a:r>
            <a:endParaRPr lang="zh-CN" altLang="en-US"/>
          </a:p>
        </p:txBody>
      </p:sp>
      <p:sp>
        <p:nvSpPr>
          <p:cNvPr id="5" name="Text Placeholder 4"/>
          <p:cNvSpPr>
            <a:spLocks noGrp="1"/>
          </p:cNvSpPr>
          <p:nvPr>
            <p:ph type="body" sz="quarter" idx="3"/>
          </p:nvPr>
        </p:nvSpPr>
        <p:spPr>
          <a:xfrm>
            <a:off x="6431845" y="1376362"/>
            <a:ext cx="5183188" cy="823912"/>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KSO_BC2"/>
          <p:cNvSpPr>
            <a:spLocks noGrp="1"/>
          </p:cNvSpPr>
          <p:nvPr>
            <p:ph sz="quarter" idx="4"/>
          </p:nvPr>
        </p:nvSpPr>
        <p:spPr>
          <a:xfrm>
            <a:off x="6431845" y="2200274"/>
            <a:ext cx="5183188" cy="3684588"/>
          </a:xfrm>
        </p:spPr>
        <p:txBody>
          <a:bodyPr/>
          <a:lstStyle/>
          <a:p>
            <a:pPr lvl="0"/>
            <a:r>
              <a:rPr lang="zh-CN" altLang="en-US"/>
              <a:t>单击此处编辑母版文本样式</a:t>
            </a:r>
            <a:endParaRPr lang="zh-CN" altLang="en-US"/>
          </a:p>
          <a:p>
            <a:pPr lvl="1"/>
            <a:r>
              <a:rPr lang="zh-CN" altLang="en-US"/>
              <a:t>第二级</a:t>
            </a:r>
            <a:endParaRPr lang="zh-CN" altLang="en-US"/>
          </a:p>
        </p:txBody>
      </p:sp>
      <p:sp>
        <p:nvSpPr>
          <p:cNvPr id="7" name="日期占位符 6"/>
          <p:cNvSpPr>
            <a:spLocks noGrp="1"/>
          </p:cNvSpPr>
          <p:nvPr>
            <p:ph type="dt" sz="half" idx="10"/>
          </p:nvPr>
        </p:nvSpPr>
        <p:spPr/>
        <p:txBody>
          <a:bodyPr/>
          <a:lstStyle/>
          <a:p>
            <a:pPr fontAlgn="auto"/>
            <a:fld id="{760FBDFE-C587-4B4C-A407-44438C67B59E}" type="datetimeFigureOut">
              <a:rPr lang="zh-CN" altLang="en-US" strike="noStrike" noProof="1" smtClean="0">
                <a:latin typeface="+mn-lt"/>
                <a:ea typeface="+mn-ea"/>
                <a:cs typeface="+mn-cs"/>
              </a:rPr>
            </a:fld>
            <a:endParaRPr lang="zh-CN" altLang="en-US" strike="noStrike" noProof="1"/>
          </a:p>
        </p:txBody>
      </p:sp>
      <p:sp>
        <p:nvSpPr>
          <p:cNvPr id="8" name="页脚占位符 7"/>
          <p:cNvSpPr>
            <a:spLocks noGrp="1"/>
          </p:cNvSpPr>
          <p:nvPr>
            <p:ph type="ftr" sz="quarter" idx="11"/>
          </p:nvPr>
        </p:nvSpPr>
        <p:spPr/>
        <p:txBody>
          <a:bodyPr/>
          <a:lstStyle/>
          <a:p>
            <a:pPr fontAlgn="auto"/>
            <a:endParaRPr lang="zh-CN" altLang="en-US" strike="noStrike" noProof="1"/>
          </a:p>
        </p:txBody>
      </p:sp>
      <p:sp>
        <p:nvSpPr>
          <p:cNvPr id="9" name="灯片编号占位符 8"/>
          <p:cNvSpPr>
            <a:spLocks noGrp="1"/>
          </p:cNvSpPr>
          <p:nvPr>
            <p:ph type="sldNum" sz="quarter" idx="12"/>
          </p:nvPr>
        </p:nvSpPr>
        <p:spPr/>
        <p:txBody>
          <a:bodyPr/>
          <a:lstStyle/>
          <a:p>
            <a:pPr fontAlgn="auto"/>
            <a:fld id="{49AE70B2-8BF9-45C0-BB95-33D1B9D3A854}" type="slidenum">
              <a:rPr lang="zh-CN" altLang="en-US" strike="noStrike" noProof="1" smtClean="0">
                <a:latin typeface="+mn-lt"/>
                <a:ea typeface="+mn-ea"/>
                <a:cs typeface="+mn-cs"/>
              </a:rPr>
            </a:fld>
            <a:endParaRPr lang="zh-CN" altLang="en-US" strike="noStrike" noProof="1"/>
          </a:p>
        </p:txBody>
      </p:sp>
    </p:spTree>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KSO_BT1"/>
          <p:cNvSpPr>
            <a:spLocks noGrp="1"/>
          </p:cNvSpPr>
          <p:nvPr>
            <p:ph type="title"/>
          </p:nvPr>
        </p:nvSpPr>
        <p:spPr/>
        <p:txBody>
          <a:bodyPr/>
          <a:lstStyle/>
          <a:p>
            <a:r>
              <a:rPr lang="zh-CN" altLang="en-US"/>
              <a:t>单击此处编辑母版标题样式</a:t>
            </a:r>
            <a:endParaRPr lang="en-US" dirty="0"/>
          </a:p>
        </p:txBody>
      </p:sp>
      <p:sp>
        <p:nvSpPr>
          <p:cNvPr id="3" name="日期占位符 2"/>
          <p:cNvSpPr>
            <a:spLocks noGrp="1"/>
          </p:cNvSpPr>
          <p:nvPr>
            <p:ph type="dt" sz="half" idx="10"/>
          </p:nvPr>
        </p:nvSpPr>
        <p:spPr/>
        <p:txBody>
          <a:bodyPr/>
          <a:lstStyle/>
          <a:p>
            <a:pPr fontAlgn="auto"/>
            <a:fld id="{760FBDFE-C587-4B4C-A407-44438C67B59E}" type="datetimeFigureOut">
              <a:rPr lang="zh-CN" altLang="en-US" strike="noStrike" noProof="1" smtClean="0">
                <a:latin typeface="+mn-lt"/>
                <a:ea typeface="+mn-ea"/>
                <a:cs typeface="+mn-cs"/>
              </a:rPr>
            </a:fld>
            <a:endParaRPr lang="zh-CN" altLang="en-US" strike="noStrike" noProof="1"/>
          </a:p>
        </p:txBody>
      </p:sp>
      <p:sp>
        <p:nvSpPr>
          <p:cNvPr id="4" name="页脚占位符 3"/>
          <p:cNvSpPr>
            <a:spLocks noGrp="1"/>
          </p:cNvSpPr>
          <p:nvPr>
            <p:ph type="ftr" sz="quarter" idx="11"/>
          </p:nvPr>
        </p:nvSpPr>
        <p:spPr/>
        <p:txBody>
          <a:bodyPr/>
          <a:lstStyle/>
          <a:p>
            <a:pPr fontAlgn="auto"/>
            <a:endParaRPr lang="zh-CN" altLang="en-US" strike="noStrike" noProof="1"/>
          </a:p>
        </p:txBody>
      </p:sp>
      <p:sp>
        <p:nvSpPr>
          <p:cNvPr id="5" name="灯片编号占位符 4"/>
          <p:cNvSpPr>
            <a:spLocks noGrp="1"/>
          </p:cNvSpPr>
          <p:nvPr>
            <p:ph type="sldNum" sz="quarter" idx="12"/>
          </p:nvPr>
        </p:nvSpPr>
        <p:spPr/>
        <p:txBody>
          <a:bodyPr/>
          <a:lstStyle/>
          <a:p>
            <a:pPr fontAlgn="auto"/>
            <a:fld id="{49AE70B2-8BF9-45C0-BB95-33D1B9D3A854}" type="slidenum">
              <a:rPr lang="zh-CN" altLang="en-US" strike="noStrike" noProof="1" smtClean="0">
                <a:latin typeface="+mn-lt"/>
                <a:ea typeface="+mn-ea"/>
                <a:cs typeface="+mn-cs"/>
              </a:rPr>
            </a:fld>
            <a:endParaRPr lang="zh-CN" altLang="en-US" strike="noStrike" noProof="1"/>
          </a:p>
        </p:txBody>
      </p:sp>
    </p:spTree>
  </p:cSld>
  <p:clrMapOvr>
    <a:masterClrMapping/>
  </p:clrMapOvr>
  <p:hf sldNum="0"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KSO_BT1"/>
          <p:cNvSpPr>
            <a:spLocks noGrp="1"/>
          </p:cNvSpPr>
          <p:nvPr>
            <p:ph type="title"/>
          </p:nvPr>
        </p:nvSpPr>
        <p:spPr>
          <a:xfrm>
            <a:off x="1144589" y="533402"/>
            <a:ext cx="3932237" cy="1600200"/>
          </a:xfrm>
        </p:spPr>
        <p:txBody>
          <a:bodyPr anchor="b"/>
          <a:lstStyle>
            <a:lvl1pPr>
              <a:defRPr sz="3200"/>
            </a:lvl1pPr>
          </a:lstStyle>
          <a:p>
            <a:r>
              <a:rPr lang="zh-CN" altLang="en-US"/>
              <a:t>单击此处编辑母版标题样式</a:t>
            </a:r>
            <a:endParaRPr lang="en-US" dirty="0"/>
          </a:p>
        </p:txBody>
      </p:sp>
      <p:sp>
        <p:nvSpPr>
          <p:cNvPr id="3" name="KSO_BC1"/>
          <p:cNvSpPr>
            <a:spLocks noGrp="1"/>
          </p:cNvSpPr>
          <p:nvPr>
            <p:ph idx="1"/>
          </p:nvPr>
        </p:nvSpPr>
        <p:spPr>
          <a:xfrm>
            <a:off x="5487989" y="1063628"/>
            <a:ext cx="6172200" cy="4873625"/>
          </a:xfrm>
        </p:spPr>
        <p:txBody>
          <a:bodyPr>
            <a:normAutofit/>
          </a:bodyPr>
          <a:lstStyle>
            <a:lvl1pPr>
              <a:defRPr sz="2000"/>
            </a:lvl1pPr>
            <a:lvl2pPr>
              <a:defRPr sz="1800"/>
            </a:lvl2pPr>
            <a:lvl3pPr>
              <a:defRPr sz="1600"/>
            </a:lvl3pPr>
            <a:lvl4pPr>
              <a:defRPr sz="1400"/>
            </a:lvl4pPr>
            <a:lvl5pPr>
              <a:defRPr sz="1400"/>
            </a:lvl5pPr>
            <a:lvl6pPr>
              <a:defRPr sz="2000"/>
            </a:lvl6pPr>
            <a:lvl7pPr>
              <a:defRPr sz="2000"/>
            </a:lvl7pPr>
            <a:lvl8pPr>
              <a:defRPr sz="2000"/>
            </a:lvl8pPr>
            <a:lvl9pPr>
              <a:defRPr sz="2000"/>
            </a:lvl9pPr>
          </a:lstStyle>
          <a:p>
            <a:pPr lvl="0"/>
            <a:r>
              <a:rPr lang="zh-CN" altLang="en-US"/>
              <a:t>单击此处编辑母版文本样式</a:t>
            </a:r>
            <a:endParaRPr lang="zh-CN" altLang="en-US"/>
          </a:p>
          <a:p>
            <a:pPr lvl="1"/>
            <a:r>
              <a:rPr lang="zh-CN" altLang="en-US"/>
              <a:t>第二级</a:t>
            </a:r>
            <a:endParaRPr lang="zh-CN" altLang="en-US"/>
          </a:p>
        </p:txBody>
      </p:sp>
      <p:sp>
        <p:nvSpPr>
          <p:cNvPr id="4" name="KSO_BC2"/>
          <p:cNvSpPr>
            <a:spLocks noGrp="1"/>
          </p:cNvSpPr>
          <p:nvPr>
            <p:ph type="body" sz="half" idx="2"/>
          </p:nvPr>
        </p:nvSpPr>
        <p:spPr>
          <a:xfrm>
            <a:off x="1144589" y="2133602"/>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pPr lvl="0"/>
            <a:endParaRPr lang="zh-CN" altLang="en-US"/>
          </a:p>
        </p:txBody>
      </p:sp>
      <p:sp>
        <p:nvSpPr>
          <p:cNvPr id="6" name="页脚占位符 5"/>
          <p:cNvSpPr>
            <a:spLocks noGrp="1"/>
          </p:cNvSpPr>
          <p:nvPr>
            <p:ph type="ftr" sz="quarter" idx="11"/>
          </p:nvPr>
        </p:nvSpPr>
        <p:spPr/>
        <p:txBody>
          <a:bodyPr/>
          <a:lstStyle/>
          <a:p>
            <a:pPr lvl="0"/>
            <a:endParaRPr lang="zh-CN"/>
          </a:p>
        </p:txBody>
      </p:sp>
      <p:sp>
        <p:nvSpPr>
          <p:cNvPr id="7" name="灯片编号占位符 6"/>
          <p:cNvSpPr>
            <a:spLocks noGrp="1"/>
          </p:cNvSpPr>
          <p:nvPr>
            <p:ph type="sldNum" sz="quarter" idx="12"/>
          </p:nvPr>
        </p:nvSpPr>
        <p:spPr/>
        <p:txBody>
          <a:bodyPr/>
          <a:lstStyle/>
          <a:p>
            <a:pPr lvl="0"/>
            <a:fld id="{9A0DB2DC-4C9A-4742-B13C-FB6460FD3503}" type="slidenum">
              <a:rPr lang="en-US" altLang="zh-CN"/>
            </a:fld>
            <a:endParaRPr lang="zh-CN"/>
          </a:p>
        </p:txBody>
      </p:sp>
    </p:spTree>
  </p:cSld>
  <p:clrMapOvr>
    <a:masterClrMapping/>
  </p:clrMapOvr>
  <p:hf sldNum="0"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KSO_BT1"/>
          <p:cNvSpPr>
            <a:spLocks noGrp="1"/>
          </p:cNvSpPr>
          <p:nvPr>
            <p:ph type="title"/>
          </p:nvPr>
        </p:nvSpPr>
        <p:spPr>
          <a:xfrm>
            <a:off x="1246192" y="457200"/>
            <a:ext cx="3932237" cy="1600200"/>
          </a:xfrm>
        </p:spPr>
        <p:txBody>
          <a:bodyPr anchor="b"/>
          <a:lstStyle>
            <a:lvl1pPr>
              <a:defRPr sz="3200"/>
            </a:lvl1pPr>
          </a:lstStyle>
          <a:p>
            <a:r>
              <a:rPr lang="zh-CN" altLang="en-US"/>
              <a:t>单击此处编辑母版标题样式</a:t>
            </a:r>
            <a:endParaRPr lang="en-US" dirty="0"/>
          </a:p>
        </p:txBody>
      </p:sp>
      <p:sp>
        <p:nvSpPr>
          <p:cNvPr id="3" name="KSO_BC1"/>
          <p:cNvSpPr>
            <a:spLocks noGrp="1" noChangeAspect="1"/>
          </p:cNvSpPr>
          <p:nvPr>
            <p:ph type="pic" idx="1"/>
          </p:nvPr>
        </p:nvSpPr>
        <p:spPr>
          <a:xfrm>
            <a:off x="5442833" y="987426"/>
            <a:ext cx="6172200" cy="4873625"/>
          </a:xfrm>
        </p:spPr>
        <p:txBody>
          <a:bodyPr vert="horz" lIns="91440" tIns="45720" rIns="91440" bIns="45720" rtlCol="0" anchor="t">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just" defTabSz="914400" rtl="0" eaLnBrk="1" fontAlgn="auto" latinLnBrk="0" hangingPunct="1">
              <a:lnSpc>
                <a:spcPct val="110000"/>
              </a:lnSpc>
              <a:spcBef>
                <a:spcPts val="600"/>
              </a:spcBef>
              <a:spcAft>
                <a:spcPts val="0"/>
              </a:spcAft>
              <a:buClr>
                <a:schemeClr val="accent1"/>
              </a:buClr>
              <a:buSzPct val="70000"/>
              <a:buFont typeface="Wingdings" panose="05000000000000000000" pitchFamily="2" charset="2"/>
              <a:buNone/>
              <a:defRPr/>
            </a:pPr>
            <a:r>
              <a:rPr kumimoji="0" lang="zh-CN" altLang="en-US" sz="3200" b="0" i="0" u="none" strike="noStrike" kern="1200" cap="none" spc="0" normalizeH="0" baseline="0" noProof="0">
                <a:ln>
                  <a:noFill/>
                </a:ln>
                <a:solidFill>
                  <a:schemeClr val="accent1"/>
                </a:solidFill>
                <a:effectLst/>
                <a:uLnTx/>
                <a:uFillTx/>
                <a:latin typeface="+mn-ea"/>
                <a:ea typeface="+mn-ea"/>
                <a:cs typeface="+mn-cs"/>
              </a:rPr>
              <a:t>单击图标添加图片</a:t>
            </a:r>
            <a:endParaRPr kumimoji="0" lang="en-US" altLang="en-US" sz="3200" b="0" i="0" u="none" strike="noStrike" kern="1200" cap="none" spc="0" normalizeH="0" baseline="0" noProof="0" dirty="0">
              <a:ln>
                <a:noFill/>
              </a:ln>
              <a:solidFill>
                <a:schemeClr val="accent1"/>
              </a:solidFill>
              <a:effectLst/>
              <a:uLnTx/>
              <a:uFillTx/>
              <a:latin typeface="+mn-ea"/>
              <a:ea typeface="+mn-ea"/>
              <a:cs typeface="+mn-cs"/>
            </a:endParaRPr>
          </a:p>
        </p:txBody>
      </p:sp>
      <p:sp>
        <p:nvSpPr>
          <p:cNvPr id="4" name="KSO_BC2"/>
          <p:cNvSpPr>
            <a:spLocks noGrp="1"/>
          </p:cNvSpPr>
          <p:nvPr>
            <p:ph type="body" sz="half" idx="2"/>
          </p:nvPr>
        </p:nvSpPr>
        <p:spPr>
          <a:xfrm>
            <a:off x="1246192"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pPr fontAlgn="auto"/>
            <a:fld id="{760FBDFE-C587-4B4C-A407-44438C67B59E}" type="datetimeFigureOut">
              <a:rPr lang="zh-CN" altLang="en-US" strike="noStrike" noProof="1" smtClean="0">
                <a:latin typeface="+mn-lt"/>
                <a:ea typeface="+mn-ea"/>
                <a:cs typeface="+mn-cs"/>
              </a:rPr>
            </a:fld>
            <a:endParaRPr lang="zh-CN" altLang="en-US" strike="noStrike" noProof="1"/>
          </a:p>
        </p:txBody>
      </p:sp>
      <p:sp>
        <p:nvSpPr>
          <p:cNvPr id="6" name="页脚占位符 5"/>
          <p:cNvSpPr>
            <a:spLocks noGrp="1"/>
          </p:cNvSpPr>
          <p:nvPr>
            <p:ph type="ftr" sz="quarter" idx="11"/>
          </p:nvPr>
        </p:nvSpPr>
        <p:spPr/>
        <p:txBody>
          <a:bodyPr/>
          <a:lstStyle/>
          <a:p>
            <a:pPr fontAlgn="auto"/>
            <a:endParaRPr lang="zh-CN" altLang="en-US" strike="noStrike" noProof="1"/>
          </a:p>
        </p:txBody>
      </p:sp>
      <p:sp>
        <p:nvSpPr>
          <p:cNvPr id="7" name="灯片编号占位符 6"/>
          <p:cNvSpPr>
            <a:spLocks noGrp="1"/>
          </p:cNvSpPr>
          <p:nvPr>
            <p:ph type="sldNum" sz="quarter" idx="12"/>
          </p:nvPr>
        </p:nvSpPr>
        <p:spPr/>
        <p:txBody>
          <a:bodyPr/>
          <a:lstStyle/>
          <a:p>
            <a:pPr fontAlgn="auto"/>
            <a:fld id="{49AE70B2-8BF9-45C0-BB95-33D1B9D3A854}" type="slidenum">
              <a:rPr lang="zh-CN" altLang="en-US" strike="noStrike" noProof="1" smtClean="0">
                <a:latin typeface="+mn-lt"/>
                <a:ea typeface="+mn-ea"/>
                <a:cs typeface="+mn-cs"/>
              </a:rPr>
            </a:fld>
            <a:endParaRPr lang="zh-CN" altLang="en-US" strike="noStrike" noProof="1"/>
          </a:p>
        </p:txBody>
      </p:sp>
    </p:spTree>
  </p:cSld>
  <p:clrMapOvr>
    <a:masterClrMapping/>
  </p:clrMapOvr>
  <p:hf sldNum="0"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KSO_BT1"/>
          <p:cNvSpPr>
            <a:spLocks noGrp="1"/>
          </p:cNvSpPr>
          <p:nvPr>
            <p:ph type="title"/>
          </p:nvPr>
        </p:nvSpPr>
        <p:spPr/>
        <p:txBody>
          <a:bodyPr/>
          <a:lstStyle/>
          <a:p>
            <a:r>
              <a:rPr lang="zh-CN" altLang="en-US"/>
              <a:t>单击此处编辑母版标题样式</a:t>
            </a:r>
            <a:endParaRPr lang="en-US" dirty="0"/>
          </a:p>
        </p:txBody>
      </p:sp>
      <p:sp>
        <p:nvSpPr>
          <p:cNvPr id="3" name="KSO_BC1"/>
          <p:cNvSpPr>
            <a:spLocks noGrp="1"/>
          </p:cNvSpPr>
          <p:nvPr>
            <p:ph type="body" orient="vert" idx="1"/>
          </p:nvPr>
        </p:nvSpPr>
        <p:spPr/>
        <p:txBody>
          <a:bodyPr vert="eaVert"/>
          <a:lstStyle/>
          <a:p>
            <a:pPr lvl="0"/>
            <a:r>
              <a:rPr lang="zh-CN" altLang="en-US"/>
              <a:t>单击此处编辑母版文本样式</a:t>
            </a:r>
            <a:endParaRPr lang="zh-CN" altLang="en-US"/>
          </a:p>
          <a:p>
            <a:pPr lvl="1"/>
            <a:r>
              <a:rPr lang="zh-CN" altLang="en-US"/>
              <a:t>第二级</a:t>
            </a:r>
            <a:endParaRPr lang="zh-CN" altLang="en-US"/>
          </a:p>
        </p:txBody>
      </p:sp>
      <p:sp>
        <p:nvSpPr>
          <p:cNvPr id="4" name="日期占位符 3"/>
          <p:cNvSpPr>
            <a:spLocks noGrp="1"/>
          </p:cNvSpPr>
          <p:nvPr>
            <p:ph type="dt" sz="half" idx="10"/>
          </p:nvPr>
        </p:nvSpPr>
        <p:spPr/>
        <p:txBody>
          <a:bodyPr/>
          <a:lstStyle/>
          <a:p>
            <a:pPr lvl="0"/>
            <a:endParaRPr lang="zh-CN" altLang="en-US"/>
          </a:p>
        </p:txBody>
      </p:sp>
      <p:sp>
        <p:nvSpPr>
          <p:cNvPr id="5" name="页脚占位符 4"/>
          <p:cNvSpPr>
            <a:spLocks noGrp="1"/>
          </p:cNvSpPr>
          <p:nvPr>
            <p:ph type="ftr" sz="quarter" idx="11"/>
          </p:nvPr>
        </p:nvSpPr>
        <p:spPr/>
        <p:txBody>
          <a:bodyPr/>
          <a:lstStyle/>
          <a:p>
            <a:pPr lvl="0"/>
            <a:endParaRPr lang="zh-CN"/>
          </a:p>
        </p:txBody>
      </p:sp>
      <p:sp>
        <p:nvSpPr>
          <p:cNvPr id="6" name="灯片编号占位符 5"/>
          <p:cNvSpPr>
            <a:spLocks noGrp="1"/>
          </p:cNvSpPr>
          <p:nvPr>
            <p:ph type="sldNum" sz="quarter" idx="12"/>
          </p:nvPr>
        </p:nvSpPr>
        <p:spPr/>
        <p:txBody>
          <a:bodyPr/>
          <a:lstStyle/>
          <a:p>
            <a:pPr lvl="0"/>
            <a:fld id="{9A0DB2DC-4C9A-4742-B13C-FB6460FD3503}" type="slidenum">
              <a:rPr lang="en-US" altLang="zh-CN"/>
            </a:fld>
            <a:endParaRPr lang="zh-CN"/>
          </a:p>
        </p:txBody>
      </p:sp>
    </p:spTree>
  </p:cSld>
  <p:clrMapOvr>
    <a:masterClrMapping/>
  </p:clrMapOvr>
  <p:hf sldNum="0"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KSO_BT1"/>
          <p:cNvSpPr>
            <a:spLocks noGrp="1"/>
          </p:cNvSpPr>
          <p:nvPr>
            <p:ph type="title" orient="vert"/>
          </p:nvPr>
        </p:nvSpPr>
        <p:spPr>
          <a:xfrm>
            <a:off x="10171289" y="365125"/>
            <a:ext cx="1182511" cy="5811838"/>
          </a:xfrm>
        </p:spPr>
        <p:txBody>
          <a:bodyPr vert="eaVert"/>
          <a:lstStyle/>
          <a:p>
            <a:r>
              <a:rPr lang="zh-CN" altLang="en-US"/>
              <a:t>单击此处编辑母版标题样式</a:t>
            </a:r>
            <a:endParaRPr lang="en-US" dirty="0"/>
          </a:p>
        </p:txBody>
      </p:sp>
      <p:sp>
        <p:nvSpPr>
          <p:cNvPr id="3" name="KSO_BC1"/>
          <p:cNvSpPr>
            <a:spLocks noGrp="1"/>
          </p:cNvSpPr>
          <p:nvPr>
            <p:ph type="body" orient="vert" idx="1"/>
          </p:nvPr>
        </p:nvSpPr>
        <p:spPr>
          <a:xfrm>
            <a:off x="2113841" y="365125"/>
            <a:ext cx="7933269" cy="5811838"/>
          </a:xfrm>
        </p:spPr>
        <p:txBody>
          <a:bodyPr vert="eaVert"/>
          <a:lstStyle/>
          <a:p>
            <a:pPr lvl="0"/>
            <a:r>
              <a:rPr lang="zh-CN" altLang="en-US"/>
              <a:t>单击此处编辑母版文本样式</a:t>
            </a:r>
            <a:endParaRPr lang="zh-CN" altLang="en-US"/>
          </a:p>
          <a:p>
            <a:pPr lvl="1"/>
            <a:r>
              <a:rPr lang="zh-CN" altLang="en-US"/>
              <a:t>第二级</a:t>
            </a:r>
            <a:endParaRPr lang="zh-CN" altLang="en-US"/>
          </a:p>
        </p:txBody>
      </p:sp>
    </p:spTree>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7" name="灯片编号占位符 5"/>
          <p:cNvSpPr>
            <a:spLocks noGrp="1"/>
          </p:cNvSpPr>
          <p:nvPr>
            <p:ph type="sldNum" sz="quarter" idx="4"/>
          </p:nvPr>
        </p:nvSpPr>
        <p:spPr>
          <a:xfrm>
            <a:off x="4724400" y="6492875"/>
            <a:ext cx="27432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fld id="{35AFE554-030C-4C99-977A-8BB570F81DCC}" type="slidenum">
              <a:rPr lang="zh-CN" altLang="en-US" smtClean="0"/>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矩形 1"/>
          <p:cNvSpPr/>
          <p:nvPr/>
        </p:nvSpPr>
        <p:spPr>
          <a:xfrm flipH="1" flipV="1">
            <a:off x="0" y="6440488"/>
            <a:ext cx="12192000" cy="415925"/>
          </a:xfrm>
          <a:custGeom>
            <a:avLst/>
            <a:gdLst/>
            <a:ahLst/>
            <a:cxnLst>
              <a:cxn ang="0">
                <a:pos x="0" y="0"/>
              </a:cxn>
              <a:cxn ang="0">
                <a:pos x="9144000" y="0"/>
              </a:cxn>
              <a:cxn ang="0">
                <a:pos x="9144000" y="404664"/>
              </a:cxn>
              <a:cxn ang="0">
                <a:pos x="2644346" y="197708"/>
              </a:cxn>
              <a:cxn ang="0">
                <a:pos x="0" y="404664"/>
              </a:cxn>
              <a:cxn ang="0">
                <a:pos x="0" y="0"/>
              </a:cxn>
            </a:cxnLst>
            <a:rect l="0" t="0" r="0" b="0"/>
            <a:pathLst>
              <a:path w="9144000" h="415705">
                <a:moveTo>
                  <a:pt x="0" y="0"/>
                </a:moveTo>
                <a:lnTo>
                  <a:pt x="9144000" y="0"/>
                </a:lnTo>
                <a:lnTo>
                  <a:pt x="9144000" y="404664"/>
                </a:lnTo>
                <a:cubicBezTo>
                  <a:pt x="8075140" y="445853"/>
                  <a:pt x="5280454" y="24713"/>
                  <a:pt x="2644346" y="197708"/>
                </a:cubicBezTo>
                <a:cubicBezTo>
                  <a:pt x="8238" y="370703"/>
                  <a:pt x="455141" y="445853"/>
                  <a:pt x="0" y="404664"/>
                </a:cubicBezTo>
                <a:lnTo>
                  <a:pt x="0" y="0"/>
                </a:lnTo>
                <a:close/>
              </a:path>
            </a:pathLst>
          </a:custGeom>
          <a:solidFill>
            <a:srgbClr val="00ADEE">
              <a:alpha val="100000"/>
            </a:srgbClr>
          </a:solidFill>
          <a:ln w="25400">
            <a:noFill/>
          </a:ln>
        </p:spPr>
        <p:txBody>
          <a:bodyPr/>
          <a:lstStyle/>
          <a:p>
            <a:endParaRPr lang="zh-CN" altLang="en-US"/>
          </a:p>
        </p:txBody>
      </p:sp>
      <p:sp>
        <p:nvSpPr>
          <p:cNvPr id="1027" name="矩形 1"/>
          <p:cNvSpPr/>
          <p:nvPr/>
        </p:nvSpPr>
        <p:spPr>
          <a:xfrm>
            <a:off x="0" y="0"/>
            <a:ext cx="12192000" cy="417513"/>
          </a:xfrm>
          <a:custGeom>
            <a:avLst/>
            <a:gdLst/>
            <a:ahLst/>
            <a:cxnLst>
              <a:cxn ang="0">
                <a:pos x="0" y="0"/>
              </a:cxn>
              <a:cxn ang="0">
                <a:pos x="9144000" y="0"/>
              </a:cxn>
              <a:cxn ang="0">
                <a:pos x="9144000" y="404664"/>
              </a:cxn>
              <a:cxn ang="0">
                <a:pos x="3225115" y="210066"/>
              </a:cxn>
              <a:cxn ang="0">
                <a:pos x="0" y="404664"/>
              </a:cxn>
              <a:cxn ang="0">
                <a:pos x="0" y="0"/>
              </a:cxn>
            </a:cxnLst>
            <a:rect l="0" t="0" r="0" b="0"/>
            <a:pathLst>
              <a:path w="9144000" h="416852">
                <a:moveTo>
                  <a:pt x="0" y="0"/>
                </a:moveTo>
                <a:lnTo>
                  <a:pt x="9144000" y="0"/>
                </a:lnTo>
                <a:lnTo>
                  <a:pt x="9144000" y="404664"/>
                </a:lnTo>
                <a:cubicBezTo>
                  <a:pt x="8075140" y="445853"/>
                  <a:pt x="5861223" y="37071"/>
                  <a:pt x="3225115" y="210066"/>
                </a:cubicBezTo>
                <a:cubicBezTo>
                  <a:pt x="589007" y="383061"/>
                  <a:pt x="455141" y="445853"/>
                  <a:pt x="0" y="404664"/>
                </a:cubicBezTo>
                <a:lnTo>
                  <a:pt x="0" y="0"/>
                </a:lnTo>
                <a:close/>
              </a:path>
            </a:pathLst>
          </a:custGeom>
          <a:solidFill>
            <a:srgbClr val="00ADEE">
              <a:alpha val="100000"/>
            </a:srgbClr>
          </a:solidFill>
          <a:ln w="25400">
            <a:noFill/>
          </a:ln>
        </p:spPr>
        <p:txBody>
          <a:bodyPr/>
          <a:lstStyle/>
          <a:p>
            <a:endParaRPr lang="zh-CN" altLang="en-US"/>
          </a:p>
        </p:txBody>
      </p:sp>
      <p:sp>
        <p:nvSpPr>
          <p:cNvPr id="1028" name="任意多边形 27"/>
          <p:cNvSpPr/>
          <p:nvPr/>
        </p:nvSpPr>
        <p:spPr>
          <a:xfrm>
            <a:off x="0" y="71438"/>
            <a:ext cx="12175067" cy="212725"/>
          </a:xfrm>
          <a:custGeom>
            <a:avLst/>
            <a:gdLst/>
            <a:ahLst/>
            <a:cxnLst>
              <a:cxn ang="0">
                <a:pos x="0" y="213133"/>
              </a:cxn>
              <a:cxn ang="0">
                <a:pos x="2471351" y="89566"/>
              </a:cxn>
              <a:cxn ang="0">
                <a:pos x="5943600" y="3069"/>
              </a:cxn>
              <a:cxn ang="0">
                <a:pos x="9131643" y="200777"/>
              </a:cxn>
            </a:cxnLst>
            <a:rect l="0" t="0" r="0" b="0"/>
            <a:pathLst>
              <a:path w="9131643" h="213133">
                <a:moveTo>
                  <a:pt x="0" y="213133"/>
                </a:moveTo>
                <a:lnTo>
                  <a:pt x="2471351" y="89566"/>
                </a:lnTo>
                <a:cubicBezTo>
                  <a:pt x="3461951" y="54555"/>
                  <a:pt x="4833551" y="-15466"/>
                  <a:pt x="5943600" y="3069"/>
                </a:cubicBezTo>
                <a:cubicBezTo>
                  <a:pt x="7053649" y="21604"/>
                  <a:pt x="8437605" y="169885"/>
                  <a:pt x="9131643" y="200777"/>
                </a:cubicBezTo>
              </a:path>
            </a:pathLst>
          </a:custGeom>
          <a:noFill/>
          <a:ln w="25400" cap="flat" cmpd="sng">
            <a:solidFill>
              <a:srgbClr val="FFFFFF">
                <a:alpha val="100000"/>
              </a:srgbClr>
            </a:solidFill>
            <a:prstDash val="solid"/>
            <a:headEnd type="none" w="med" len="med"/>
            <a:tailEnd type="none" w="med" len="med"/>
          </a:ln>
        </p:spPr>
        <p:txBody>
          <a:bodyPr/>
          <a:lstStyle/>
          <a:p>
            <a:endParaRPr lang="zh-CN" altLang="en-US"/>
          </a:p>
        </p:txBody>
      </p:sp>
      <p:sp>
        <p:nvSpPr>
          <p:cNvPr id="1029" name="任意多边形 28"/>
          <p:cNvSpPr/>
          <p:nvPr/>
        </p:nvSpPr>
        <p:spPr>
          <a:xfrm flipV="1">
            <a:off x="14817" y="6611938"/>
            <a:ext cx="12177183" cy="212725"/>
          </a:xfrm>
          <a:custGeom>
            <a:avLst/>
            <a:gdLst/>
            <a:ahLst/>
            <a:cxnLst>
              <a:cxn ang="0">
                <a:pos x="0" y="213133"/>
              </a:cxn>
              <a:cxn ang="0">
                <a:pos x="2471351" y="89566"/>
              </a:cxn>
              <a:cxn ang="0">
                <a:pos x="5943600" y="3069"/>
              </a:cxn>
              <a:cxn ang="0">
                <a:pos x="9131643" y="200777"/>
              </a:cxn>
            </a:cxnLst>
            <a:rect l="0" t="0" r="0" b="0"/>
            <a:pathLst>
              <a:path w="9131643" h="213133">
                <a:moveTo>
                  <a:pt x="0" y="213133"/>
                </a:moveTo>
                <a:lnTo>
                  <a:pt x="2471351" y="89566"/>
                </a:lnTo>
                <a:cubicBezTo>
                  <a:pt x="3461951" y="54555"/>
                  <a:pt x="4833551" y="-15466"/>
                  <a:pt x="5943600" y="3069"/>
                </a:cubicBezTo>
                <a:cubicBezTo>
                  <a:pt x="7053649" y="21604"/>
                  <a:pt x="8437605" y="169885"/>
                  <a:pt x="9131643" y="200777"/>
                </a:cubicBezTo>
              </a:path>
            </a:pathLst>
          </a:custGeom>
          <a:noFill/>
          <a:ln w="25400" cap="flat" cmpd="sng">
            <a:solidFill>
              <a:srgbClr val="FFFFFF">
                <a:alpha val="100000"/>
              </a:srgbClr>
            </a:solidFill>
            <a:prstDash val="solid"/>
            <a:headEnd type="none" w="med" len="med"/>
            <a:tailEnd type="none" w="med" len="med"/>
          </a:ln>
        </p:spPr>
        <p:txBody>
          <a:bodyPr/>
          <a:lstStyle/>
          <a:p>
            <a:endParaRPr lang="zh-CN" altLang="en-US"/>
          </a:p>
        </p:txBody>
      </p:sp>
      <p:sp>
        <p:nvSpPr>
          <p:cNvPr id="4" name="KSO_FD"/>
          <p:cNvSpPr>
            <a:spLocks noGrp="1"/>
          </p:cNvSpPr>
          <p:nvPr>
            <p:ph type="dt" sz="half" idx="2"/>
          </p:nvPr>
        </p:nvSpPr>
        <p:spPr>
          <a:xfrm>
            <a:off x="838200" y="6356350"/>
            <a:ext cx="2743200" cy="365125"/>
          </a:xfrm>
          <a:prstGeom prst="rect">
            <a:avLst/>
          </a:prstGeom>
        </p:spPr>
        <p:txBody>
          <a:bodyPr vert="horz" lIns="91440" tIns="45720" rIns="91440" bIns="45720" rtlCol="0" anchor="ctr"/>
          <a:lstStyle/>
          <a:p>
            <a:pPr fontAlgn="auto"/>
            <a:fld id="{760FBDFE-C587-4B4C-A407-44438C67B59E}" type="datetimeFigureOut">
              <a:rPr lang="zh-CN" altLang="en-US" strike="noStrike" noProof="1" smtClean="0">
                <a:latin typeface="+mn-lt"/>
                <a:ea typeface="+mn-ea"/>
                <a:cs typeface="+mn-cs"/>
              </a:rPr>
            </a:fld>
            <a:endParaRPr lang="zh-CN" altLang="en-US" strike="noStrike" noProof="1"/>
          </a:p>
        </p:txBody>
      </p:sp>
      <p:sp>
        <p:nvSpPr>
          <p:cNvPr id="5" name="KSO_FT"/>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p>
            <a:pPr fontAlgn="auto"/>
            <a:endParaRPr lang="zh-CN" altLang="en-US" strike="noStrike" noProof="1"/>
          </a:p>
        </p:txBody>
      </p:sp>
      <p:sp>
        <p:nvSpPr>
          <p:cNvPr id="6" name="KSO_FN"/>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p>
            <a:pPr fontAlgn="auto"/>
            <a:fld id="{49AE70B2-8BF9-45C0-BB95-33D1B9D3A854}" type="slidenum">
              <a:rPr lang="zh-CN" altLang="en-US" strike="noStrike" noProof="1" smtClean="0">
                <a:latin typeface="+mn-lt"/>
                <a:ea typeface="+mn-ea"/>
                <a:cs typeface="+mn-cs"/>
              </a:rPr>
            </a:fld>
            <a:endParaRPr lang="zh-CN" altLang="en-US" strike="noStrike" noProof="1"/>
          </a:p>
        </p:txBody>
      </p:sp>
      <p:sp>
        <p:nvSpPr>
          <p:cNvPr id="1033" name="KSO_BT1"/>
          <p:cNvSpPr>
            <a:spLocks noGrp="1"/>
          </p:cNvSpPr>
          <p:nvPr>
            <p:ph type="title"/>
          </p:nvPr>
        </p:nvSpPr>
        <p:spPr>
          <a:xfrm>
            <a:off x="554567" y="415925"/>
            <a:ext cx="11055351" cy="709613"/>
          </a:xfrm>
          <a:prstGeom prst="rect">
            <a:avLst/>
          </a:prstGeom>
          <a:noFill/>
          <a:ln w="9525">
            <a:noFill/>
          </a:ln>
        </p:spPr>
        <p:txBody>
          <a:bodyPr anchor="b"/>
          <a:lstStyle/>
          <a:p>
            <a:pPr lvl="0"/>
            <a:r>
              <a:rPr lang="zh-CN" altLang="en-US" dirty="0"/>
              <a:t>单击此处编辑母版标题样式</a:t>
            </a:r>
            <a:endParaRPr lang="en-US" altLang="x-none" dirty="0"/>
          </a:p>
        </p:txBody>
      </p:sp>
      <p:sp>
        <p:nvSpPr>
          <p:cNvPr id="1034" name="KSO_BC1"/>
          <p:cNvSpPr>
            <a:spLocks noGrp="1"/>
          </p:cNvSpPr>
          <p:nvPr>
            <p:ph type="body" idx="1"/>
          </p:nvPr>
        </p:nvSpPr>
        <p:spPr>
          <a:xfrm>
            <a:off x="558800" y="1333500"/>
            <a:ext cx="11055351" cy="4919663"/>
          </a:xfrm>
          <a:prstGeom prst="rect">
            <a:avLst/>
          </a:prstGeom>
          <a:noFill/>
          <a:ln w="9525">
            <a:noFill/>
          </a:ln>
        </p:spPr>
        <p:txBody>
          <a:bodyPr/>
          <a:lstStyle/>
          <a:p>
            <a:pPr lvl="0"/>
            <a:r>
              <a:rPr lang="zh-CN" altLang="en-US" dirty="0"/>
              <a:t>单击此处编辑母版文本样式</a:t>
            </a:r>
            <a:endParaRPr lang="zh-CN" altLang="en-US" dirty="0"/>
          </a:p>
          <a:p>
            <a:pPr lvl="1"/>
            <a:r>
              <a:rPr lang="zh-CN" altLang="en-US" dirty="0"/>
              <a:t>第二级</a:t>
            </a:r>
            <a:endParaRPr lang="zh-CN" alt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l" defTabSz="914400" rtl="0" eaLnBrk="1" latinLnBrk="0" hangingPunct="1">
        <a:lnSpc>
          <a:spcPct val="90000"/>
        </a:lnSpc>
        <a:spcBef>
          <a:spcPct val="0"/>
        </a:spcBef>
        <a:buNone/>
        <a:defRPr sz="3200" b="1" i="0" kern="1200" baseline="0">
          <a:solidFill>
            <a:schemeClr val="accent1"/>
          </a:solidFill>
          <a:effectLst/>
          <a:latin typeface="+mj-ea"/>
          <a:ea typeface="+mj-ea"/>
          <a:cs typeface="+mj-cs"/>
        </a:defRPr>
      </a:lvl1pPr>
    </p:titleStyle>
    <p:bodyStyle>
      <a:lvl1pPr marL="357505" indent="-357505" algn="just" defTabSz="914400" rtl="0" eaLnBrk="1" latinLnBrk="0" hangingPunct="1">
        <a:lnSpc>
          <a:spcPct val="110000"/>
        </a:lnSpc>
        <a:spcBef>
          <a:spcPts val="600"/>
        </a:spcBef>
        <a:spcAft>
          <a:spcPts val="0"/>
        </a:spcAft>
        <a:buClr>
          <a:schemeClr val="accent1"/>
        </a:buClr>
        <a:buSzPct val="70000"/>
        <a:buFont typeface="Wingdings" panose="05000000000000000000" pitchFamily="2" charset="2"/>
        <a:buChar char="m"/>
        <a:defRPr lang="zh-CN" altLang="en-US" sz="2400" kern="1200" baseline="0" dirty="0" smtClean="0">
          <a:solidFill>
            <a:schemeClr val="accent1"/>
          </a:solidFill>
          <a:latin typeface="+mn-ea"/>
          <a:ea typeface="+mn-ea"/>
          <a:cs typeface="+mn-cs"/>
        </a:defRPr>
      </a:lvl1pPr>
      <a:lvl2pPr marL="357505" indent="-357505" algn="just" defTabSz="914400" rtl="0" eaLnBrk="1" latinLnBrk="0" hangingPunct="1">
        <a:lnSpc>
          <a:spcPct val="120000"/>
        </a:lnSpc>
        <a:spcBef>
          <a:spcPts val="0"/>
        </a:spcBef>
        <a:spcAft>
          <a:spcPts val="600"/>
        </a:spcAft>
        <a:buClr>
          <a:schemeClr val="accent2">
            <a:lumMod val="60000"/>
            <a:lumOff val="40000"/>
          </a:schemeClr>
        </a:buClr>
        <a:buFont typeface="幼圆" panose="02010509060101010101" pitchFamily="49" charset="-122"/>
        <a:buChar char=" "/>
        <a:defRPr sz="1600" kern="1200" baseline="0">
          <a:solidFill>
            <a:schemeClr val="tx1"/>
          </a:solidFill>
          <a:latin typeface="+mn-ea"/>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4" Type="http://schemas.openxmlformats.org/officeDocument/2006/relationships/slideLayout" Target="../slideLayouts/slideLayout11.xml"/><Relationship Id="rId3" Type="http://schemas.openxmlformats.org/officeDocument/2006/relationships/tags" Target="../tags/tag2.xml"/><Relationship Id="rId2" Type="http://schemas.openxmlformats.org/officeDocument/2006/relationships/tags" Target="../tags/tag1.xml"/><Relationship Id="rId1"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3.xml"/></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4.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5.xml"/><Relationship Id="rId1"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6.xml"/><Relationship Id="rId1" Type="http://schemas.openxmlformats.org/officeDocument/2006/relationships/image" Target="../media/image4.png"/></Relationships>
</file>

<file path=ppt/slides/_rels/slide6.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tags" Target="../tags/tag7.xml"/><Relationship Id="rId2" Type="http://schemas.openxmlformats.org/officeDocument/2006/relationships/image" Target="../media/image6.png"/><Relationship Id="rId1" Type="http://schemas.openxmlformats.org/officeDocument/2006/relationships/image" Target="../media/image5.png"/></Relationships>
</file>

<file path=ppt/slides/_rels/slide7.xml.rels><?xml version="1.0" encoding="UTF-8" standalone="yes"?>
<Relationships xmlns="http://schemas.openxmlformats.org/package/2006/relationships"><Relationship Id="rId9" Type="http://schemas.openxmlformats.org/officeDocument/2006/relationships/tags" Target="../tags/tag12.xml"/><Relationship Id="rId8" Type="http://schemas.openxmlformats.org/officeDocument/2006/relationships/image" Target="../media/image10.jpeg"/><Relationship Id="rId7" Type="http://schemas.openxmlformats.org/officeDocument/2006/relationships/tags" Target="../tags/tag11.xml"/><Relationship Id="rId6" Type="http://schemas.openxmlformats.org/officeDocument/2006/relationships/image" Target="../media/image9.jpeg"/><Relationship Id="rId5" Type="http://schemas.openxmlformats.org/officeDocument/2006/relationships/tags" Target="../tags/tag10.xml"/><Relationship Id="rId4" Type="http://schemas.openxmlformats.org/officeDocument/2006/relationships/image" Target="../media/image8.png"/><Relationship Id="rId3" Type="http://schemas.openxmlformats.org/officeDocument/2006/relationships/tags" Target="../tags/tag9.xml"/><Relationship Id="rId2" Type="http://schemas.openxmlformats.org/officeDocument/2006/relationships/image" Target="../media/image7.jpeg"/><Relationship Id="rId14" Type="http://schemas.openxmlformats.org/officeDocument/2006/relationships/slideLayout" Target="../slideLayouts/slideLayout2.xml"/><Relationship Id="rId13" Type="http://schemas.openxmlformats.org/officeDocument/2006/relationships/tags" Target="../tags/tag16.xml"/><Relationship Id="rId12" Type="http://schemas.openxmlformats.org/officeDocument/2006/relationships/tags" Target="../tags/tag15.xml"/><Relationship Id="rId11" Type="http://schemas.openxmlformats.org/officeDocument/2006/relationships/tags" Target="../tags/tag14.xml"/><Relationship Id="rId10" Type="http://schemas.openxmlformats.org/officeDocument/2006/relationships/tags" Target="../tags/tag13.xml"/><Relationship Id="rId1" Type="http://schemas.openxmlformats.org/officeDocument/2006/relationships/tags" Target="../tags/tag8.xml"/></Relationships>
</file>

<file path=ppt/slides/_rels/slide8.xml.rels><?xml version="1.0" encoding="UTF-8" standalone="yes"?>
<Relationships xmlns="http://schemas.openxmlformats.org/package/2006/relationships"><Relationship Id="rId6" Type="http://schemas.openxmlformats.org/officeDocument/2006/relationships/slideLayout" Target="../slideLayouts/slideLayout2.xml"/><Relationship Id="rId5" Type="http://schemas.openxmlformats.org/officeDocument/2006/relationships/tags" Target="../tags/tag17.xml"/><Relationship Id="rId4" Type="http://schemas.openxmlformats.org/officeDocument/2006/relationships/image" Target="../media/image14.png"/><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image" Target="../media/image11.png"/></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18.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9.xml"/><Relationship Id="rId1" Type="http://schemas.openxmlformats.org/officeDocument/2006/relationships/image" Target="../media/image15.png"/></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20.xml"/><Relationship Id="rId1" Type="http://schemas.openxmlformats.org/officeDocument/2006/relationships/image" Target="../media/image16.jpeg"/></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21.xml"/><Relationship Id="rId1" Type="http://schemas.openxmlformats.org/officeDocument/2006/relationships/image" Target="../media/image17.jpeg"/></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22.xml"/><Relationship Id="rId1" Type="http://schemas.openxmlformats.org/officeDocument/2006/relationships/image" Target="../media/image18.jpeg"/></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23.xml"/><Relationship Id="rId1" Type="http://schemas.openxmlformats.org/officeDocument/2006/relationships/image" Target="../media/image19.png"/></Relationships>
</file>

<file path=ppt/slides/_rels/slide15.xml.rels><?xml version="1.0" encoding="UTF-8" standalone="yes"?>
<Relationships xmlns="http://schemas.openxmlformats.org/package/2006/relationships"><Relationship Id="rId9" Type="http://schemas.openxmlformats.org/officeDocument/2006/relationships/tags" Target="../tags/tag28.xml"/><Relationship Id="rId8" Type="http://schemas.openxmlformats.org/officeDocument/2006/relationships/image" Target="../media/image23.png"/><Relationship Id="rId7" Type="http://schemas.openxmlformats.org/officeDocument/2006/relationships/tags" Target="../tags/tag27.xml"/><Relationship Id="rId6" Type="http://schemas.openxmlformats.org/officeDocument/2006/relationships/image" Target="../media/image22.png"/><Relationship Id="rId5" Type="http://schemas.openxmlformats.org/officeDocument/2006/relationships/tags" Target="../tags/tag26.xml"/><Relationship Id="rId4" Type="http://schemas.openxmlformats.org/officeDocument/2006/relationships/image" Target="../media/image21.png"/><Relationship Id="rId3" Type="http://schemas.openxmlformats.org/officeDocument/2006/relationships/tags" Target="../tags/tag25.xml"/><Relationship Id="rId2" Type="http://schemas.openxmlformats.org/officeDocument/2006/relationships/image" Target="../media/image20.png"/><Relationship Id="rId14" Type="http://schemas.openxmlformats.org/officeDocument/2006/relationships/slideLayout" Target="../slideLayouts/slideLayout2.xml"/><Relationship Id="rId13" Type="http://schemas.openxmlformats.org/officeDocument/2006/relationships/tags" Target="../tags/tag32.xml"/><Relationship Id="rId12" Type="http://schemas.openxmlformats.org/officeDocument/2006/relationships/tags" Target="../tags/tag31.xml"/><Relationship Id="rId11" Type="http://schemas.openxmlformats.org/officeDocument/2006/relationships/tags" Target="../tags/tag30.xml"/><Relationship Id="rId10" Type="http://schemas.openxmlformats.org/officeDocument/2006/relationships/tags" Target="../tags/tag29.xml"/><Relationship Id="rId1" Type="http://schemas.openxmlformats.org/officeDocument/2006/relationships/tags" Target="../tags/tag24.xml"/></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33.xml"/></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34.xml"/><Relationship Id="rId1" Type="http://schemas.openxmlformats.org/officeDocument/2006/relationships/image" Target="../media/image24.png"/></Relationships>
</file>

<file path=ppt/slides/_rels/slide18.xml.rels><?xml version="1.0" encoding="UTF-8" standalone="yes"?>
<Relationships xmlns="http://schemas.openxmlformats.org/package/2006/relationships"><Relationship Id="rId6" Type="http://schemas.openxmlformats.org/officeDocument/2006/relationships/slideLayout" Target="../slideLayouts/slideLayout2.xml"/><Relationship Id="rId5" Type="http://schemas.openxmlformats.org/officeDocument/2006/relationships/tags" Target="../tags/tag37.xml"/><Relationship Id="rId4" Type="http://schemas.openxmlformats.org/officeDocument/2006/relationships/tags" Target="../tags/tag36.xml"/><Relationship Id="rId3" Type="http://schemas.openxmlformats.org/officeDocument/2006/relationships/tags" Target="../tags/tag35.xml"/><Relationship Id="rId2" Type="http://schemas.openxmlformats.org/officeDocument/2006/relationships/image" Target="../media/image26.png"/><Relationship Id="rId1" Type="http://schemas.openxmlformats.org/officeDocument/2006/relationships/image" Target="../media/image25.png"/></Relationships>
</file>

<file path=ppt/slides/_rels/slide19.xml.rels><?xml version="1.0" encoding="UTF-8" standalone="yes"?>
<Relationships xmlns="http://schemas.openxmlformats.org/package/2006/relationships"><Relationship Id="rId6" Type="http://schemas.openxmlformats.org/officeDocument/2006/relationships/slideLayout" Target="../slideLayouts/slideLayout2.xml"/><Relationship Id="rId5" Type="http://schemas.openxmlformats.org/officeDocument/2006/relationships/tags" Target="../tags/tag40.xml"/><Relationship Id="rId4" Type="http://schemas.openxmlformats.org/officeDocument/2006/relationships/tags" Target="../tags/tag39.xml"/><Relationship Id="rId3" Type="http://schemas.openxmlformats.org/officeDocument/2006/relationships/tags" Target="../tags/tag38.xml"/><Relationship Id="rId2" Type="http://schemas.openxmlformats.org/officeDocument/2006/relationships/image" Target="../media/image28.png"/><Relationship Id="rId1" Type="http://schemas.openxmlformats.org/officeDocument/2006/relationships/image" Target="../media/image27.png"/></Relationships>
</file>

<file path=ppt/slides/_rels/slide20.xml.rels><?xml version="1.0" encoding="UTF-8" standalone="yes"?>
<Relationships xmlns="http://schemas.openxmlformats.org/package/2006/relationships"><Relationship Id="rId6" Type="http://schemas.openxmlformats.org/officeDocument/2006/relationships/slideLayout" Target="../slideLayouts/slideLayout2.xml"/><Relationship Id="rId5" Type="http://schemas.openxmlformats.org/officeDocument/2006/relationships/tags" Target="../tags/tag43.xml"/><Relationship Id="rId4" Type="http://schemas.openxmlformats.org/officeDocument/2006/relationships/tags" Target="../tags/tag42.xml"/><Relationship Id="rId3" Type="http://schemas.openxmlformats.org/officeDocument/2006/relationships/tags" Target="../tags/tag41.xml"/><Relationship Id="rId2" Type="http://schemas.openxmlformats.org/officeDocument/2006/relationships/image" Target="../media/image30.png"/><Relationship Id="rId1" Type="http://schemas.openxmlformats.org/officeDocument/2006/relationships/image" Target="../media/image29.png"/></Relationships>
</file>

<file path=ppt/slides/_rels/slide21.xml.rels><?xml version="1.0" encoding="UTF-8" standalone="yes"?>
<Relationships xmlns="http://schemas.openxmlformats.org/package/2006/relationships"><Relationship Id="rId6" Type="http://schemas.openxmlformats.org/officeDocument/2006/relationships/slideLayout" Target="../slideLayouts/slideLayout2.xml"/><Relationship Id="rId5" Type="http://schemas.openxmlformats.org/officeDocument/2006/relationships/tags" Target="../tags/tag46.xml"/><Relationship Id="rId4" Type="http://schemas.openxmlformats.org/officeDocument/2006/relationships/tags" Target="../tags/tag45.xml"/><Relationship Id="rId3" Type="http://schemas.openxmlformats.org/officeDocument/2006/relationships/tags" Target="../tags/tag44.xml"/><Relationship Id="rId2" Type="http://schemas.openxmlformats.org/officeDocument/2006/relationships/image" Target="../media/image32.png"/><Relationship Id="rId1" Type="http://schemas.openxmlformats.org/officeDocument/2006/relationships/image" Target="../media/image31.jpeg"/></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47.xml"/><Relationship Id="rId1" Type="http://schemas.openxmlformats.org/officeDocument/2006/relationships/image" Target="../media/image33.jpeg"/></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48.xml"/><Relationship Id="rId1" Type="http://schemas.openxmlformats.org/officeDocument/2006/relationships/image" Target="../media/image34.png"/></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49.xml"/><Relationship Id="rId1" Type="http://schemas.openxmlformats.org/officeDocument/2006/relationships/image" Target="../media/image35.png"/></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50.xml"/><Relationship Id="rId1" Type="http://schemas.openxmlformats.org/officeDocument/2006/relationships/image" Target="../media/image36.png"/></Relationships>
</file>

<file path=ppt/slides/_rels/slide2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51.xml"/><Relationship Id="rId1" Type="http://schemas.openxmlformats.org/officeDocument/2006/relationships/image" Target="../media/image37.png"/></Relationships>
</file>

<file path=ppt/slides/_rels/slide27.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tags" Target="../tags/tag52.xml"/><Relationship Id="rId2" Type="http://schemas.openxmlformats.org/officeDocument/2006/relationships/image" Target="../media/image39.jpeg"/><Relationship Id="rId1" Type="http://schemas.openxmlformats.org/officeDocument/2006/relationships/image" Target="../media/image38.jpeg"/></Relationships>
</file>

<file path=ppt/slides/_rels/slide2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53.xml"/><Relationship Id="rId1" Type="http://schemas.openxmlformats.org/officeDocument/2006/relationships/image" Target="../media/image40.png"/></Relationships>
</file>

<file path=ppt/slides/_rels/slide29.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tags" Target="../tags/tag54.xml"/><Relationship Id="rId2" Type="http://schemas.openxmlformats.org/officeDocument/2006/relationships/image" Target="../media/image42.png"/><Relationship Id="rId1" Type="http://schemas.openxmlformats.org/officeDocument/2006/relationships/image" Target="../media/image41.png"/></Relationships>
</file>

<file path=ppt/slides/_rels/slide30.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55.xml"/></Relationships>
</file>

<file path=ppt/slides/_rels/slide3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56.xml"/><Relationship Id="rId1" Type="http://schemas.openxmlformats.org/officeDocument/2006/relationships/image" Target="../media/image43.png"/></Relationships>
</file>

<file path=ppt/slides/_rels/slide3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57.xml"/><Relationship Id="rId1" Type="http://schemas.openxmlformats.org/officeDocument/2006/relationships/image" Target="../media/image44.jpe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26625" name="文本框 61"/>
          <p:cNvSpPr txBox="1"/>
          <p:nvPr>
            <p:custDataLst>
              <p:tags r:id="rId2"/>
            </p:custDataLst>
          </p:nvPr>
        </p:nvSpPr>
        <p:spPr>
          <a:xfrm>
            <a:off x="845820" y="1261745"/>
            <a:ext cx="10304780" cy="1080770"/>
          </a:xfrm>
          <a:prstGeom prst="rect">
            <a:avLst/>
          </a:prstGeom>
          <a:noFill/>
          <a:ln w="9525">
            <a:noFill/>
          </a:ln>
        </p:spPr>
        <p:txBody>
          <a:bodyPr wrap="square" anchor="t"/>
          <a:lstStyle/>
          <a:p>
            <a:pPr algn="ctr"/>
            <a:r>
              <a:rPr lang="zh-CN" altLang="en-US" sz="4800" b="1" dirty="0">
                <a:solidFill>
                  <a:schemeClr val="accent5">
                    <a:lumMod val="75000"/>
                  </a:schemeClr>
                </a:solidFill>
                <a:latin typeface="+mj-ea"/>
                <a:ea typeface="+mj-ea"/>
                <a:sym typeface="Arial" panose="020B0604020202020204" pitchFamily="34" charset="0"/>
              </a:rPr>
              <a:t>幸福河湖</a:t>
            </a:r>
            <a:r>
              <a:rPr lang="en-US" altLang="zh-CN" sz="4800" b="1" dirty="0">
                <a:solidFill>
                  <a:schemeClr val="accent5">
                    <a:lumMod val="75000"/>
                  </a:schemeClr>
                </a:solidFill>
                <a:latin typeface="+mj-ea"/>
                <a:ea typeface="+mj-ea"/>
                <a:sym typeface="Arial" panose="020B0604020202020204" pitchFamily="34" charset="0"/>
              </a:rPr>
              <a:t>+</a:t>
            </a:r>
            <a:r>
              <a:rPr lang="zh-CN" altLang="en-US" sz="4800" b="1" dirty="0">
                <a:solidFill>
                  <a:schemeClr val="accent5">
                    <a:lumMod val="75000"/>
                  </a:schemeClr>
                </a:solidFill>
                <a:latin typeface="+mj-ea"/>
                <a:ea typeface="+mj-ea"/>
                <a:sym typeface="Arial" panose="020B0604020202020204" pitchFamily="34" charset="0"/>
              </a:rPr>
              <a:t>绿色水经济融合发展</a:t>
            </a:r>
            <a:endParaRPr lang="zh-CN" altLang="en-US" sz="4800" b="1" dirty="0">
              <a:solidFill>
                <a:schemeClr val="accent5">
                  <a:lumMod val="75000"/>
                </a:schemeClr>
              </a:solidFill>
              <a:latin typeface="+mj-ea"/>
              <a:ea typeface="+mj-ea"/>
              <a:sym typeface="Arial" panose="020B0604020202020204" pitchFamily="34" charset="0"/>
            </a:endParaRPr>
          </a:p>
        </p:txBody>
      </p:sp>
      <p:sp>
        <p:nvSpPr>
          <p:cNvPr id="2" name="文本框 61"/>
          <p:cNvSpPr txBox="1"/>
          <p:nvPr>
            <p:custDataLst>
              <p:tags r:id="rId3"/>
            </p:custDataLst>
          </p:nvPr>
        </p:nvSpPr>
        <p:spPr>
          <a:xfrm>
            <a:off x="1013460" y="5048885"/>
            <a:ext cx="10304780" cy="1591945"/>
          </a:xfrm>
          <a:prstGeom prst="rect">
            <a:avLst/>
          </a:prstGeom>
          <a:noFill/>
          <a:ln w="9525">
            <a:noFill/>
          </a:ln>
        </p:spPr>
        <p:txBody>
          <a:bodyPr wrap="square" anchor="t"/>
          <a:lstStyle/>
          <a:p>
            <a:pPr algn="ctr"/>
            <a:r>
              <a:rPr lang="zh-CN" altLang="en-US" sz="2800" dirty="0">
                <a:solidFill>
                  <a:schemeClr val="bg1"/>
                </a:solidFill>
                <a:latin typeface="国标黑体" panose="02000500000000000000" charset="-122"/>
                <a:ea typeface="国标黑体" panose="02000500000000000000" charset="-122"/>
                <a:cs typeface="国标黑体" panose="02000500000000000000" charset="-122"/>
                <a:sym typeface="Arial" panose="020B0604020202020204" pitchFamily="34" charset="0"/>
              </a:rPr>
              <a:t>佛山市河长制办公室</a:t>
            </a:r>
            <a:endParaRPr lang="zh-CN" altLang="en-US" sz="2800" dirty="0">
              <a:solidFill>
                <a:schemeClr val="bg1"/>
              </a:solidFill>
              <a:latin typeface="国标黑体" panose="02000500000000000000" charset="-122"/>
              <a:ea typeface="国标黑体" panose="02000500000000000000" charset="-122"/>
              <a:cs typeface="国标黑体" panose="02000500000000000000" charset="-122"/>
              <a:sym typeface="Arial" panose="020B0604020202020204" pitchFamily="34" charset="0"/>
            </a:endParaRPr>
          </a:p>
          <a:p>
            <a:pPr algn="ctr"/>
            <a:r>
              <a:rPr lang="en-US" altLang="zh-CN" sz="2800" dirty="0">
                <a:solidFill>
                  <a:schemeClr val="bg1"/>
                </a:solidFill>
                <a:latin typeface="国标黑体" panose="02000500000000000000" charset="-122"/>
                <a:ea typeface="国标黑体" panose="02000500000000000000" charset="-122"/>
                <a:cs typeface="国标黑体" panose="02000500000000000000" charset="-122"/>
                <a:sym typeface="Arial" panose="020B0604020202020204" pitchFamily="34" charset="0"/>
              </a:rPr>
              <a:t>2026</a:t>
            </a:r>
            <a:r>
              <a:rPr lang="zh-CN" altLang="en-US" sz="2800" dirty="0">
                <a:solidFill>
                  <a:schemeClr val="bg1"/>
                </a:solidFill>
                <a:latin typeface="国标黑体" panose="02000500000000000000" charset="-122"/>
                <a:ea typeface="国标黑体" panose="02000500000000000000" charset="-122"/>
                <a:cs typeface="国标黑体" panose="02000500000000000000" charset="-122"/>
                <a:sym typeface="Arial" panose="020B0604020202020204" pitchFamily="34" charset="0"/>
              </a:rPr>
              <a:t>年</a:t>
            </a:r>
            <a:r>
              <a:rPr lang="en-US" altLang="zh-CN" sz="2800" dirty="0">
                <a:solidFill>
                  <a:schemeClr val="bg1"/>
                </a:solidFill>
                <a:latin typeface="国标黑体" panose="02000500000000000000" charset="-122"/>
                <a:ea typeface="国标黑体" panose="02000500000000000000" charset="-122"/>
                <a:cs typeface="国标黑体" panose="02000500000000000000" charset="-122"/>
                <a:sym typeface="Arial" panose="020B0604020202020204" pitchFamily="34" charset="0"/>
              </a:rPr>
              <a:t>10</a:t>
            </a:r>
            <a:r>
              <a:rPr lang="zh-CN" altLang="en-US" sz="2800" dirty="0">
                <a:solidFill>
                  <a:schemeClr val="bg1"/>
                </a:solidFill>
                <a:latin typeface="国标黑体" panose="02000500000000000000" charset="-122"/>
                <a:ea typeface="国标黑体" panose="02000500000000000000" charset="-122"/>
                <a:cs typeface="国标黑体" panose="02000500000000000000" charset="-122"/>
                <a:sym typeface="Arial" panose="020B0604020202020204" pitchFamily="34" charset="0"/>
              </a:rPr>
              <a:t>月</a:t>
            </a:r>
            <a:endParaRPr lang="zh-CN" altLang="en-US" sz="2800" dirty="0">
              <a:solidFill>
                <a:schemeClr val="bg1"/>
              </a:solidFill>
              <a:latin typeface="国标黑体" panose="02000500000000000000" charset="-122"/>
              <a:ea typeface="国标黑体" panose="02000500000000000000" charset="-122"/>
              <a:cs typeface="国标黑体" panose="02000500000000000000" charset="-122"/>
              <a:sym typeface="Arial" panose="020B0604020202020204" pitchFamily="34" charset="0"/>
            </a:endParaRPr>
          </a:p>
        </p:txBody>
      </p:sp>
    </p:spTree>
  </p:cSld>
  <p:clrMapOvr>
    <a:masterClrMapping/>
  </p:clrMapOvr>
  <p:transition advTm="0"/>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ctrTitle"/>
          </p:nvPr>
        </p:nvSpPr>
        <p:spPr>
          <a:xfrm>
            <a:off x="685800" y="697230"/>
            <a:ext cx="10511790" cy="3470910"/>
          </a:xfrm>
        </p:spPr>
        <p:txBody>
          <a:bodyPr/>
          <a:lstStyle/>
          <a:p>
            <a:pPr marL="0" indent="0" algn="l" fontAlgn="auto">
              <a:lnSpc>
                <a:spcPct val="150000"/>
              </a:lnSpc>
            </a:pPr>
            <a:r>
              <a:rPr lang="en-US" altLang="zh-CN" sz="2400"/>
              <a:t>       </a:t>
            </a:r>
            <a:r>
              <a:rPr lang="zh-CN" altLang="en-US" sz="2400"/>
              <a:t>佛山市深入贯彻习近平生态文明思想，立足</a:t>
            </a:r>
            <a:r>
              <a:rPr lang="en-US" altLang="zh-CN" sz="2400"/>
              <a:t>“</a:t>
            </a:r>
            <a:r>
              <a:rPr lang="zh-CN" altLang="en-US" sz="2400"/>
              <a:t>岭南水乡、制造业强市</a:t>
            </a:r>
            <a:r>
              <a:rPr lang="en-US" altLang="zh-CN" sz="2400"/>
              <a:t>”</a:t>
            </a:r>
            <a:r>
              <a:rPr lang="zh-CN" altLang="en-US" sz="2400"/>
              <a:t>的独特禀赋，紧抓广东省全域水经济试点建设机遇，将幸福河湖和绿色水经济作为推动绿色增长、提升城市品质的重要引擎。近年来，全市幸福河湖和水经济呈现</a:t>
            </a:r>
            <a:r>
              <a:rPr lang="en-US" altLang="zh-CN" sz="2400"/>
              <a:t>“</a:t>
            </a:r>
            <a:r>
              <a:rPr lang="zh-CN" altLang="en-US" sz="2400"/>
              <a:t>多点开花、全域推进</a:t>
            </a:r>
            <a:r>
              <a:rPr lang="en-US" altLang="zh-CN" sz="2400"/>
              <a:t>”</a:t>
            </a:r>
            <a:r>
              <a:rPr lang="zh-CN" altLang="en-US" sz="2400"/>
              <a:t>的良好态势。</a:t>
            </a:r>
            <a:br>
              <a:rPr lang="zh-CN" altLang="en-US" sz="2400"/>
            </a:br>
            <a:r>
              <a:rPr lang="zh-CN" altLang="en-US" sz="2400"/>
              <a:t> </a:t>
            </a:r>
            <a:r>
              <a:rPr lang="en-US" altLang="zh-CN" sz="2400"/>
              <a:t>      </a:t>
            </a:r>
            <a:r>
              <a:rPr lang="zh-CN" altLang="en-US" sz="2400"/>
              <a:t>下面介绍一下佛山市河长办在推进幸福河湖</a:t>
            </a:r>
            <a:r>
              <a:rPr lang="en-US" altLang="zh-CN" sz="2400"/>
              <a:t>+</a:t>
            </a:r>
            <a:r>
              <a:rPr lang="zh-CN" altLang="en-US" sz="2400"/>
              <a:t>绿色水经济融合发展过程中的一些作法和成效。</a:t>
            </a:r>
            <a:endParaRPr lang="zh-CN" altLang="en-US" sz="2400"/>
          </a:p>
        </p:txBody>
      </p:sp>
    </p:spTree>
    <p:custDataLst>
      <p:tags r:id="rId1"/>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ctrTitle"/>
          </p:nvPr>
        </p:nvSpPr>
        <p:spPr>
          <a:xfrm>
            <a:off x="2113280" y="1666875"/>
            <a:ext cx="8131810" cy="1470025"/>
          </a:xfrm>
        </p:spPr>
        <p:txBody>
          <a:bodyPr/>
          <a:lstStyle/>
          <a:p>
            <a:r>
              <a:rPr lang="zh-CN"/>
              <a:t>一、</a:t>
            </a:r>
            <a:r>
              <a:rPr lang="zh-CN" altLang="en-US"/>
              <a:t>摸清岭南水乡家底，在积蓄底气中建设幸福河湖</a:t>
            </a:r>
            <a:endParaRPr lang="zh-CN" altLang="en-US"/>
          </a:p>
        </p:txBody>
      </p:sp>
    </p:spTree>
    <p:custDataLst>
      <p:tags r:id="rId1"/>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（一）自然禀赋优越，奠定幸福河湖本底基础</a:t>
            </a:r>
            <a:endParaRPr lang="zh-CN" altLang="en-US"/>
          </a:p>
        </p:txBody>
      </p:sp>
      <p:sp>
        <p:nvSpPr>
          <p:cNvPr id="100" name="矩形 99"/>
          <p:cNvSpPr/>
          <p:nvPr/>
        </p:nvSpPr>
        <p:spPr>
          <a:xfrm>
            <a:off x="474980" y="1299845"/>
            <a:ext cx="4032885" cy="4923155"/>
          </a:xfrm>
          <a:prstGeom prst="rect">
            <a:avLst/>
          </a:prstGeom>
          <a:noFill/>
          <a:ln w="9525">
            <a:noFill/>
          </a:ln>
        </p:spPr>
        <p:txBody>
          <a:bodyPr vert="horz" rtlCol="0"/>
          <a:lstStyle/>
          <a:p>
            <a:pPr lvl="0" indent="0" algn="just" fontAlgn="auto">
              <a:lnSpc>
                <a:spcPct val="160000"/>
              </a:lnSpc>
              <a:spcBef>
                <a:spcPts val="600"/>
              </a:spcBef>
              <a:spcAft>
                <a:spcPts val="0"/>
              </a:spcAft>
              <a:buClr>
                <a:schemeClr val="accent1"/>
              </a:buClr>
              <a:buSzPct val="70000"/>
              <a:buFont typeface="Wingdings" panose="05000000000000000000" pitchFamily="2" charset="2"/>
            </a:pPr>
            <a:r>
              <a:rPr lang="en-US" altLang="zh-CN" sz="2200" smtClean="0">
                <a:solidFill>
                  <a:schemeClr val="tx1">
                    <a:lumMod val="50000"/>
                  </a:schemeClr>
                </a:solidFill>
                <a:latin typeface="方正书宋_GBK" panose="02000000000000000000" charset="-122"/>
                <a:ea typeface="方正书宋_GBK" panose="02000000000000000000" charset="-122"/>
                <a:cs typeface="方正书宋_GBK" panose="02000000000000000000" charset="-122"/>
                <a:sym typeface="+mn-ea"/>
              </a:rPr>
              <a:t>      </a:t>
            </a:r>
            <a:r>
              <a:rPr lang="zh-CN" altLang="en-US" sz="2200" smtClean="0">
                <a:solidFill>
                  <a:schemeClr val="tx1">
                    <a:lumMod val="50000"/>
                  </a:schemeClr>
                </a:solidFill>
                <a:latin typeface="方正书宋_GBK" panose="02000000000000000000" charset="-122"/>
                <a:ea typeface="方正书宋_GBK" panose="02000000000000000000" charset="-122"/>
                <a:cs typeface="方正书宋_GBK" panose="02000000000000000000" charset="-122"/>
                <a:sym typeface="+mn-ea"/>
              </a:rPr>
              <a:t>佛山是典型的珠江三角洲河网区，区内河流众多，西江、北江及其分流河道贯穿全市，内河涌纵横交错。全市河流水面积</a:t>
            </a:r>
            <a:r>
              <a:rPr lang="en-US" altLang="zh-CN" sz="2200" smtClean="0">
                <a:solidFill>
                  <a:schemeClr val="tx1">
                    <a:lumMod val="50000"/>
                  </a:schemeClr>
                </a:solidFill>
                <a:latin typeface="方正书宋_GBK" panose="02000000000000000000" charset="-122"/>
                <a:ea typeface="方正书宋_GBK" panose="02000000000000000000" charset="-122"/>
                <a:cs typeface="方正书宋_GBK" panose="02000000000000000000" charset="-122"/>
                <a:sym typeface="+mn-ea"/>
              </a:rPr>
              <a:t>347.04</a:t>
            </a:r>
            <a:r>
              <a:rPr lang="zh-CN" altLang="en-US" sz="2200" smtClean="0">
                <a:solidFill>
                  <a:schemeClr val="tx1">
                    <a:lumMod val="50000"/>
                  </a:schemeClr>
                </a:solidFill>
                <a:latin typeface="方正书宋_GBK" panose="02000000000000000000" charset="-122"/>
                <a:ea typeface="方正书宋_GBK" panose="02000000000000000000" charset="-122"/>
                <a:cs typeface="方正书宋_GBK" panose="02000000000000000000" charset="-122"/>
                <a:sym typeface="+mn-ea"/>
              </a:rPr>
              <a:t>平方公里，占国土总面积的</a:t>
            </a:r>
            <a:r>
              <a:rPr lang="en-US" altLang="zh-CN" sz="2200" smtClean="0">
                <a:solidFill>
                  <a:schemeClr val="tx1">
                    <a:lumMod val="50000"/>
                  </a:schemeClr>
                </a:solidFill>
                <a:latin typeface="方正书宋_GBK" panose="02000000000000000000" charset="-122"/>
                <a:ea typeface="方正书宋_GBK" panose="02000000000000000000" charset="-122"/>
                <a:cs typeface="方正书宋_GBK" panose="02000000000000000000" charset="-122"/>
                <a:sym typeface="+mn-ea"/>
              </a:rPr>
              <a:t>9.1%</a:t>
            </a:r>
            <a:r>
              <a:rPr lang="zh-CN" altLang="en-US" sz="2200" smtClean="0">
                <a:solidFill>
                  <a:schemeClr val="tx1">
                    <a:lumMod val="50000"/>
                  </a:schemeClr>
                </a:solidFill>
                <a:latin typeface="方正书宋_GBK" panose="02000000000000000000" charset="-122"/>
                <a:ea typeface="方正书宋_GBK" panose="02000000000000000000" charset="-122"/>
                <a:cs typeface="方正书宋_GBK" panose="02000000000000000000" charset="-122"/>
                <a:sym typeface="+mn-ea"/>
              </a:rPr>
              <a:t>；共有河道</a:t>
            </a:r>
            <a:r>
              <a:rPr lang="en-US" altLang="zh-CN" sz="2200" smtClean="0">
                <a:solidFill>
                  <a:schemeClr val="tx1">
                    <a:lumMod val="50000"/>
                  </a:schemeClr>
                </a:solidFill>
                <a:latin typeface="方正书宋_GBK" panose="02000000000000000000" charset="-122"/>
                <a:ea typeface="方正书宋_GBK" panose="02000000000000000000" charset="-122"/>
                <a:cs typeface="方正书宋_GBK" panose="02000000000000000000" charset="-122"/>
                <a:sym typeface="+mn-ea"/>
              </a:rPr>
              <a:t>2189</a:t>
            </a:r>
            <a:r>
              <a:rPr lang="zh-CN" altLang="en-US" sz="2200" smtClean="0">
                <a:solidFill>
                  <a:schemeClr val="tx1">
                    <a:lumMod val="50000"/>
                  </a:schemeClr>
                </a:solidFill>
                <a:latin typeface="方正书宋_GBK" panose="02000000000000000000" charset="-122"/>
                <a:ea typeface="方正书宋_GBK" panose="02000000000000000000" charset="-122"/>
                <a:cs typeface="方正书宋_GBK" panose="02000000000000000000" charset="-122"/>
                <a:sym typeface="+mn-ea"/>
              </a:rPr>
              <a:t>条，总长</a:t>
            </a:r>
            <a:r>
              <a:rPr lang="en-US" altLang="zh-CN" sz="2200" smtClean="0">
                <a:solidFill>
                  <a:schemeClr val="tx1">
                    <a:lumMod val="50000"/>
                  </a:schemeClr>
                </a:solidFill>
                <a:latin typeface="方正书宋_GBK" panose="02000000000000000000" charset="-122"/>
                <a:ea typeface="方正书宋_GBK" panose="02000000000000000000" charset="-122"/>
                <a:cs typeface="方正书宋_GBK" panose="02000000000000000000" charset="-122"/>
                <a:sym typeface="+mn-ea"/>
              </a:rPr>
              <a:t>5438</a:t>
            </a:r>
            <a:r>
              <a:rPr lang="zh-CN" altLang="en-US" sz="2200" smtClean="0">
                <a:solidFill>
                  <a:schemeClr val="tx1">
                    <a:lumMod val="50000"/>
                  </a:schemeClr>
                </a:solidFill>
                <a:latin typeface="方正书宋_GBK" panose="02000000000000000000" charset="-122"/>
                <a:ea typeface="方正书宋_GBK" panose="02000000000000000000" charset="-122"/>
                <a:cs typeface="方正书宋_GBK" panose="02000000000000000000" charset="-122"/>
                <a:sym typeface="+mn-ea"/>
              </a:rPr>
              <a:t>公里，湖泊、水库</a:t>
            </a:r>
            <a:r>
              <a:rPr lang="en-US" altLang="zh-CN" sz="2200" smtClean="0">
                <a:solidFill>
                  <a:schemeClr val="tx1">
                    <a:lumMod val="50000"/>
                  </a:schemeClr>
                </a:solidFill>
                <a:latin typeface="方正书宋_GBK" panose="02000000000000000000" charset="-122"/>
                <a:ea typeface="方正书宋_GBK" panose="02000000000000000000" charset="-122"/>
                <a:cs typeface="方正书宋_GBK" panose="02000000000000000000" charset="-122"/>
                <a:sym typeface="+mn-ea"/>
              </a:rPr>
              <a:t>132</a:t>
            </a:r>
            <a:r>
              <a:rPr lang="zh-CN" altLang="en-US" sz="2200" smtClean="0">
                <a:solidFill>
                  <a:schemeClr val="tx1">
                    <a:lumMod val="50000"/>
                  </a:schemeClr>
                </a:solidFill>
                <a:latin typeface="方正书宋_GBK" panose="02000000000000000000" charset="-122"/>
                <a:ea typeface="方正书宋_GBK" panose="02000000000000000000" charset="-122"/>
                <a:cs typeface="方正书宋_GBK" panose="02000000000000000000" charset="-122"/>
                <a:sym typeface="+mn-ea"/>
              </a:rPr>
              <a:t>座，其中省主要河道有</a:t>
            </a:r>
            <a:r>
              <a:rPr lang="en-US" altLang="zh-CN" sz="2200" smtClean="0">
                <a:solidFill>
                  <a:schemeClr val="tx1">
                    <a:lumMod val="50000"/>
                  </a:schemeClr>
                </a:solidFill>
                <a:latin typeface="方正书宋_GBK" panose="02000000000000000000" charset="-122"/>
                <a:ea typeface="方正书宋_GBK" panose="02000000000000000000" charset="-122"/>
                <a:cs typeface="方正书宋_GBK" panose="02000000000000000000" charset="-122"/>
                <a:sym typeface="+mn-ea"/>
              </a:rPr>
              <a:t>27</a:t>
            </a:r>
            <a:r>
              <a:rPr lang="zh-CN" altLang="en-US" sz="2200" smtClean="0">
                <a:solidFill>
                  <a:schemeClr val="tx1">
                    <a:lumMod val="50000"/>
                  </a:schemeClr>
                </a:solidFill>
                <a:latin typeface="方正书宋_GBK" panose="02000000000000000000" charset="-122"/>
                <a:ea typeface="方正书宋_GBK" panose="02000000000000000000" charset="-122"/>
                <a:cs typeface="方正书宋_GBK" panose="02000000000000000000" charset="-122"/>
                <a:sym typeface="+mn-ea"/>
              </a:rPr>
              <a:t>条，过境水资源丰富。</a:t>
            </a:r>
            <a:endParaRPr lang="zh-CN" altLang="en-US" sz="2200" smtClean="0">
              <a:solidFill>
                <a:schemeClr val="tx1">
                  <a:lumMod val="50000"/>
                </a:schemeClr>
              </a:solidFill>
              <a:latin typeface="方正书宋_GBK" panose="02000000000000000000" charset="-122"/>
              <a:ea typeface="方正书宋_GBK" panose="02000000000000000000" charset="-122"/>
              <a:cs typeface="方正书宋_GBK" panose="02000000000000000000" charset="-122"/>
              <a:sym typeface="+mn-ea"/>
            </a:endParaRPr>
          </a:p>
        </p:txBody>
      </p:sp>
      <p:pic>
        <p:nvPicPr>
          <p:cNvPr id="8" name="图片 7" descr="/home/CCLS/Desktop/screen_shot_1792751793929.pngscreen_shot_1792751793929"/>
          <p:cNvPicPr>
            <a:picLocks noChangeAspect="1"/>
          </p:cNvPicPr>
          <p:nvPr/>
        </p:nvPicPr>
        <p:blipFill>
          <a:blip r:embed="rId1"/>
          <a:srcRect t="6506" b="6506"/>
          <a:stretch>
            <a:fillRect/>
          </a:stretch>
        </p:blipFill>
        <p:spPr>
          <a:xfrm>
            <a:off x="5167630" y="1125855"/>
            <a:ext cx="6442075" cy="5271770"/>
          </a:xfrm>
          <a:prstGeom prst="rect">
            <a:avLst/>
          </a:prstGeom>
        </p:spPr>
      </p:pic>
      <p:sp>
        <p:nvSpPr>
          <p:cNvPr id="3" name="文本框 2"/>
          <p:cNvSpPr txBox="1"/>
          <p:nvPr/>
        </p:nvSpPr>
        <p:spPr>
          <a:xfrm>
            <a:off x="5432425" y="1299845"/>
            <a:ext cx="1859280" cy="370840"/>
          </a:xfrm>
          <a:prstGeom prst="rect">
            <a:avLst/>
          </a:prstGeom>
          <a:noFill/>
        </p:spPr>
        <p:txBody>
          <a:bodyPr wrap="square" rtlCol="0" anchor="t">
            <a:spAutoFit/>
          </a:bodyPr>
          <a:p>
            <a:pPr>
              <a:lnSpc>
                <a:spcPct val="130000"/>
              </a:lnSpc>
            </a:pPr>
            <a:r>
              <a:rPr lang="zh-CN" altLang="en-US" sz="1400" dirty="0">
                <a:solidFill>
                  <a:srgbClr val="FF0000"/>
                </a:solidFill>
                <a:latin typeface="Arial" panose="020B0604020202020204" pitchFamily="34" charset="0"/>
                <a:ea typeface="微软雅黑" panose="020B0503020204020204" charset="-122"/>
                <a:sym typeface="+mn-ea"/>
              </a:rPr>
              <a:t>省、市主要河道图</a:t>
            </a:r>
            <a:endParaRPr lang="zh-CN" altLang="en-US" sz="1400" dirty="0" smtClean="0">
              <a:solidFill>
                <a:srgbClr val="FF0000"/>
              </a:solidFill>
              <a:latin typeface="Arial" panose="020B0604020202020204" pitchFamily="34" charset="0"/>
              <a:ea typeface="微软雅黑" panose="020B0503020204020204" charset="-122"/>
              <a:sym typeface="+mn-ea"/>
            </a:endParaRPr>
          </a:p>
        </p:txBody>
      </p:sp>
    </p:spTree>
    <p:custDataLst>
      <p:tags r:id="rId2"/>
    </p:custData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（一）自然禀赋优越，奠定幸福河湖本底基础</a:t>
            </a:r>
            <a:endParaRPr lang="zh-CN" altLang="en-US"/>
          </a:p>
        </p:txBody>
      </p:sp>
      <p:sp>
        <p:nvSpPr>
          <p:cNvPr id="100" name="矩形 99"/>
          <p:cNvSpPr/>
          <p:nvPr/>
        </p:nvSpPr>
        <p:spPr>
          <a:xfrm>
            <a:off x="474980" y="1274445"/>
            <a:ext cx="5408295" cy="4940300"/>
          </a:xfrm>
          <a:prstGeom prst="rect">
            <a:avLst/>
          </a:prstGeom>
          <a:noFill/>
          <a:ln w="9525">
            <a:noFill/>
          </a:ln>
        </p:spPr>
        <p:txBody>
          <a:bodyPr vert="horz" rtlCol="0"/>
          <a:lstStyle/>
          <a:p>
            <a:pPr marL="342900" lvl="0" indent="-342900" algn="just" fontAlgn="auto">
              <a:lnSpc>
                <a:spcPct val="130000"/>
              </a:lnSpc>
              <a:spcBef>
                <a:spcPts val="600"/>
              </a:spcBef>
              <a:spcAft>
                <a:spcPts val="0"/>
              </a:spcAft>
              <a:buClr>
                <a:schemeClr val="accent1"/>
              </a:buClr>
              <a:buSzPct val="70000"/>
              <a:buFont typeface="Wingdings" panose="05000000000000000000" charset="0"/>
              <a:buChar char="l"/>
            </a:pPr>
            <a:r>
              <a:rPr lang="zh-CN" altLang="en-US" sz="2000" smtClean="0">
                <a:solidFill>
                  <a:schemeClr val="tx1">
                    <a:lumMod val="50000"/>
                  </a:schemeClr>
                </a:solidFill>
                <a:uFillTx/>
                <a:latin typeface="方正书宋_GBK" panose="02000000000000000000" charset="-122"/>
                <a:ea typeface="方正书宋_GBK" panose="02000000000000000000" charset="-122"/>
                <a:cs typeface="方正书宋_GBK" panose="02000000000000000000" charset="-122"/>
                <a:sym typeface="+mn-ea"/>
              </a:rPr>
              <a:t>全市已建堤防工程</a:t>
            </a:r>
            <a:r>
              <a:rPr lang="en-US" altLang="zh-CN" sz="2000" smtClean="0">
                <a:solidFill>
                  <a:schemeClr val="tx1">
                    <a:lumMod val="50000"/>
                  </a:schemeClr>
                </a:solidFill>
                <a:uFillTx/>
                <a:latin typeface="方正书宋_GBK" panose="02000000000000000000" charset="-122"/>
                <a:ea typeface="方正书宋_GBK" panose="02000000000000000000" charset="-122"/>
                <a:cs typeface="方正书宋_GBK" panose="02000000000000000000" charset="-122"/>
                <a:sym typeface="+mn-ea"/>
              </a:rPr>
              <a:t>108</a:t>
            </a:r>
            <a:r>
              <a:rPr lang="zh-CN" altLang="en-US" sz="2000" smtClean="0">
                <a:solidFill>
                  <a:schemeClr val="tx1">
                    <a:lumMod val="50000"/>
                  </a:schemeClr>
                </a:solidFill>
                <a:uFillTx/>
                <a:latin typeface="方正书宋_GBK" panose="02000000000000000000" charset="-122"/>
                <a:ea typeface="方正书宋_GBK" panose="02000000000000000000" charset="-122"/>
                <a:cs typeface="方正书宋_GBK" panose="02000000000000000000" charset="-122"/>
                <a:sym typeface="+mn-ea"/>
              </a:rPr>
              <a:t>段，总长度</a:t>
            </a:r>
            <a:r>
              <a:rPr lang="en-US" altLang="zh-CN" sz="2000" smtClean="0">
                <a:solidFill>
                  <a:schemeClr val="tx1">
                    <a:lumMod val="50000"/>
                  </a:schemeClr>
                </a:solidFill>
                <a:uFillTx/>
                <a:latin typeface="方正书宋_GBK" panose="02000000000000000000" charset="-122"/>
                <a:ea typeface="方正书宋_GBK" panose="02000000000000000000" charset="-122"/>
                <a:cs typeface="方正书宋_GBK" panose="02000000000000000000" charset="-122"/>
                <a:sym typeface="+mn-ea"/>
              </a:rPr>
              <a:t>1133.86km</a:t>
            </a:r>
            <a:r>
              <a:rPr lang="zh-CN" altLang="en-US" sz="2000" smtClean="0">
                <a:solidFill>
                  <a:schemeClr val="tx1">
                    <a:lumMod val="50000"/>
                  </a:schemeClr>
                </a:solidFill>
                <a:uFillTx/>
                <a:latin typeface="方正书宋_GBK" panose="02000000000000000000" charset="-122"/>
                <a:ea typeface="方正书宋_GBK" panose="02000000000000000000" charset="-122"/>
                <a:cs typeface="方正书宋_GBK" panose="02000000000000000000" charset="-122"/>
                <a:sym typeface="+mn-ea"/>
              </a:rPr>
              <a:t>，水库工程</a:t>
            </a:r>
            <a:r>
              <a:rPr lang="en-US" altLang="zh-CN" sz="2000" smtClean="0">
                <a:solidFill>
                  <a:schemeClr val="tx1">
                    <a:lumMod val="50000"/>
                  </a:schemeClr>
                </a:solidFill>
                <a:uFillTx/>
                <a:latin typeface="方正书宋_GBK" panose="02000000000000000000" charset="-122"/>
                <a:ea typeface="方正书宋_GBK" panose="02000000000000000000" charset="-122"/>
                <a:cs typeface="方正书宋_GBK" panose="02000000000000000000" charset="-122"/>
                <a:sym typeface="+mn-ea"/>
              </a:rPr>
              <a:t>113</a:t>
            </a:r>
            <a:r>
              <a:rPr lang="zh-CN" altLang="en-US" sz="2000" smtClean="0">
                <a:solidFill>
                  <a:schemeClr val="tx1">
                    <a:lumMod val="50000"/>
                  </a:schemeClr>
                </a:solidFill>
                <a:uFillTx/>
                <a:latin typeface="方正书宋_GBK" panose="02000000000000000000" charset="-122"/>
                <a:ea typeface="方正书宋_GBK" panose="02000000000000000000" charset="-122"/>
                <a:cs typeface="方正书宋_GBK" panose="02000000000000000000" charset="-122"/>
                <a:sym typeface="+mn-ea"/>
              </a:rPr>
              <a:t>宗，提水工程</a:t>
            </a:r>
            <a:r>
              <a:rPr lang="en-US" altLang="zh-CN" sz="2000" smtClean="0">
                <a:solidFill>
                  <a:schemeClr val="tx1">
                    <a:lumMod val="50000"/>
                  </a:schemeClr>
                </a:solidFill>
                <a:uFillTx/>
                <a:latin typeface="方正书宋_GBK" panose="02000000000000000000" charset="-122"/>
                <a:ea typeface="方正书宋_GBK" panose="02000000000000000000" charset="-122"/>
                <a:cs typeface="方正书宋_GBK" panose="02000000000000000000" charset="-122"/>
                <a:sym typeface="+mn-ea"/>
              </a:rPr>
              <a:t>1309</a:t>
            </a:r>
            <a:r>
              <a:rPr lang="zh-CN" altLang="en-US" sz="2000" smtClean="0">
                <a:solidFill>
                  <a:schemeClr val="tx1">
                    <a:lumMod val="50000"/>
                  </a:schemeClr>
                </a:solidFill>
                <a:uFillTx/>
                <a:latin typeface="方正书宋_GBK" panose="02000000000000000000" charset="-122"/>
                <a:ea typeface="方正书宋_GBK" panose="02000000000000000000" charset="-122"/>
                <a:cs typeface="方正书宋_GBK" panose="02000000000000000000" charset="-122"/>
                <a:sym typeface="+mn-ea"/>
              </a:rPr>
              <a:t>宗，排涝泵站工程</a:t>
            </a:r>
            <a:r>
              <a:rPr lang="en-US" altLang="zh-CN" sz="2000" smtClean="0">
                <a:solidFill>
                  <a:schemeClr val="tx1">
                    <a:lumMod val="50000"/>
                  </a:schemeClr>
                </a:solidFill>
                <a:uFillTx/>
                <a:latin typeface="方正书宋_GBK" panose="02000000000000000000" charset="-122"/>
                <a:ea typeface="方正书宋_GBK" panose="02000000000000000000" charset="-122"/>
                <a:cs typeface="方正书宋_GBK" panose="02000000000000000000" charset="-122"/>
                <a:sym typeface="+mn-ea"/>
              </a:rPr>
              <a:t>356</a:t>
            </a:r>
            <a:r>
              <a:rPr lang="zh-CN" altLang="en-US" sz="2000" smtClean="0">
                <a:solidFill>
                  <a:schemeClr val="tx1">
                    <a:lumMod val="50000"/>
                  </a:schemeClr>
                </a:solidFill>
                <a:uFillTx/>
                <a:latin typeface="方正书宋_GBK" panose="02000000000000000000" charset="-122"/>
                <a:ea typeface="方正书宋_GBK" panose="02000000000000000000" charset="-122"/>
                <a:cs typeface="方正书宋_GBK" panose="02000000000000000000" charset="-122"/>
                <a:sym typeface="+mn-ea"/>
              </a:rPr>
              <a:t>宗，水闸工程</a:t>
            </a:r>
            <a:r>
              <a:rPr lang="en-US" altLang="zh-CN" sz="2000" smtClean="0">
                <a:solidFill>
                  <a:schemeClr val="tx1">
                    <a:lumMod val="50000"/>
                  </a:schemeClr>
                </a:solidFill>
                <a:uFillTx/>
                <a:latin typeface="方正书宋_GBK" panose="02000000000000000000" charset="-122"/>
                <a:ea typeface="方正书宋_GBK" panose="02000000000000000000" charset="-122"/>
                <a:cs typeface="方正书宋_GBK" panose="02000000000000000000" charset="-122"/>
                <a:sym typeface="+mn-ea"/>
              </a:rPr>
              <a:t>574</a:t>
            </a:r>
            <a:r>
              <a:rPr lang="zh-CN" altLang="en-US" sz="2000" smtClean="0">
                <a:solidFill>
                  <a:schemeClr val="tx1">
                    <a:lumMod val="50000"/>
                  </a:schemeClr>
                </a:solidFill>
                <a:uFillTx/>
                <a:latin typeface="方正书宋_GBK" panose="02000000000000000000" charset="-122"/>
                <a:ea typeface="方正书宋_GBK" panose="02000000000000000000" charset="-122"/>
                <a:cs typeface="方正书宋_GBK" panose="02000000000000000000" charset="-122"/>
                <a:sym typeface="+mn-ea"/>
              </a:rPr>
              <a:t>宗，全市</a:t>
            </a:r>
            <a:r>
              <a:rPr lang="en-US" altLang="zh-CN" sz="2000" smtClean="0">
                <a:solidFill>
                  <a:schemeClr val="tx1">
                    <a:lumMod val="50000"/>
                  </a:schemeClr>
                </a:solidFill>
                <a:uFillTx/>
                <a:latin typeface="方正书宋_GBK" panose="02000000000000000000" charset="-122"/>
                <a:ea typeface="方正书宋_GBK" panose="02000000000000000000" charset="-122"/>
                <a:cs typeface="方正书宋_GBK" panose="02000000000000000000" charset="-122"/>
                <a:sym typeface="+mn-ea"/>
              </a:rPr>
              <a:t>3</a:t>
            </a:r>
            <a:r>
              <a:rPr lang="zh-CN" altLang="en-US" sz="2000" smtClean="0">
                <a:solidFill>
                  <a:schemeClr val="tx1">
                    <a:lumMod val="50000"/>
                  </a:schemeClr>
                </a:solidFill>
                <a:uFillTx/>
                <a:latin typeface="方正书宋_GBK" panose="02000000000000000000" charset="-122"/>
                <a:ea typeface="方正书宋_GBK" panose="02000000000000000000" charset="-122"/>
                <a:cs typeface="方正书宋_GBK" panose="02000000000000000000" charset="-122"/>
                <a:sym typeface="+mn-ea"/>
              </a:rPr>
              <a:t>级以上堤防现状达标率为</a:t>
            </a:r>
            <a:r>
              <a:rPr lang="en-US" altLang="zh-CN" sz="2000" smtClean="0">
                <a:solidFill>
                  <a:schemeClr val="tx1">
                    <a:lumMod val="50000"/>
                  </a:schemeClr>
                </a:solidFill>
                <a:uFillTx/>
                <a:latin typeface="方正书宋_GBK" panose="02000000000000000000" charset="-122"/>
                <a:ea typeface="方正书宋_GBK" panose="02000000000000000000" charset="-122"/>
                <a:cs typeface="方正书宋_GBK" panose="02000000000000000000" charset="-122"/>
                <a:sym typeface="+mn-ea"/>
              </a:rPr>
              <a:t>99.2</a:t>
            </a:r>
            <a:r>
              <a:rPr lang="zh-CN" altLang="en-US" sz="2000" smtClean="0">
                <a:solidFill>
                  <a:schemeClr val="tx1">
                    <a:lumMod val="50000"/>
                  </a:schemeClr>
                </a:solidFill>
                <a:uFillTx/>
                <a:latin typeface="方正书宋_GBK" panose="02000000000000000000" charset="-122"/>
                <a:ea typeface="方正书宋_GBK" panose="02000000000000000000" charset="-122"/>
                <a:cs typeface="方正书宋_GBK" panose="02000000000000000000" charset="-122"/>
                <a:sym typeface="+mn-ea"/>
              </a:rPr>
              <a:t>％，有力保障城乡防洪涝与供水安全。</a:t>
            </a:r>
            <a:endParaRPr lang="zh-CN" altLang="en-US" sz="2000" smtClean="0">
              <a:solidFill>
                <a:schemeClr val="tx1">
                  <a:lumMod val="50000"/>
                </a:schemeClr>
              </a:solidFill>
              <a:uFillTx/>
              <a:latin typeface="方正书宋_GBK" panose="02000000000000000000" charset="-122"/>
              <a:ea typeface="方正书宋_GBK" panose="02000000000000000000" charset="-122"/>
              <a:cs typeface="方正书宋_GBK" panose="02000000000000000000" charset="-122"/>
              <a:sym typeface="+mn-ea"/>
            </a:endParaRPr>
          </a:p>
          <a:p>
            <a:pPr marL="342900" lvl="0" indent="-342900" algn="just" fontAlgn="auto">
              <a:lnSpc>
                <a:spcPct val="130000"/>
              </a:lnSpc>
              <a:spcBef>
                <a:spcPts val="600"/>
              </a:spcBef>
              <a:spcAft>
                <a:spcPts val="0"/>
              </a:spcAft>
              <a:buClr>
                <a:schemeClr val="accent1"/>
              </a:buClr>
              <a:buSzPct val="70000"/>
              <a:buFont typeface="Wingdings" panose="05000000000000000000" charset="0"/>
              <a:buChar char="l"/>
            </a:pPr>
            <a:r>
              <a:rPr lang="zh-CN" altLang="en-US" sz="2000" smtClean="0">
                <a:solidFill>
                  <a:schemeClr val="tx1">
                    <a:lumMod val="50000"/>
                  </a:schemeClr>
                </a:solidFill>
                <a:uFillTx/>
                <a:latin typeface="方正书宋_GBK" panose="02000000000000000000" charset="-122"/>
                <a:ea typeface="方正书宋_GBK" panose="02000000000000000000" charset="-122"/>
                <a:cs typeface="方正书宋_GBK" panose="02000000000000000000" charset="-122"/>
                <a:sym typeface="+mn-ea"/>
              </a:rPr>
              <a:t>佛山自古便是岭南水乡核心区域，是岭南文化的集中代表和国家历史文化名城，拥有</a:t>
            </a:r>
            <a:r>
              <a:rPr lang="en-US" altLang="zh-CN" sz="2000" smtClean="0">
                <a:solidFill>
                  <a:schemeClr val="tx1">
                    <a:lumMod val="50000"/>
                  </a:schemeClr>
                </a:solidFill>
                <a:uFillTx/>
                <a:latin typeface="方正书宋_GBK" panose="02000000000000000000" charset="-122"/>
                <a:ea typeface="方正书宋_GBK" panose="02000000000000000000" charset="-122"/>
                <a:cs typeface="方正书宋_GBK" panose="02000000000000000000" charset="-122"/>
                <a:sym typeface="+mn-ea"/>
              </a:rPr>
              <a:t>6000</a:t>
            </a:r>
            <a:r>
              <a:rPr lang="zh-CN" altLang="en-US" sz="2000" smtClean="0">
                <a:solidFill>
                  <a:schemeClr val="tx1">
                    <a:lumMod val="50000"/>
                  </a:schemeClr>
                </a:solidFill>
                <a:uFillTx/>
                <a:latin typeface="方正书宋_GBK" panose="02000000000000000000" charset="-122"/>
                <a:ea typeface="方正书宋_GBK" panose="02000000000000000000" charset="-122"/>
                <a:cs typeface="方正书宋_GBK" panose="02000000000000000000" charset="-122"/>
                <a:sym typeface="+mn-ea"/>
              </a:rPr>
              <a:t>多年文明史和</a:t>
            </a:r>
            <a:r>
              <a:rPr lang="en-US" altLang="zh-CN" sz="2000" smtClean="0">
                <a:solidFill>
                  <a:schemeClr val="tx1">
                    <a:lumMod val="50000"/>
                  </a:schemeClr>
                </a:solidFill>
                <a:uFillTx/>
                <a:latin typeface="方正书宋_GBK" panose="02000000000000000000" charset="-122"/>
                <a:ea typeface="方正书宋_GBK" panose="02000000000000000000" charset="-122"/>
                <a:cs typeface="方正书宋_GBK" panose="02000000000000000000" charset="-122"/>
                <a:sym typeface="+mn-ea"/>
              </a:rPr>
              <a:t>1000</a:t>
            </a:r>
            <a:r>
              <a:rPr lang="zh-CN" altLang="en-US" sz="2000" smtClean="0">
                <a:solidFill>
                  <a:schemeClr val="tx1">
                    <a:lumMod val="50000"/>
                  </a:schemeClr>
                </a:solidFill>
                <a:uFillTx/>
                <a:latin typeface="方正书宋_GBK" panose="02000000000000000000" charset="-122"/>
                <a:ea typeface="方正书宋_GBK" panose="02000000000000000000" charset="-122"/>
                <a:cs typeface="方正书宋_GBK" panose="02000000000000000000" charset="-122"/>
                <a:sym typeface="+mn-ea"/>
              </a:rPr>
              <a:t>多年建城史，水文化底蕴深厚、脉络绵长。</a:t>
            </a:r>
            <a:endParaRPr lang="zh-CN" altLang="en-US" sz="2000" smtClean="0">
              <a:solidFill>
                <a:schemeClr val="tx1">
                  <a:lumMod val="50000"/>
                </a:schemeClr>
              </a:solidFill>
              <a:uFillTx/>
              <a:latin typeface="方正书宋_GBK" panose="02000000000000000000" charset="-122"/>
              <a:ea typeface="方正书宋_GBK" panose="02000000000000000000" charset="-122"/>
              <a:cs typeface="方正书宋_GBK" panose="02000000000000000000" charset="-122"/>
              <a:sym typeface="+mn-ea"/>
            </a:endParaRPr>
          </a:p>
          <a:p>
            <a:pPr marL="342900" lvl="0" indent="-342900" algn="just" fontAlgn="auto">
              <a:lnSpc>
                <a:spcPct val="130000"/>
              </a:lnSpc>
              <a:spcBef>
                <a:spcPts val="600"/>
              </a:spcBef>
              <a:spcAft>
                <a:spcPts val="0"/>
              </a:spcAft>
              <a:buClr>
                <a:schemeClr val="accent1"/>
              </a:buClr>
              <a:buSzPct val="70000"/>
              <a:buFont typeface="Wingdings" panose="05000000000000000000" charset="0"/>
              <a:buChar char="l"/>
            </a:pPr>
            <a:r>
              <a:rPr lang="zh-CN" altLang="en-US" sz="2000" smtClean="0">
                <a:solidFill>
                  <a:schemeClr val="tx1">
                    <a:lumMod val="50000"/>
                  </a:schemeClr>
                </a:solidFill>
                <a:uFillTx/>
                <a:latin typeface="方正书宋_GBK" panose="02000000000000000000" charset="-122"/>
                <a:ea typeface="方正书宋_GBK" panose="02000000000000000000" charset="-122"/>
                <a:cs typeface="方正书宋_GBK" panose="02000000000000000000" charset="-122"/>
                <a:sym typeface="+mn-ea"/>
              </a:rPr>
              <a:t>丰富的自然资源、系统健全的水务基础设施、深厚的水文化底蕴，奠定了幸福河湖的坚实基础。</a:t>
            </a:r>
            <a:endParaRPr lang="zh-CN" altLang="en-US" sz="2000" smtClean="0">
              <a:solidFill>
                <a:schemeClr val="tx1">
                  <a:lumMod val="50000"/>
                </a:schemeClr>
              </a:solidFill>
              <a:uFillTx/>
              <a:latin typeface="方正书宋_GBK" panose="02000000000000000000" charset="-122"/>
              <a:ea typeface="方正书宋_GBK" panose="02000000000000000000" charset="-122"/>
              <a:cs typeface="方正书宋_GBK" panose="02000000000000000000" charset="-122"/>
              <a:sym typeface="+mn-ea"/>
            </a:endParaRPr>
          </a:p>
        </p:txBody>
      </p:sp>
      <p:pic>
        <p:nvPicPr>
          <p:cNvPr id="8" name="图片 7" descr="/home/CCLS/Desktop/screen_shot_1792751976902.pngscreen_shot_1792751976902"/>
          <p:cNvPicPr>
            <a:picLocks noChangeAspect="1"/>
          </p:cNvPicPr>
          <p:nvPr/>
        </p:nvPicPr>
        <p:blipFill>
          <a:blip r:embed="rId1"/>
          <a:srcRect l="421" r="421"/>
          <a:stretch>
            <a:fillRect/>
          </a:stretch>
        </p:blipFill>
        <p:spPr>
          <a:xfrm>
            <a:off x="6097270" y="1125855"/>
            <a:ext cx="5512435" cy="5527675"/>
          </a:xfrm>
          <a:prstGeom prst="rect">
            <a:avLst/>
          </a:prstGeom>
        </p:spPr>
      </p:pic>
      <p:sp>
        <p:nvSpPr>
          <p:cNvPr id="4" name="文本框 3"/>
          <p:cNvSpPr txBox="1"/>
          <p:nvPr/>
        </p:nvSpPr>
        <p:spPr>
          <a:xfrm>
            <a:off x="6297295" y="1299845"/>
            <a:ext cx="1081405" cy="370840"/>
          </a:xfrm>
          <a:prstGeom prst="rect">
            <a:avLst/>
          </a:prstGeom>
          <a:noFill/>
        </p:spPr>
        <p:txBody>
          <a:bodyPr wrap="square" rtlCol="0" anchor="t">
            <a:spAutoFit/>
          </a:bodyPr>
          <a:p>
            <a:pPr>
              <a:lnSpc>
                <a:spcPct val="130000"/>
              </a:lnSpc>
            </a:pPr>
            <a:r>
              <a:rPr lang="zh-CN" altLang="en-US" sz="1400" dirty="0">
                <a:solidFill>
                  <a:srgbClr val="FF0000"/>
                </a:solidFill>
                <a:latin typeface="Arial" panose="020B0604020202020204" pitchFamily="34" charset="0"/>
                <a:ea typeface="微软雅黑" panose="020B0503020204020204" charset="-122"/>
                <a:sym typeface="+mn-ea"/>
              </a:rPr>
              <a:t>重要堤围图</a:t>
            </a:r>
            <a:endParaRPr lang="zh-CN" altLang="en-US" sz="1400" dirty="0" smtClean="0">
              <a:solidFill>
                <a:srgbClr val="FF0000"/>
              </a:solidFill>
              <a:latin typeface="Arial" panose="020B0604020202020204" pitchFamily="34" charset="0"/>
              <a:ea typeface="微软雅黑" panose="020B0503020204020204" charset="-122"/>
              <a:sym typeface="+mn-ea"/>
            </a:endParaRPr>
          </a:p>
        </p:txBody>
      </p:sp>
    </p:spTree>
    <p:custDataLst>
      <p:tags r:id="rId2"/>
    </p:custData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（二）治水成效坚实，构筑幸福河湖生态基底</a:t>
            </a:r>
            <a:endParaRPr lang="zh-CN" altLang="en-US"/>
          </a:p>
        </p:txBody>
      </p:sp>
      <p:sp>
        <p:nvSpPr>
          <p:cNvPr id="100" name="矩形 99"/>
          <p:cNvSpPr/>
          <p:nvPr/>
        </p:nvSpPr>
        <p:spPr>
          <a:xfrm>
            <a:off x="632460" y="1470025"/>
            <a:ext cx="6987540" cy="5057775"/>
          </a:xfrm>
          <a:prstGeom prst="rect">
            <a:avLst/>
          </a:prstGeom>
          <a:noFill/>
          <a:ln w="9525">
            <a:noFill/>
          </a:ln>
        </p:spPr>
        <p:txBody>
          <a:bodyPr vert="horz" rtlCol="0"/>
          <a:lstStyle/>
          <a:p>
            <a:pPr marL="342900" lvl="0" indent="-342900" algn="just" fontAlgn="auto">
              <a:lnSpc>
                <a:spcPct val="160000"/>
              </a:lnSpc>
              <a:spcBef>
                <a:spcPts val="600"/>
              </a:spcBef>
              <a:spcAft>
                <a:spcPts val="0"/>
              </a:spcAft>
              <a:buClr>
                <a:schemeClr val="accent1"/>
              </a:buClr>
              <a:buSzPct val="70000"/>
              <a:buFont typeface="Wingdings" panose="05000000000000000000" charset="0"/>
              <a:buChar char="l"/>
            </a:pPr>
            <a:r>
              <a:rPr lang="zh-CN" altLang="en-US" sz="2200" smtClean="0">
                <a:solidFill>
                  <a:schemeClr val="tx1">
                    <a:lumMod val="50000"/>
                  </a:schemeClr>
                </a:solidFill>
                <a:latin typeface="方正书宋_GBK" panose="02000000000000000000" charset="-122"/>
                <a:ea typeface="方正书宋_GBK" panose="02000000000000000000" charset="-122"/>
                <a:cs typeface="方正书宋_GBK" panose="02000000000000000000" charset="-122"/>
                <a:sym typeface="+mn-ea"/>
              </a:rPr>
              <a:t>大力推进碧水保卫战，推动水环境质量实现历史性跃升</a:t>
            </a:r>
            <a:r>
              <a:rPr lang="zh-CN" altLang="en-US" sz="2200" smtClean="0">
                <a:solidFill>
                  <a:schemeClr val="tx1">
                    <a:lumMod val="50000"/>
                  </a:schemeClr>
                </a:solidFill>
                <a:latin typeface="方正书宋_GBK" panose="02000000000000000000" charset="-122"/>
                <a:ea typeface="方正书宋_GBK" panose="02000000000000000000" charset="-122"/>
                <a:cs typeface="方正书宋_GBK" panose="02000000000000000000" charset="-122"/>
                <a:sym typeface="+mn-ea"/>
              </a:rPr>
              <a:t>，</a:t>
            </a:r>
            <a:r>
              <a:rPr lang="zh-CN" altLang="en-US" sz="2200" smtClean="0">
                <a:solidFill>
                  <a:schemeClr val="tx1">
                    <a:lumMod val="50000"/>
                  </a:schemeClr>
                </a:solidFill>
                <a:latin typeface="方正书宋_GBK" panose="02000000000000000000" charset="-122"/>
                <a:ea typeface="方正书宋_GBK" panose="02000000000000000000" charset="-122"/>
                <a:cs typeface="方正书宋_GBK" panose="02000000000000000000" charset="-122"/>
                <a:sym typeface="+mn-ea"/>
              </a:rPr>
              <a:t>全市国考、省考断面水质优良。</a:t>
            </a:r>
            <a:endParaRPr lang="zh-CN" altLang="en-US" sz="2200" smtClean="0">
              <a:solidFill>
                <a:schemeClr val="tx1">
                  <a:lumMod val="50000"/>
                </a:schemeClr>
              </a:solidFill>
              <a:latin typeface="方正书宋_GBK" panose="02000000000000000000" charset="-122"/>
              <a:ea typeface="方正书宋_GBK" panose="02000000000000000000" charset="-122"/>
              <a:cs typeface="方正书宋_GBK" panose="02000000000000000000" charset="-122"/>
              <a:sym typeface="+mn-ea"/>
            </a:endParaRPr>
          </a:p>
          <a:p>
            <a:pPr marL="342900" lvl="0" indent="-342900" algn="just" fontAlgn="auto">
              <a:lnSpc>
                <a:spcPct val="160000"/>
              </a:lnSpc>
              <a:spcBef>
                <a:spcPts val="600"/>
              </a:spcBef>
              <a:spcAft>
                <a:spcPts val="0"/>
              </a:spcAft>
              <a:buClr>
                <a:schemeClr val="accent1"/>
              </a:buClr>
              <a:buSzPct val="70000"/>
              <a:buFont typeface="Wingdings" panose="05000000000000000000" charset="0"/>
              <a:buChar char="l"/>
            </a:pPr>
            <a:r>
              <a:rPr lang="zh-CN" altLang="en-US" sz="2200" smtClean="0">
                <a:solidFill>
                  <a:schemeClr val="tx1">
                    <a:lumMod val="50000"/>
                  </a:schemeClr>
                </a:solidFill>
                <a:latin typeface="方正书宋_GBK" panose="02000000000000000000" charset="-122"/>
                <a:ea typeface="方正书宋_GBK" panose="02000000000000000000" charset="-122"/>
                <a:cs typeface="方正书宋_GBK" panose="02000000000000000000" charset="-122"/>
                <a:sym typeface="+mn-ea"/>
              </a:rPr>
              <a:t>建成碧道1064公里，打造46 个秀丽湖库、92 条亮点河涌， 新增近500公里慢行道，开放了大量优质水岸空间，为幸福河湖和绿色水经济发展提供了良好生态空间。</a:t>
            </a:r>
            <a:endParaRPr lang="zh-CN" altLang="en-US" sz="2200" smtClean="0">
              <a:solidFill>
                <a:schemeClr val="tx1">
                  <a:lumMod val="50000"/>
                </a:schemeClr>
              </a:solidFill>
              <a:latin typeface="方正书宋_GBK" panose="02000000000000000000" charset="-122"/>
              <a:ea typeface="方正书宋_GBK" panose="02000000000000000000" charset="-122"/>
              <a:cs typeface="方正书宋_GBK" panose="02000000000000000000" charset="-122"/>
              <a:sym typeface="+mn-ea"/>
            </a:endParaRPr>
          </a:p>
          <a:p>
            <a:pPr marL="342900" lvl="0" indent="-342900" algn="just" fontAlgn="auto">
              <a:lnSpc>
                <a:spcPct val="160000"/>
              </a:lnSpc>
              <a:spcBef>
                <a:spcPts val="600"/>
              </a:spcBef>
              <a:spcAft>
                <a:spcPts val="0"/>
              </a:spcAft>
              <a:buClr>
                <a:schemeClr val="accent1"/>
              </a:buClr>
              <a:buSzPct val="70000"/>
              <a:buFont typeface="Wingdings" panose="05000000000000000000" charset="0"/>
              <a:buChar char="l"/>
            </a:pPr>
            <a:r>
              <a:rPr lang="zh-CN" altLang="en-US" sz="2200" smtClean="0">
                <a:solidFill>
                  <a:schemeClr val="tx1">
                    <a:lumMod val="50000"/>
                  </a:schemeClr>
                </a:solidFill>
                <a:latin typeface="方正书宋_GBK" panose="02000000000000000000" charset="-122"/>
                <a:ea typeface="方正书宋_GBK" panose="02000000000000000000" charset="-122"/>
                <a:cs typeface="方正书宋_GBK" panose="02000000000000000000" charset="-122"/>
                <a:sym typeface="+mn-ea"/>
              </a:rPr>
              <a:t>建成国家级水利风景区1宗、10条省级绿美碧带、9宗省级幸福河湖，正在建设高明河国家级幸福河湖和打造全市五区全域幸福河湖。</a:t>
            </a:r>
            <a:endParaRPr lang="zh-CN" altLang="en-US" sz="2200" smtClean="0">
              <a:solidFill>
                <a:schemeClr val="tx1">
                  <a:lumMod val="50000"/>
                </a:schemeClr>
              </a:solidFill>
              <a:latin typeface="方正书宋_GBK" panose="02000000000000000000" charset="-122"/>
              <a:ea typeface="方正书宋_GBK" panose="02000000000000000000" charset="-122"/>
              <a:cs typeface="方正书宋_GBK" panose="02000000000000000000" charset="-122"/>
              <a:sym typeface="+mn-ea"/>
            </a:endParaRPr>
          </a:p>
          <a:p>
            <a:pPr lvl="0" indent="0" algn="just" fontAlgn="auto">
              <a:lnSpc>
                <a:spcPct val="160000"/>
              </a:lnSpc>
              <a:spcBef>
                <a:spcPts val="600"/>
              </a:spcBef>
              <a:spcAft>
                <a:spcPts val="0"/>
              </a:spcAft>
              <a:buClr>
                <a:schemeClr val="accent1"/>
              </a:buClr>
              <a:buSzPct val="70000"/>
              <a:buFont typeface="Wingdings" panose="05000000000000000000" pitchFamily="2" charset="2"/>
            </a:pPr>
            <a:endParaRPr lang="zh-CN" altLang="en-US" sz="2200" smtClean="0">
              <a:solidFill>
                <a:schemeClr val="tx1">
                  <a:lumMod val="50000"/>
                </a:schemeClr>
              </a:solidFill>
              <a:latin typeface="方正书宋_GBK" panose="02000000000000000000" charset="-122"/>
              <a:ea typeface="方正书宋_GBK" panose="02000000000000000000" charset="-122"/>
              <a:cs typeface="方正书宋_GBK" panose="02000000000000000000" charset="-122"/>
              <a:sym typeface="+mn-ea"/>
            </a:endParaRPr>
          </a:p>
        </p:txBody>
      </p:sp>
      <p:pic>
        <p:nvPicPr>
          <p:cNvPr id="4" name="图片 3" descr="C:/Users/Admin/Desktop/图片5.png图片5"/>
          <p:cNvPicPr>
            <a:picLocks noChangeAspect="1"/>
          </p:cNvPicPr>
          <p:nvPr/>
        </p:nvPicPr>
        <p:blipFill>
          <a:blip r:embed="rId1"/>
          <a:srcRect l="163" r="163"/>
          <a:stretch>
            <a:fillRect/>
          </a:stretch>
        </p:blipFill>
        <p:spPr>
          <a:xfrm>
            <a:off x="7883525" y="1413510"/>
            <a:ext cx="4154170" cy="2336800"/>
          </a:xfrm>
          <a:prstGeom prst="rect">
            <a:avLst/>
          </a:prstGeom>
        </p:spPr>
      </p:pic>
      <p:pic>
        <p:nvPicPr>
          <p:cNvPr id="6" name="图片 5" descr="C:/Users/Admin/Desktop/图片2.png图片2"/>
          <p:cNvPicPr>
            <a:picLocks noChangeAspect="1"/>
          </p:cNvPicPr>
          <p:nvPr/>
        </p:nvPicPr>
        <p:blipFill>
          <a:blip r:embed="rId2"/>
          <a:srcRect t="19387" b="19387"/>
          <a:stretch>
            <a:fillRect/>
          </a:stretch>
        </p:blipFill>
        <p:spPr>
          <a:xfrm>
            <a:off x="7882890" y="3834130"/>
            <a:ext cx="4154805" cy="2337435"/>
          </a:xfrm>
          <a:prstGeom prst="rect">
            <a:avLst/>
          </a:prstGeom>
        </p:spPr>
      </p:pic>
      <p:sp>
        <p:nvSpPr>
          <p:cNvPr id="7" name="文本框 6"/>
          <p:cNvSpPr txBox="1"/>
          <p:nvPr/>
        </p:nvSpPr>
        <p:spPr>
          <a:xfrm>
            <a:off x="7883525" y="5834380"/>
            <a:ext cx="4154170" cy="337185"/>
          </a:xfrm>
          <a:prstGeom prst="rect">
            <a:avLst/>
          </a:prstGeom>
          <a:noFill/>
        </p:spPr>
        <p:txBody>
          <a:bodyPr wrap="square" rtlCol="0">
            <a:spAutoFit/>
          </a:bodyPr>
          <a:p>
            <a:r>
              <a:rPr lang="zh-CN" altLang="en-US" sz="1600">
                <a:solidFill>
                  <a:schemeClr val="bg1"/>
                </a:solidFill>
                <a:sym typeface="+mn-ea"/>
              </a:rPr>
              <a:t>高明区秀丽河</a:t>
            </a:r>
            <a:endParaRPr lang="zh-CN" altLang="en-US" sz="1600">
              <a:solidFill>
                <a:schemeClr val="bg1"/>
              </a:solidFill>
            </a:endParaRPr>
          </a:p>
        </p:txBody>
      </p:sp>
    </p:spTree>
    <p:custDataLst>
      <p:tags r:id="rId3"/>
    </p:custData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sym typeface="+mn-ea"/>
              </a:rPr>
              <a:t>（三）全域试点经验，助力水经济健康发展</a:t>
            </a:r>
            <a:endParaRPr lang="zh-CN" altLang="en-US"/>
          </a:p>
        </p:txBody>
      </p:sp>
      <p:sp>
        <p:nvSpPr>
          <p:cNvPr id="100" name="矩形 99"/>
          <p:cNvSpPr/>
          <p:nvPr/>
        </p:nvSpPr>
        <p:spPr>
          <a:xfrm>
            <a:off x="554355" y="1382395"/>
            <a:ext cx="4018280" cy="4887595"/>
          </a:xfrm>
          <a:prstGeom prst="rect">
            <a:avLst/>
          </a:prstGeom>
          <a:noFill/>
          <a:ln w="9525">
            <a:noFill/>
          </a:ln>
        </p:spPr>
        <p:txBody>
          <a:bodyPr vert="horz" rtlCol="0"/>
          <a:lstStyle/>
          <a:p>
            <a:pPr lvl="0" indent="0" algn="just" fontAlgn="auto">
              <a:lnSpc>
                <a:spcPct val="160000"/>
              </a:lnSpc>
              <a:spcBef>
                <a:spcPts val="600"/>
              </a:spcBef>
              <a:spcAft>
                <a:spcPts val="0"/>
              </a:spcAft>
              <a:buClr>
                <a:schemeClr val="accent1"/>
              </a:buClr>
              <a:buSzPct val="70000"/>
              <a:buFont typeface="Wingdings" panose="05000000000000000000" pitchFamily="2" charset="2"/>
            </a:pPr>
            <a:r>
              <a:rPr lang="en-US" altLang="zh-CN" sz="2200" smtClean="0">
                <a:solidFill>
                  <a:schemeClr val="tx1">
                    <a:lumMod val="50000"/>
                  </a:schemeClr>
                </a:solidFill>
                <a:latin typeface="方正书宋_GBK" panose="02000000000000000000" charset="-122"/>
                <a:ea typeface="方正书宋_GBK" panose="02000000000000000000" charset="-122"/>
                <a:cs typeface="方正书宋_GBK" panose="02000000000000000000" charset="-122"/>
                <a:sym typeface="+mn-ea"/>
              </a:rPr>
              <a:t>       </a:t>
            </a:r>
            <a:r>
              <a:rPr lang="zh-CN" altLang="en-US" sz="2200" smtClean="0">
                <a:solidFill>
                  <a:schemeClr val="tx1">
                    <a:lumMod val="50000"/>
                  </a:schemeClr>
                </a:solidFill>
                <a:latin typeface="方正书宋_GBK" panose="02000000000000000000" charset="-122"/>
                <a:ea typeface="方正书宋_GBK" panose="02000000000000000000" charset="-122"/>
                <a:cs typeface="方正书宋_GBK" panose="02000000000000000000" charset="-122"/>
                <a:sym typeface="+mn-ea"/>
              </a:rPr>
              <a:t>全市绿色水经济投入运营的共15个项目、正在建设的共7个项目，纳入实施计划的共11个项目，计划总投资超73亿元，累计完成投资27.1亿元，打造了桂畔湖、三龙湾、芦苞涌等一批滨水消费新场景，月均接待游客65万人次，年均运营收入超3.4亿元。</a:t>
            </a:r>
            <a:endParaRPr lang="zh-CN" altLang="en-US" sz="2200" smtClean="0">
              <a:solidFill>
                <a:schemeClr val="tx1">
                  <a:lumMod val="50000"/>
                </a:schemeClr>
              </a:solidFill>
              <a:latin typeface="方正书宋_GBK" panose="02000000000000000000" charset="-122"/>
              <a:ea typeface="方正书宋_GBK" panose="02000000000000000000" charset="-122"/>
              <a:cs typeface="方正书宋_GBK" panose="02000000000000000000" charset="-122"/>
              <a:sym typeface="+mn-ea"/>
            </a:endParaRPr>
          </a:p>
        </p:txBody>
      </p:sp>
      <p:pic>
        <p:nvPicPr>
          <p:cNvPr id="4" name="图片 3" descr="低碳生活（三龙湾）片区项目成为涵盖水上乐园、乐从国家级水利风景区等景点的滨水文旅休闲景观带1"/>
          <p:cNvPicPr>
            <a:picLocks noChangeAspect="1"/>
          </p:cNvPicPr>
          <p:nvPr>
            <p:custDataLst>
              <p:tags r:id="rId1"/>
            </p:custDataLst>
          </p:nvPr>
        </p:nvPicPr>
        <p:blipFill>
          <a:blip r:embed="rId2"/>
          <a:stretch>
            <a:fillRect/>
          </a:stretch>
        </p:blipFill>
        <p:spPr>
          <a:xfrm>
            <a:off x="4906645" y="1482090"/>
            <a:ext cx="3362325" cy="2056130"/>
          </a:xfrm>
          <a:prstGeom prst="rect">
            <a:avLst/>
          </a:prstGeom>
        </p:spPr>
      </p:pic>
      <p:pic>
        <p:nvPicPr>
          <p:cNvPr id="5" name="图片 4" descr="桂畔湖水韵综合开发项目（华侨城欢乐海岸主题园区）"/>
          <p:cNvPicPr>
            <a:picLocks noChangeAspect="1"/>
          </p:cNvPicPr>
          <p:nvPr>
            <p:custDataLst>
              <p:tags r:id="rId3"/>
            </p:custDataLst>
          </p:nvPr>
        </p:nvPicPr>
        <p:blipFill>
          <a:blip r:embed="rId4"/>
          <a:stretch>
            <a:fillRect/>
          </a:stretch>
        </p:blipFill>
        <p:spPr>
          <a:xfrm>
            <a:off x="8380730" y="1482090"/>
            <a:ext cx="3656330" cy="2056765"/>
          </a:xfrm>
          <a:prstGeom prst="rect">
            <a:avLst/>
          </a:prstGeom>
        </p:spPr>
      </p:pic>
      <p:pic>
        <p:nvPicPr>
          <p:cNvPr id="6" name="图片 5" descr="高明区山湖谷户外主题公园项目开拓了发展水库型水经济的佛山模式"/>
          <p:cNvPicPr>
            <a:picLocks noChangeAspect="1"/>
          </p:cNvPicPr>
          <p:nvPr>
            <p:custDataLst>
              <p:tags r:id="rId5"/>
            </p:custDataLst>
          </p:nvPr>
        </p:nvPicPr>
        <p:blipFill>
          <a:blip r:embed="rId6"/>
          <a:stretch>
            <a:fillRect/>
          </a:stretch>
        </p:blipFill>
        <p:spPr>
          <a:xfrm>
            <a:off x="8382635" y="4011930"/>
            <a:ext cx="3655060" cy="2056130"/>
          </a:xfrm>
          <a:prstGeom prst="rect">
            <a:avLst/>
          </a:prstGeom>
        </p:spPr>
      </p:pic>
      <p:pic>
        <p:nvPicPr>
          <p:cNvPr id="8" name="图片 7" descr="2 DJI_0630（精）"/>
          <p:cNvPicPr>
            <a:picLocks noChangeAspect="1"/>
          </p:cNvPicPr>
          <p:nvPr>
            <p:custDataLst>
              <p:tags r:id="rId7"/>
            </p:custDataLst>
          </p:nvPr>
        </p:nvPicPr>
        <p:blipFill>
          <a:blip r:embed="rId8"/>
          <a:stretch>
            <a:fillRect/>
          </a:stretch>
        </p:blipFill>
        <p:spPr>
          <a:xfrm>
            <a:off x="4906645" y="4011930"/>
            <a:ext cx="3359785" cy="2055495"/>
          </a:xfrm>
          <a:prstGeom prst="rect">
            <a:avLst/>
          </a:prstGeom>
        </p:spPr>
      </p:pic>
      <p:sp>
        <p:nvSpPr>
          <p:cNvPr id="3" name="文本框 2"/>
          <p:cNvSpPr txBox="1"/>
          <p:nvPr>
            <p:custDataLst>
              <p:tags r:id="rId9"/>
            </p:custDataLst>
          </p:nvPr>
        </p:nvSpPr>
        <p:spPr>
          <a:xfrm>
            <a:off x="8898890" y="3538220"/>
            <a:ext cx="2597785" cy="370840"/>
          </a:xfrm>
          <a:prstGeom prst="rect">
            <a:avLst/>
          </a:prstGeom>
          <a:noFill/>
        </p:spPr>
        <p:txBody>
          <a:bodyPr wrap="square" rtlCol="0" anchor="t">
            <a:spAutoFit/>
          </a:bodyPr>
          <a:p>
            <a:pPr>
              <a:lnSpc>
                <a:spcPct val="130000"/>
              </a:lnSpc>
            </a:pPr>
            <a:r>
              <a:rPr lang="zh-CN" altLang="en-US" sz="1400" dirty="0">
                <a:latin typeface="Arial" panose="020B0604020202020204" pitchFamily="34" charset="0"/>
                <a:ea typeface="微软雅黑" panose="020B0503020204020204" charset="-122"/>
                <a:sym typeface="+mn-ea"/>
              </a:rPr>
              <a:t>桂畔湖水韵文旅</a:t>
            </a:r>
            <a:r>
              <a:rPr lang="zh-CN" altLang="en-US" sz="1400" dirty="0" smtClean="0">
                <a:latin typeface="Arial" panose="020B0604020202020204" pitchFamily="34" charset="0"/>
                <a:ea typeface="微软雅黑" panose="020B0503020204020204" charset="-122"/>
                <a:sym typeface="+mn-ea"/>
              </a:rPr>
              <a:t>综合开发项目</a:t>
            </a:r>
            <a:endParaRPr lang="zh-CN" altLang="en-US" sz="1400" dirty="0" smtClean="0">
              <a:latin typeface="Arial" panose="020B0604020202020204" pitchFamily="34" charset="0"/>
              <a:ea typeface="微软雅黑" panose="020B0503020204020204" charset="-122"/>
              <a:sym typeface="+mn-ea"/>
            </a:endParaRPr>
          </a:p>
        </p:txBody>
      </p:sp>
      <p:sp>
        <p:nvSpPr>
          <p:cNvPr id="7" name="文本框 6"/>
          <p:cNvSpPr txBox="1"/>
          <p:nvPr>
            <p:custDataLst>
              <p:tags r:id="rId10"/>
            </p:custDataLst>
          </p:nvPr>
        </p:nvSpPr>
        <p:spPr>
          <a:xfrm>
            <a:off x="5716905" y="3538220"/>
            <a:ext cx="1859280" cy="370840"/>
          </a:xfrm>
          <a:prstGeom prst="rect">
            <a:avLst/>
          </a:prstGeom>
          <a:noFill/>
        </p:spPr>
        <p:txBody>
          <a:bodyPr wrap="square" rtlCol="0" anchor="t">
            <a:spAutoFit/>
          </a:bodyPr>
          <a:p>
            <a:pPr>
              <a:lnSpc>
                <a:spcPct val="130000"/>
              </a:lnSpc>
            </a:pPr>
            <a:r>
              <a:rPr lang="zh-CN" altLang="en-US" sz="1400" dirty="0">
                <a:latin typeface="Arial" panose="020B0604020202020204" pitchFamily="34" charset="0"/>
                <a:ea typeface="微软雅黑" panose="020B0503020204020204" charset="-122"/>
                <a:sym typeface="+mn-ea"/>
              </a:rPr>
              <a:t>低碳活力三龙湾</a:t>
            </a:r>
            <a:endParaRPr lang="zh-CN" altLang="en-US" sz="1400" dirty="0" smtClean="0">
              <a:latin typeface="Arial" panose="020B0604020202020204" pitchFamily="34" charset="0"/>
              <a:ea typeface="微软雅黑" panose="020B0503020204020204" charset="-122"/>
              <a:sym typeface="+mn-ea"/>
            </a:endParaRPr>
          </a:p>
        </p:txBody>
      </p:sp>
      <p:sp>
        <p:nvSpPr>
          <p:cNvPr id="9" name="文本框 8"/>
          <p:cNvSpPr txBox="1"/>
          <p:nvPr>
            <p:custDataLst>
              <p:tags r:id="rId11"/>
            </p:custDataLst>
          </p:nvPr>
        </p:nvSpPr>
        <p:spPr>
          <a:xfrm>
            <a:off x="5656580" y="6067425"/>
            <a:ext cx="1859280" cy="370840"/>
          </a:xfrm>
          <a:prstGeom prst="rect">
            <a:avLst/>
          </a:prstGeom>
          <a:noFill/>
        </p:spPr>
        <p:txBody>
          <a:bodyPr wrap="square" rtlCol="0" anchor="t">
            <a:spAutoFit/>
          </a:bodyPr>
          <a:p>
            <a:pPr>
              <a:lnSpc>
                <a:spcPct val="130000"/>
              </a:lnSpc>
            </a:pPr>
            <a:r>
              <a:rPr lang="zh-CN" altLang="en-US" sz="1400" dirty="0">
                <a:latin typeface="Arial" panose="020B0604020202020204" pitchFamily="34" charset="0"/>
                <a:ea typeface="微软雅黑" panose="020B0503020204020204" charset="-122"/>
                <a:sym typeface="+mn-ea"/>
              </a:rPr>
              <a:t>西江游艇展示中心</a:t>
            </a:r>
            <a:endParaRPr lang="zh-CN" altLang="en-US" sz="1400" dirty="0" smtClean="0">
              <a:latin typeface="Arial" panose="020B0604020202020204" pitchFamily="34" charset="0"/>
              <a:ea typeface="微软雅黑" panose="020B0503020204020204" charset="-122"/>
              <a:sym typeface="+mn-ea"/>
            </a:endParaRPr>
          </a:p>
        </p:txBody>
      </p:sp>
      <p:sp>
        <p:nvSpPr>
          <p:cNvPr id="10" name="文本框 9"/>
          <p:cNvSpPr txBox="1"/>
          <p:nvPr>
            <p:custDataLst>
              <p:tags r:id="rId12"/>
            </p:custDataLst>
          </p:nvPr>
        </p:nvSpPr>
        <p:spPr>
          <a:xfrm>
            <a:off x="9206865" y="6067425"/>
            <a:ext cx="1859280" cy="370840"/>
          </a:xfrm>
          <a:prstGeom prst="rect">
            <a:avLst/>
          </a:prstGeom>
          <a:noFill/>
        </p:spPr>
        <p:txBody>
          <a:bodyPr wrap="square" rtlCol="0" anchor="t">
            <a:spAutoFit/>
          </a:bodyPr>
          <a:p>
            <a:pPr>
              <a:lnSpc>
                <a:spcPct val="130000"/>
              </a:lnSpc>
            </a:pPr>
            <a:r>
              <a:rPr lang="zh-CN" altLang="en-US" sz="1400" dirty="0">
                <a:latin typeface="Arial" panose="020B0604020202020204" pitchFamily="34" charset="0"/>
                <a:ea typeface="微软雅黑" panose="020B0503020204020204" charset="-122"/>
                <a:sym typeface="+mn-ea"/>
              </a:rPr>
              <a:t>山湖谷户外运动公园</a:t>
            </a:r>
            <a:endParaRPr lang="zh-CN" altLang="en-US" sz="1400" dirty="0" smtClean="0">
              <a:latin typeface="Arial" panose="020B0604020202020204" pitchFamily="34" charset="0"/>
              <a:ea typeface="微软雅黑" panose="020B0503020204020204" charset="-122"/>
              <a:sym typeface="+mn-ea"/>
            </a:endParaRPr>
          </a:p>
        </p:txBody>
      </p:sp>
    </p:spTree>
    <p:custDataLst>
      <p:tags r:id="rId13"/>
    </p:custData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sym typeface="+mn-ea"/>
              </a:rPr>
              <a:t>（三）全域试点经验，助力水经济健康发展</a:t>
            </a:r>
            <a:endParaRPr lang="zh-CN" altLang="en-US"/>
          </a:p>
        </p:txBody>
      </p:sp>
      <p:sp>
        <p:nvSpPr>
          <p:cNvPr id="100" name="矩形 99"/>
          <p:cNvSpPr/>
          <p:nvPr/>
        </p:nvSpPr>
        <p:spPr>
          <a:xfrm>
            <a:off x="632460" y="1470025"/>
            <a:ext cx="4018280" cy="4887595"/>
          </a:xfrm>
          <a:prstGeom prst="rect">
            <a:avLst/>
          </a:prstGeom>
          <a:noFill/>
          <a:ln w="9525">
            <a:noFill/>
          </a:ln>
        </p:spPr>
        <p:txBody>
          <a:bodyPr vert="horz" rtlCol="0"/>
          <a:lstStyle/>
          <a:p>
            <a:pPr lvl="0" indent="0" algn="just" fontAlgn="auto">
              <a:lnSpc>
                <a:spcPct val="160000"/>
              </a:lnSpc>
              <a:spcBef>
                <a:spcPts val="600"/>
              </a:spcBef>
              <a:spcAft>
                <a:spcPts val="0"/>
              </a:spcAft>
              <a:buClr>
                <a:schemeClr val="accent1"/>
              </a:buClr>
              <a:buSzPct val="70000"/>
              <a:buFont typeface="Wingdings" panose="05000000000000000000" pitchFamily="2" charset="2"/>
            </a:pPr>
            <a:r>
              <a:rPr lang="en-US" altLang="zh-CN" sz="2200" smtClean="0">
                <a:solidFill>
                  <a:schemeClr val="tx1">
                    <a:lumMod val="50000"/>
                  </a:schemeClr>
                </a:solidFill>
                <a:latin typeface="方正书宋_GBK" panose="02000000000000000000" charset="-122"/>
                <a:ea typeface="方正书宋_GBK" panose="02000000000000000000" charset="-122"/>
                <a:cs typeface="方正书宋_GBK" panose="02000000000000000000" charset="-122"/>
                <a:sym typeface="+mn-ea"/>
              </a:rPr>
              <a:t>       </a:t>
            </a:r>
            <a:r>
              <a:rPr lang="zh-CN" altLang="en-US" sz="2200" smtClean="0">
                <a:solidFill>
                  <a:schemeClr val="tx1">
                    <a:lumMod val="50000"/>
                  </a:schemeClr>
                </a:solidFill>
                <a:latin typeface="方正书宋_GBK" panose="02000000000000000000" charset="-122"/>
                <a:ea typeface="方正书宋_GBK" panose="02000000000000000000" charset="-122"/>
                <a:cs typeface="方正书宋_GBK" panose="02000000000000000000" charset="-122"/>
                <a:sym typeface="+mn-ea"/>
              </a:rPr>
              <a:t>高明西坑支流完成全省首单水土保持生态产品交易，三水芦苞涌以1.76亿元、南海东风水库以1.06亿元出让经营权，佛山成为省内唯一在水土保持、水经济经营权、水库生态价值三大领域同步实现市场化突破的城市。</a:t>
            </a:r>
            <a:endParaRPr lang="zh-CN" altLang="en-US" sz="2200" smtClean="0">
              <a:solidFill>
                <a:schemeClr val="tx1">
                  <a:lumMod val="50000"/>
                </a:schemeClr>
              </a:solidFill>
              <a:latin typeface="方正书宋_GBK" panose="02000000000000000000" charset="-122"/>
              <a:ea typeface="方正书宋_GBK" panose="02000000000000000000" charset="-122"/>
              <a:cs typeface="方正书宋_GBK" panose="02000000000000000000" charset="-122"/>
              <a:sym typeface="+mn-ea"/>
            </a:endParaRPr>
          </a:p>
        </p:txBody>
      </p:sp>
      <p:pic>
        <p:nvPicPr>
          <p:cNvPr id="4" name="图片 3" descr="C:/Users/Admin/Desktop/图片3.png图片3"/>
          <p:cNvPicPr>
            <a:picLocks noChangeAspect="1"/>
          </p:cNvPicPr>
          <p:nvPr/>
        </p:nvPicPr>
        <p:blipFill>
          <a:blip r:embed="rId1"/>
          <a:srcRect l="25201"/>
          <a:stretch>
            <a:fillRect/>
          </a:stretch>
        </p:blipFill>
        <p:spPr>
          <a:xfrm>
            <a:off x="4907280" y="1360170"/>
            <a:ext cx="3362325" cy="2204720"/>
          </a:xfrm>
          <a:prstGeom prst="rect">
            <a:avLst/>
          </a:prstGeom>
        </p:spPr>
      </p:pic>
      <p:pic>
        <p:nvPicPr>
          <p:cNvPr id="5" name="图片 4" descr="/home/CCLS/Desktop/图片2.png图片2"/>
          <p:cNvPicPr>
            <a:picLocks noChangeAspect="1"/>
          </p:cNvPicPr>
          <p:nvPr/>
        </p:nvPicPr>
        <p:blipFill>
          <a:blip r:embed="rId2"/>
          <a:srcRect t="4924" b="4924"/>
          <a:stretch>
            <a:fillRect/>
          </a:stretch>
        </p:blipFill>
        <p:spPr>
          <a:xfrm>
            <a:off x="8380730" y="1360170"/>
            <a:ext cx="3656330" cy="2204720"/>
          </a:xfrm>
          <a:prstGeom prst="rect">
            <a:avLst/>
          </a:prstGeom>
        </p:spPr>
      </p:pic>
      <p:pic>
        <p:nvPicPr>
          <p:cNvPr id="6" name="图片 5" descr="C:/Users/Admin/Desktop/screen_shot_1793006229836.pngscreen_shot_1793006229836"/>
          <p:cNvPicPr>
            <a:picLocks noChangeAspect="1"/>
          </p:cNvPicPr>
          <p:nvPr/>
        </p:nvPicPr>
        <p:blipFill>
          <a:blip r:embed="rId3"/>
          <a:srcRect l="2092" r="2200"/>
          <a:stretch>
            <a:fillRect/>
          </a:stretch>
        </p:blipFill>
        <p:spPr>
          <a:xfrm>
            <a:off x="8380730" y="3564890"/>
            <a:ext cx="3655060" cy="2204720"/>
          </a:xfrm>
          <a:prstGeom prst="rect">
            <a:avLst/>
          </a:prstGeom>
        </p:spPr>
      </p:pic>
      <p:pic>
        <p:nvPicPr>
          <p:cNvPr id="3" name="图片 2" descr="C:/Users/Admin/Desktop/图片1.png图片1"/>
          <p:cNvPicPr>
            <a:picLocks noChangeAspect="1"/>
          </p:cNvPicPr>
          <p:nvPr/>
        </p:nvPicPr>
        <p:blipFill>
          <a:blip r:embed="rId4"/>
          <a:srcRect t="3184" b="3541"/>
          <a:stretch>
            <a:fillRect/>
          </a:stretch>
        </p:blipFill>
        <p:spPr>
          <a:xfrm>
            <a:off x="4907915" y="3566160"/>
            <a:ext cx="3361690" cy="2203450"/>
          </a:xfrm>
          <a:prstGeom prst="rect">
            <a:avLst/>
          </a:prstGeom>
        </p:spPr>
      </p:pic>
      <p:sp>
        <p:nvSpPr>
          <p:cNvPr id="7" name="文本框 6"/>
          <p:cNvSpPr txBox="1"/>
          <p:nvPr/>
        </p:nvSpPr>
        <p:spPr>
          <a:xfrm>
            <a:off x="9578975" y="5769610"/>
            <a:ext cx="1557655" cy="386715"/>
          </a:xfrm>
          <a:prstGeom prst="rect">
            <a:avLst/>
          </a:prstGeom>
          <a:noFill/>
        </p:spPr>
        <p:txBody>
          <a:bodyPr wrap="square" rtlCol="0" anchor="t">
            <a:noAutofit/>
          </a:bodyPr>
          <a:p>
            <a:pPr>
              <a:lnSpc>
                <a:spcPct val="130000"/>
              </a:lnSpc>
            </a:pPr>
            <a:r>
              <a:rPr lang="zh-CN" altLang="en-US" sz="1400" dirty="0">
                <a:latin typeface="Arial" panose="020B0604020202020204" pitchFamily="34" charset="0"/>
                <a:ea typeface="微软雅黑" panose="020B0503020204020204" charset="-122"/>
              </a:rPr>
              <a:t>芦苞涌一河两岸</a:t>
            </a:r>
            <a:endParaRPr lang="zh-CN" altLang="en-US" sz="1400" dirty="0">
              <a:latin typeface="Arial" panose="020B0604020202020204" pitchFamily="34" charset="0"/>
              <a:ea typeface="微软雅黑" panose="020B0503020204020204" charset="-122"/>
            </a:endParaRPr>
          </a:p>
        </p:txBody>
      </p:sp>
      <p:sp>
        <p:nvSpPr>
          <p:cNvPr id="8" name="文本框 7"/>
          <p:cNvSpPr txBox="1"/>
          <p:nvPr/>
        </p:nvSpPr>
        <p:spPr>
          <a:xfrm>
            <a:off x="5503545" y="5770880"/>
            <a:ext cx="2204085" cy="386715"/>
          </a:xfrm>
          <a:prstGeom prst="rect">
            <a:avLst/>
          </a:prstGeom>
          <a:noFill/>
        </p:spPr>
        <p:txBody>
          <a:bodyPr wrap="square" rtlCol="0" anchor="t">
            <a:noAutofit/>
          </a:bodyPr>
          <a:p>
            <a:pPr>
              <a:lnSpc>
                <a:spcPct val="130000"/>
              </a:lnSpc>
            </a:pPr>
            <a:r>
              <a:rPr lang="zh-CN" altLang="en-US" sz="1400" dirty="0">
                <a:latin typeface="Arial" panose="020B0604020202020204" pitchFamily="34" charset="0"/>
                <a:ea typeface="微软雅黑" panose="020B0503020204020204" charset="-122"/>
                <a:sym typeface="+mn-ea"/>
              </a:rPr>
              <a:t>西坑支流清洁小流域治理</a:t>
            </a:r>
            <a:endParaRPr lang="zh-CN" altLang="en-US" sz="1400" dirty="0">
              <a:latin typeface="Arial" panose="020B0604020202020204" pitchFamily="34" charset="0"/>
              <a:ea typeface="微软雅黑" panose="020B0503020204020204" charset="-122"/>
            </a:endParaRPr>
          </a:p>
        </p:txBody>
      </p:sp>
    </p:spTree>
    <p:custDataLst>
      <p:tags r:id="rId5"/>
    </p:custData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ctrTitle"/>
          </p:nvPr>
        </p:nvSpPr>
        <p:spPr>
          <a:xfrm>
            <a:off x="1870075" y="2238375"/>
            <a:ext cx="8197850" cy="898525"/>
          </a:xfrm>
        </p:spPr>
        <p:txBody>
          <a:bodyPr/>
          <a:lstStyle/>
          <a:p>
            <a:r>
              <a:rPr lang="zh-CN" altLang="en-US"/>
              <a:t>二、依托河湖长制平台，在真抓实干中推动融合发展</a:t>
            </a:r>
            <a:endParaRPr lang="zh-CN" altLang="en-US"/>
          </a:p>
        </p:txBody>
      </p:sp>
    </p:spTree>
    <p:custDataLst>
      <p:tags r:id="rId1"/>
    </p:custData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（一）制度统领，高位统筹凝聚合力</a:t>
            </a:r>
            <a:endParaRPr lang="zh-CN" altLang="en-US"/>
          </a:p>
        </p:txBody>
      </p:sp>
      <p:sp>
        <p:nvSpPr>
          <p:cNvPr id="3" name="内容占位符 2"/>
          <p:cNvSpPr>
            <a:spLocks noGrp="1"/>
          </p:cNvSpPr>
          <p:nvPr>
            <p:ph idx="1"/>
          </p:nvPr>
        </p:nvSpPr>
        <p:spPr>
          <a:xfrm>
            <a:off x="664210" y="1353185"/>
            <a:ext cx="5269865" cy="4914265"/>
          </a:xfrm>
        </p:spPr>
        <p:txBody>
          <a:bodyPr/>
          <a:lstStyle/>
          <a:p>
            <a:pPr fontAlgn="auto">
              <a:lnSpc>
                <a:spcPct val="130000"/>
              </a:lnSpc>
              <a:buFont typeface="Wingdings" panose="05000000000000000000" charset="0"/>
              <a:buChar char="l"/>
            </a:pPr>
            <a:r>
              <a:rPr lang="zh-CN" altLang="en-US" sz="2000" b="1">
                <a:solidFill>
                  <a:schemeClr val="tx1">
                    <a:lumMod val="50000"/>
                  </a:schemeClr>
                </a:solidFill>
                <a:latin typeface="新宋体" panose="02010609030101010101" charset="-122"/>
                <a:ea typeface="新宋体" panose="02010609030101010101" charset="-122"/>
                <a:cs typeface="新宋体" panose="02010609030101010101" charset="-122"/>
              </a:rPr>
              <a:t>幸福河湖建设首要强化顶层统筹，发挥河长办综合协调枢纽作用，统筹职能延伸至治理项目谋划、资源</a:t>
            </a:r>
            <a:r>
              <a:rPr lang="zh-CN" altLang="en-US" sz="2000" b="1">
                <a:solidFill>
                  <a:schemeClr val="tx1">
                    <a:lumMod val="50000"/>
                  </a:schemeClr>
                </a:solidFill>
                <a:latin typeface="新宋体" panose="02010609030101010101" charset="-122"/>
                <a:ea typeface="新宋体" panose="02010609030101010101" charset="-122"/>
                <a:cs typeface="新宋体" panose="02010609030101010101" charset="-122"/>
              </a:rPr>
              <a:t>盘点、政策体系衔接、治理成效监管、效果评估；</a:t>
            </a:r>
            <a:endParaRPr lang="zh-CN" altLang="en-US" sz="2000" b="1">
              <a:solidFill>
                <a:schemeClr val="tx1">
                  <a:lumMod val="50000"/>
                </a:schemeClr>
              </a:solidFill>
              <a:latin typeface="新宋体" panose="02010609030101010101" charset="-122"/>
              <a:ea typeface="新宋体" panose="02010609030101010101" charset="-122"/>
              <a:cs typeface="新宋体" panose="02010609030101010101" charset="-122"/>
            </a:endParaRPr>
          </a:p>
          <a:p>
            <a:pPr fontAlgn="auto">
              <a:lnSpc>
                <a:spcPct val="130000"/>
              </a:lnSpc>
              <a:buFont typeface="Wingdings" panose="05000000000000000000" charset="0"/>
              <a:buChar char="l"/>
            </a:pPr>
            <a:r>
              <a:rPr lang="zh-CN" altLang="en-US" sz="2000" b="1">
                <a:solidFill>
                  <a:schemeClr val="tx1">
                    <a:lumMod val="50000"/>
                  </a:schemeClr>
                </a:solidFill>
                <a:latin typeface="新宋体" panose="02010609030101010101" charset="-122"/>
                <a:ea typeface="新宋体" panose="02010609030101010101" charset="-122"/>
                <a:cs typeface="新宋体" panose="02010609030101010101" charset="-122"/>
              </a:rPr>
              <a:t>依托河湖长制平台有效打破传统部门壁垒，建立健全跨部门常态化联动工作机制，联合排查、整治、督办成为治水兴水常态；</a:t>
            </a:r>
            <a:endParaRPr lang="zh-CN" altLang="en-US" sz="2000" b="1">
              <a:solidFill>
                <a:schemeClr val="tx1">
                  <a:lumMod val="50000"/>
                </a:schemeClr>
              </a:solidFill>
              <a:latin typeface="新宋体" panose="02010609030101010101" charset="-122"/>
              <a:ea typeface="新宋体" panose="02010609030101010101" charset="-122"/>
              <a:cs typeface="新宋体" panose="02010609030101010101" charset="-122"/>
            </a:endParaRPr>
          </a:p>
          <a:p>
            <a:pPr fontAlgn="auto">
              <a:lnSpc>
                <a:spcPct val="130000"/>
              </a:lnSpc>
              <a:buFont typeface="Wingdings" panose="05000000000000000000" charset="0"/>
              <a:buChar char="l"/>
            </a:pPr>
            <a:r>
              <a:rPr lang="zh-CN" altLang="en-US" sz="2000" b="1">
                <a:solidFill>
                  <a:schemeClr val="tx1">
                    <a:lumMod val="50000"/>
                  </a:schemeClr>
                </a:solidFill>
                <a:latin typeface="新宋体" panose="02010609030101010101" charset="-122"/>
                <a:ea typeface="新宋体" panose="02010609030101010101" charset="-122"/>
                <a:cs typeface="新宋体" panose="02010609030101010101" charset="-122"/>
              </a:rPr>
              <a:t>厘清部门职责，责任传导更通畅，各涉水部门由被动配合转向主动作为，全市治水兴水由“分兵作战”升级为“全域一盘棋”。</a:t>
            </a:r>
            <a:endParaRPr lang="zh-CN" altLang="en-US" sz="2000" b="1">
              <a:solidFill>
                <a:schemeClr val="tx1">
                  <a:lumMod val="50000"/>
                </a:schemeClr>
              </a:solidFill>
              <a:latin typeface="新宋体" panose="02010609030101010101" charset="-122"/>
              <a:ea typeface="新宋体" panose="02010609030101010101" charset="-122"/>
              <a:cs typeface="新宋体" panose="02010609030101010101" charset="-122"/>
            </a:endParaRPr>
          </a:p>
        </p:txBody>
      </p:sp>
      <p:pic>
        <p:nvPicPr>
          <p:cNvPr id="6" name="图片 -2147482622" descr="6199a2f4-b59b-459c-a877-6bfa969bd537"/>
          <p:cNvPicPr>
            <a:picLocks noChangeAspect="1"/>
          </p:cNvPicPr>
          <p:nvPr/>
        </p:nvPicPr>
        <p:blipFill>
          <a:blip r:embed="rId1"/>
          <a:stretch>
            <a:fillRect/>
          </a:stretch>
        </p:blipFill>
        <p:spPr>
          <a:xfrm>
            <a:off x="6858000" y="1151890"/>
            <a:ext cx="4389120" cy="5316855"/>
          </a:xfrm>
          <a:prstGeom prst="rect">
            <a:avLst/>
          </a:prstGeom>
          <a:noFill/>
          <a:ln w="9525">
            <a:noFill/>
          </a:ln>
        </p:spPr>
      </p:pic>
      <p:sp>
        <p:nvSpPr>
          <p:cNvPr id="5" name="文本框 4"/>
          <p:cNvSpPr txBox="1"/>
          <p:nvPr/>
        </p:nvSpPr>
        <p:spPr>
          <a:xfrm>
            <a:off x="6858180" y="6124257"/>
            <a:ext cx="3075305" cy="370840"/>
          </a:xfrm>
          <a:prstGeom prst="rect">
            <a:avLst/>
          </a:prstGeom>
          <a:noFill/>
        </p:spPr>
        <p:txBody>
          <a:bodyPr wrap="square" rtlCol="0" anchor="t">
            <a:spAutoFit/>
          </a:bodyPr>
          <a:lstStyle/>
          <a:p>
            <a:pPr>
              <a:lnSpc>
                <a:spcPct val="130000"/>
              </a:lnSpc>
            </a:pPr>
            <a:r>
              <a:rPr lang="zh-CN" sz="1400">
                <a:solidFill>
                  <a:srgbClr val="FF0000"/>
                </a:solidFill>
                <a:sym typeface="+mn-ea"/>
              </a:rPr>
              <a:t>丹灶</a:t>
            </a:r>
            <a:r>
              <a:rPr sz="1400">
                <a:solidFill>
                  <a:srgbClr val="FF0000"/>
                </a:solidFill>
                <a:sym typeface="+mn-ea"/>
              </a:rPr>
              <a:t>金沙</a:t>
            </a:r>
            <a:r>
              <a:rPr lang="zh-CN" sz="1400">
                <a:solidFill>
                  <a:srgbClr val="FF0000"/>
                </a:solidFill>
                <a:sym typeface="+mn-ea"/>
              </a:rPr>
              <a:t>户外休闲</a:t>
            </a:r>
            <a:r>
              <a:rPr sz="1400">
                <a:solidFill>
                  <a:srgbClr val="FF0000"/>
                </a:solidFill>
                <a:sym typeface="+mn-ea"/>
              </a:rPr>
              <a:t>运动岛项目</a:t>
            </a:r>
            <a:endParaRPr lang="zh-CN" altLang="en-US" sz="1400" dirty="0">
              <a:solidFill>
                <a:srgbClr val="FF0000"/>
              </a:solidFill>
              <a:latin typeface="Arial" panose="020B0604020202020204" pitchFamily="34" charset="0"/>
              <a:ea typeface="微软雅黑" panose="020B0503020204020204" charset="-122"/>
              <a:sym typeface="+mn-ea"/>
            </a:endParaRPr>
          </a:p>
        </p:txBody>
      </p:sp>
    </p:spTree>
    <p:custDataLst>
      <p:tags r:id="rId2"/>
    </p:custData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479425" y="1333500"/>
            <a:ext cx="11055350" cy="2205990"/>
          </a:xfrm>
        </p:spPr>
        <p:txBody>
          <a:bodyPr/>
          <a:lstStyle/>
          <a:p>
            <a:pPr marL="0" indent="0" fontAlgn="auto">
              <a:lnSpc>
                <a:spcPct val="150000"/>
              </a:lnSpc>
              <a:buNone/>
            </a:pPr>
            <a:r>
              <a:rPr lang="en-US" altLang="zh-CN" b="1">
                <a:solidFill>
                  <a:schemeClr val="tx1">
                    <a:lumMod val="50000"/>
                  </a:schemeClr>
                </a:solidFill>
                <a:latin typeface="黑体" panose="02010609060101010101" charset="-122"/>
                <a:ea typeface="黑体" panose="02010609060101010101" charset="-122"/>
              </a:rPr>
              <a:t>    </a:t>
            </a:r>
            <a:r>
              <a:rPr sz="2200">
                <a:solidFill>
                  <a:schemeClr val="tx1">
                    <a:lumMod val="50000"/>
                  </a:schemeClr>
                </a:solidFill>
                <a:latin typeface="方正书宋_GBK" panose="02000000000000000000" charset="-122"/>
                <a:ea typeface="方正书宋_GBK" panose="02000000000000000000" charset="-122"/>
                <a:cs typeface="方正书宋_GBK" panose="02000000000000000000" charset="-122"/>
              </a:rPr>
              <a:t>2025年4月，市委深改委将“深入推进省全域水经济试点”列入2025年全市重点改革项目清单。</a:t>
            </a:r>
            <a:r>
              <a:rPr lang="zh-CN" altLang="en-US" sz="2200">
                <a:solidFill>
                  <a:schemeClr val="tx1">
                    <a:lumMod val="50000"/>
                  </a:schemeClr>
                </a:solidFill>
                <a:latin typeface="方正书宋_GBK" panose="02000000000000000000" charset="-122"/>
                <a:ea typeface="方正书宋_GBK" panose="02000000000000000000" charset="-122"/>
                <a:cs typeface="方正书宋_GBK" panose="02000000000000000000" charset="-122"/>
              </a:rPr>
              <a:t>针对政策支撑不足、职责边界模糊、企业多头跑路等瓶颈，</a:t>
            </a:r>
            <a:r>
              <a:rPr sz="2200">
                <a:solidFill>
                  <a:schemeClr val="tx1">
                    <a:lumMod val="50000"/>
                  </a:schemeClr>
                </a:solidFill>
                <a:latin typeface="方正书宋_GBK" panose="02000000000000000000" charset="-122"/>
                <a:ea typeface="方正书宋_GBK" panose="02000000000000000000" charset="-122"/>
                <a:cs typeface="方正书宋_GBK" panose="02000000000000000000" charset="-122"/>
              </a:rPr>
              <a:t>市河长办在总结全域水经济试点工作经验的基础上，会同市有关部门深入研究，制定《佛山市推进绿色水经济改革工作方案》，</a:t>
            </a:r>
            <a:r>
              <a:rPr lang="zh-CN" altLang="en-US" sz="2200">
                <a:solidFill>
                  <a:schemeClr val="tx1">
                    <a:lumMod val="50000"/>
                  </a:schemeClr>
                </a:solidFill>
                <a:latin typeface="方正书宋_GBK" panose="02000000000000000000" charset="-122"/>
                <a:ea typeface="方正书宋_GBK" panose="02000000000000000000" charset="-122"/>
                <a:cs typeface="方正书宋_GBK" panose="02000000000000000000" charset="-122"/>
              </a:rPr>
              <a:t>同步配套项目实施方案编写要点和建设运营工作指引</a:t>
            </a:r>
            <a:r>
              <a:rPr sz="2200">
                <a:solidFill>
                  <a:schemeClr val="tx1">
                    <a:lumMod val="50000"/>
                  </a:schemeClr>
                </a:solidFill>
                <a:latin typeface="方正书宋_GBK" panose="02000000000000000000" charset="-122"/>
                <a:ea typeface="方正书宋_GBK" panose="02000000000000000000" charset="-122"/>
                <a:cs typeface="方正书宋_GBK" panose="02000000000000000000" charset="-122"/>
              </a:rPr>
              <a:t>。</a:t>
            </a:r>
            <a:endParaRPr b="1">
              <a:solidFill>
                <a:schemeClr val="tx1">
                  <a:lumMod val="50000"/>
                </a:schemeClr>
              </a:solidFill>
              <a:latin typeface="黑体" panose="02010609060101010101" charset="-122"/>
              <a:ea typeface="黑体" panose="02010609060101010101" charset="-122"/>
            </a:endParaRPr>
          </a:p>
        </p:txBody>
      </p:sp>
      <p:sp>
        <p:nvSpPr>
          <p:cNvPr id="5" name="内容占位符 2"/>
          <p:cNvSpPr>
            <a:spLocks noGrp="1"/>
          </p:cNvSpPr>
          <p:nvPr/>
        </p:nvSpPr>
        <p:spPr>
          <a:xfrm>
            <a:off x="720725" y="3848735"/>
            <a:ext cx="7096760" cy="2535555"/>
          </a:xfrm>
          <a:prstGeom prst="rect">
            <a:avLst/>
          </a:prstGeom>
          <a:noFill/>
          <a:ln w="9525">
            <a:noFill/>
          </a:ln>
        </p:spPr>
        <p:txBody>
          <a:bodyPr/>
          <a:lstStyle>
            <a:lvl1pPr marL="357505" indent="-357505" algn="just" defTabSz="914400" rtl="0" eaLnBrk="1" latinLnBrk="0" hangingPunct="1">
              <a:lnSpc>
                <a:spcPct val="110000"/>
              </a:lnSpc>
              <a:spcBef>
                <a:spcPts val="600"/>
              </a:spcBef>
              <a:spcAft>
                <a:spcPts val="0"/>
              </a:spcAft>
              <a:buClr>
                <a:schemeClr val="accent1"/>
              </a:buClr>
              <a:buSzPct val="70000"/>
              <a:buFont typeface="Wingdings" panose="05000000000000000000" pitchFamily="2" charset="2"/>
              <a:buChar char="m"/>
              <a:defRPr lang="zh-CN" altLang="en-US" sz="2400" kern="1200" baseline="0" dirty="0" smtClean="0">
                <a:solidFill>
                  <a:schemeClr val="accent1"/>
                </a:solidFill>
                <a:latin typeface="+mn-ea"/>
                <a:ea typeface="+mn-ea"/>
                <a:cs typeface="+mn-cs"/>
              </a:defRPr>
            </a:lvl1pPr>
            <a:lvl2pPr marL="357505" indent="-357505" algn="just" defTabSz="914400" rtl="0" eaLnBrk="1" latinLnBrk="0" hangingPunct="1">
              <a:lnSpc>
                <a:spcPct val="120000"/>
              </a:lnSpc>
              <a:spcBef>
                <a:spcPts val="0"/>
              </a:spcBef>
              <a:spcAft>
                <a:spcPts val="600"/>
              </a:spcAft>
              <a:buClr>
                <a:schemeClr val="accent2">
                  <a:lumMod val="60000"/>
                  <a:lumOff val="40000"/>
                </a:schemeClr>
              </a:buClr>
              <a:buFont typeface="幼圆" panose="02010509060101010101" pitchFamily="49" charset="-122"/>
              <a:buChar char=" "/>
              <a:defRPr sz="1600" kern="1200" baseline="0">
                <a:solidFill>
                  <a:schemeClr val="tx1"/>
                </a:solidFill>
                <a:latin typeface="+mn-ea"/>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a:r>
              <a:rPr sz="2200" b="1">
                <a:gradFill>
                  <a:gsLst>
                    <a:gs pos="50000">
                      <a:schemeClr val="accent1"/>
                    </a:gs>
                    <a:gs pos="0">
                      <a:schemeClr val="accent1">
                        <a:lumMod val="25000"/>
                        <a:lumOff val="75000"/>
                      </a:schemeClr>
                    </a:gs>
                    <a:gs pos="100000">
                      <a:schemeClr val="accent1">
                        <a:lumMod val="85000"/>
                      </a:schemeClr>
                    </a:gs>
                  </a:gsLst>
                  <a:lin ang="5400000" scaled="1"/>
                </a:gradFill>
                <a:latin typeface="新宋体" panose="02010609030101010101" charset="-122"/>
                <a:ea typeface="新宋体" panose="02010609030101010101" charset="-122"/>
                <a:cs typeface="新宋体" panose="02010609030101010101" charset="-122"/>
                <a:sym typeface="+mn-ea"/>
              </a:rPr>
              <a:t>明确“能干什么”，细化支持条件与禁止清单；</a:t>
            </a:r>
            <a:endParaRPr sz="2200" b="1">
              <a:gradFill>
                <a:gsLst>
                  <a:gs pos="50000">
                    <a:schemeClr val="accent1"/>
                  </a:gs>
                  <a:gs pos="0">
                    <a:schemeClr val="accent1">
                      <a:lumMod val="25000"/>
                      <a:lumOff val="75000"/>
                    </a:schemeClr>
                  </a:gs>
                  <a:gs pos="100000">
                    <a:schemeClr val="accent1">
                      <a:lumMod val="85000"/>
                    </a:schemeClr>
                  </a:gs>
                </a:gsLst>
                <a:lin ang="5400000" scaled="1"/>
              </a:gradFill>
              <a:latin typeface="新宋体" panose="02010609030101010101" charset="-122"/>
              <a:ea typeface="新宋体" panose="02010609030101010101" charset="-122"/>
              <a:cs typeface="新宋体" panose="02010609030101010101" charset="-122"/>
              <a:sym typeface="+mn-ea"/>
            </a:endParaRPr>
          </a:p>
          <a:p>
            <a:pPr algn="l"/>
            <a:r>
              <a:rPr sz="2200" b="1">
                <a:gradFill>
                  <a:gsLst>
                    <a:gs pos="50000">
                      <a:schemeClr val="accent1"/>
                    </a:gs>
                    <a:gs pos="0">
                      <a:schemeClr val="accent1">
                        <a:lumMod val="25000"/>
                        <a:lumOff val="75000"/>
                      </a:schemeClr>
                    </a:gs>
                    <a:gs pos="100000">
                      <a:schemeClr val="accent1">
                        <a:lumMod val="85000"/>
                      </a:schemeClr>
                    </a:gs>
                  </a:gsLst>
                  <a:lin ang="5400000" scaled="1"/>
                </a:gradFill>
                <a:latin typeface="新宋体" panose="02010609030101010101" charset="-122"/>
                <a:ea typeface="新宋体" panose="02010609030101010101" charset="-122"/>
                <a:cs typeface="新宋体" panose="02010609030101010101" charset="-122"/>
                <a:sym typeface="+mn-ea"/>
              </a:rPr>
              <a:t>明确“由谁管”，厘清发展改革、自然资源、生态环境、交通运输、水务等15个部门全链条职责；</a:t>
            </a:r>
            <a:endParaRPr sz="2200" b="1">
              <a:gradFill>
                <a:gsLst>
                  <a:gs pos="50000">
                    <a:schemeClr val="accent1"/>
                  </a:gs>
                  <a:gs pos="0">
                    <a:schemeClr val="accent1">
                      <a:lumMod val="25000"/>
                      <a:lumOff val="75000"/>
                    </a:schemeClr>
                  </a:gs>
                  <a:gs pos="100000">
                    <a:schemeClr val="accent1">
                      <a:lumMod val="85000"/>
                    </a:schemeClr>
                  </a:gs>
                </a:gsLst>
                <a:lin ang="5400000" scaled="1"/>
              </a:gradFill>
              <a:latin typeface="新宋体" panose="02010609030101010101" charset="-122"/>
              <a:ea typeface="新宋体" panose="02010609030101010101" charset="-122"/>
              <a:cs typeface="新宋体" panose="02010609030101010101" charset="-122"/>
              <a:sym typeface="+mn-ea"/>
            </a:endParaRPr>
          </a:p>
          <a:p>
            <a:pPr algn="l"/>
            <a:r>
              <a:rPr sz="2200" b="1">
                <a:gradFill>
                  <a:gsLst>
                    <a:gs pos="50000">
                      <a:schemeClr val="accent1"/>
                    </a:gs>
                    <a:gs pos="0">
                      <a:schemeClr val="accent1">
                        <a:lumMod val="25000"/>
                        <a:lumOff val="75000"/>
                      </a:schemeClr>
                    </a:gs>
                    <a:gs pos="100000">
                      <a:schemeClr val="accent1">
                        <a:lumMod val="85000"/>
                      </a:schemeClr>
                    </a:gs>
                  </a:gsLst>
                  <a:lin ang="5400000" scaled="1"/>
                </a:gradFill>
                <a:latin typeface="新宋体" panose="02010609030101010101" charset="-122"/>
                <a:ea typeface="新宋体" panose="02010609030101010101" charset="-122"/>
                <a:cs typeface="新宋体" panose="02010609030101010101" charset="-122"/>
                <a:sym typeface="+mn-ea"/>
              </a:rPr>
              <a:t>明确“怎么批”，实行多部门并联审查、一次告知；</a:t>
            </a:r>
            <a:endParaRPr sz="2200" b="1">
              <a:gradFill>
                <a:gsLst>
                  <a:gs pos="50000">
                    <a:schemeClr val="accent1"/>
                  </a:gs>
                  <a:gs pos="0">
                    <a:schemeClr val="accent1">
                      <a:lumMod val="25000"/>
                      <a:lumOff val="75000"/>
                    </a:schemeClr>
                  </a:gs>
                  <a:gs pos="100000">
                    <a:schemeClr val="accent1">
                      <a:lumMod val="85000"/>
                    </a:schemeClr>
                  </a:gs>
                </a:gsLst>
                <a:lin ang="5400000" scaled="1"/>
              </a:gradFill>
              <a:latin typeface="新宋体" panose="02010609030101010101" charset="-122"/>
              <a:ea typeface="新宋体" panose="02010609030101010101" charset="-122"/>
              <a:cs typeface="新宋体" panose="02010609030101010101" charset="-122"/>
              <a:sym typeface="+mn-ea"/>
            </a:endParaRPr>
          </a:p>
          <a:p>
            <a:pPr algn="l"/>
            <a:r>
              <a:rPr sz="2200" b="1">
                <a:gradFill>
                  <a:gsLst>
                    <a:gs pos="50000">
                      <a:schemeClr val="accent1"/>
                    </a:gs>
                    <a:gs pos="0">
                      <a:schemeClr val="accent1">
                        <a:lumMod val="25000"/>
                        <a:lumOff val="75000"/>
                      </a:schemeClr>
                    </a:gs>
                    <a:gs pos="100000">
                      <a:schemeClr val="accent1">
                        <a:lumMod val="85000"/>
                      </a:schemeClr>
                    </a:gs>
                  </a:gsLst>
                  <a:lin ang="5400000" scaled="1"/>
                </a:gradFill>
                <a:latin typeface="新宋体" panose="02010609030101010101" charset="-122"/>
                <a:ea typeface="新宋体" panose="02010609030101010101" charset="-122"/>
                <a:cs typeface="新宋体" panose="02010609030101010101" charset="-122"/>
                <a:sym typeface="+mn-ea"/>
              </a:rPr>
              <a:t>明确“怎么报”，提供全流程审批指引。</a:t>
            </a:r>
            <a:endParaRPr sz="2200" b="1" dirty="0">
              <a:gradFill>
                <a:gsLst>
                  <a:gs pos="50000">
                    <a:schemeClr val="accent1"/>
                  </a:gs>
                  <a:gs pos="0">
                    <a:schemeClr val="accent1">
                      <a:lumMod val="25000"/>
                      <a:lumOff val="75000"/>
                    </a:schemeClr>
                  </a:gs>
                  <a:gs pos="100000">
                    <a:schemeClr val="accent1">
                      <a:lumMod val="85000"/>
                    </a:schemeClr>
                  </a:gs>
                </a:gsLst>
                <a:lin ang="5400000" scaled="1"/>
              </a:gradFill>
              <a:effectLst>
                <a:outerShdw blurRad="38100" dist="25400" dir="5400000" algn="ctr" rotWithShape="0">
                  <a:srgbClr val="6E747A">
                    <a:alpha val="43000"/>
                  </a:srgbClr>
                </a:outerShdw>
              </a:effectLst>
              <a:latin typeface="新宋体" panose="02010609030101010101" charset="-122"/>
              <a:ea typeface="新宋体" panose="02010609030101010101" charset="-122"/>
              <a:cs typeface="新宋体" panose="02010609030101010101" charset="-122"/>
              <a:sym typeface="+mn-ea"/>
            </a:endParaRPr>
          </a:p>
        </p:txBody>
      </p:sp>
      <p:pic>
        <p:nvPicPr>
          <p:cNvPr id="2" name="图片 1"/>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8288020" y="3954145"/>
            <a:ext cx="3056890" cy="2150745"/>
          </a:xfrm>
          <a:prstGeom prst="rect">
            <a:avLst/>
          </a:prstGeom>
        </p:spPr>
      </p:pic>
      <p:sp>
        <p:nvSpPr>
          <p:cNvPr id="4" name="文本框 3"/>
          <p:cNvSpPr txBox="1"/>
          <p:nvPr/>
        </p:nvSpPr>
        <p:spPr>
          <a:xfrm>
            <a:off x="8714740" y="6104890"/>
            <a:ext cx="2203450" cy="386715"/>
          </a:xfrm>
          <a:prstGeom prst="rect">
            <a:avLst/>
          </a:prstGeom>
          <a:noFill/>
        </p:spPr>
        <p:txBody>
          <a:bodyPr wrap="square" rtlCol="0" anchor="t">
            <a:noAutofit/>
          </a:bodyPr>
          <a:p>
            <a:pPr>
              <a:lnSpc>
                <a:spcPct val="130000"/>
              </a:lnSpc>
            </a:pPr>
            <a:r>
              <a:rPr lang="zh-CN" altLang="en-US" sz="1400" dirty="0">
                <a:latin typeface="Arial" panose="020B0604020202020204" pitchFamily="34" charset="0"/>
                <a:ea typeface="微软雅黑" panose="020B0503020204020204" charset="-122"/>
              </a:rPr>
              <a:t>高明区秀丽河龙舟赛</a:t>
            </a:r>
            <a:endParaRPr lang="zh-CN" altLang="en-US" sz="1400" dirty="0">
              <a:latin typeface="Arial" panose="020B0604020202020204" pitchFamily="34" charset="0"/>
              <a:ea typeface="微软雅黑" panose="020B0503020204020204" charset="-122"/>
            </a:endParaRPr>
          </a:p>
        </p:txBody>
      </p:sp>
      <p:sp>
        <p:nvSpPr>
          <p:cNvPr id="6" name="标题 5"/>
          <p:cNvSpPr>
            <a:spLocks noGrp="1"/>
          </p:cNvSpPr>
          <p:nvPr>
            <p:ph type="title"/>
          </p:nvPr>
        </p:nvSpPr>
        <p:spPr/>
        <p:txBody>
          <a:bodyPr/>
          <a:lstStyle/>
          <a:p>
            <a:r>
              <a:rPr lang="zh-CN" altLang="en-US"/>
              <a:t>（二）制度破壁，项目落地畅通通道</a:t>
            </a:r>
            <a:endParaRPr lang="zh-CN" altLang="en-US"/>
          </a:p>
        </p:txBody>
      </p:sp>
    </p:spTree>
    <p:custDataLst>
      <p:tags r:id="rId2"/>
    </p:custData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（三）规划导航，精准锚定项目落点</a:t>
            </a:r>
            <a:endParaRPr lang="zh-CN" altLang="en-US"/>
          </a:p>
        </p:txBody>
      </p:sp>
      <p:sp>
        <p:nvSpPr>
          <p:cNvPr id="3" name="内容占位符 2"/>
          <p:cNvSpPr>
            <a:spLocks noGrp="1"/>
          </p:cNvSpPr>
          <p:nvPr>
            <p:ph idx="1"/>
          </p:nvPr>
        </p:nvSpPr>
        <p:spPr>
          <a:xfrm>
            <a:off x="5744210" y="1079500"/>
            <a:ext cx="5982970" cy="5659755"/>
          </a:xfrm>
        </p:spPr>
        <p:txBody>
          <a:bodyPr/>
          <a:lstStyle/>
          <a:p>
            <a:pPr marL="0" algn="just" fontAlgn="auto">
              <a:lnSpc>
                <a:spcPct val="150000"/>
              </a:lnSpc>
              <a:spcBef>
                <a:spcPts val="600"/>
              </a:spcBef>
              <a:buNone/>
            </a:pPr>
            <a:r>
              <a:rPr lang="en-US" altLang="zh-CN" b="1">
                <a:solidFill>
                  <a:schemeClr val="tx1">
                    <a:lumMod val="50000"/>
                  </a:schemeClr>
                </a:solidFill>
                <a:latin typeface="新宋体" panose="02010609030101010101" charset="-122"/>
                <a:ea typeface="新宋体" panose="02010609030101010101" charset="-122"/>
                <a:cs typeface="新宋体" panose="02010609030101010101" charset="-122"/>
              </a:rPr>
              <a:t>  </a:t>
            </a:r>
            <a:r>
              <a:rPr lang="zh-CN" altLang="en-US" sz="2000" b="1">
                <a:solidFill>
                  <a:schemeClr val="tx1">
                    <a:lumMod val="50000"/>
                  </a:schemeClr>
                </a:solidFill>
                <a:latin typeface="新宋体" panose="02010609030101010101" charset="-122"/>
                <a:ea typeface="新宋体" panose="02010609030101010101" charset="-122"/>
                <a:cs typeface="新宋体" panose="02010609030101010101" charset="-122"/>
              </a:rPr>
              <a:t>针对同质竞争、用地保障难等痛点，编制《佛山市环西江—北江区镇村高质量发展先行区滨水空间保护利用发展规划》。创建“514”水经济发展潜力综合评估体系，全面摸查现状用地、产业布局、文化基础、交通发展、土地储备等情况，协调各级政府和相关部门对先行区782平方公里滨水空间精准遴选，谋划37宗适合发展水经济的成熟地块，实行“一项目一图则”，将业态、用地、通航、管控等要素“一张图”呈现，让企业拿着“导航地图”精准投资。</a:t>
            </a:r>
            <a:endParaRPr lang="zh-CN" altLang="en-US" sz="2000" b="1">
              <a:solidFill>
                <a:schemeClr val="tx1">
                  <a:lumMod val="50000"/>
                </a:schemeClr>
              </a:solidFill>
              <a:latin typeface="新宋体" panose="02010609030101010101" charset="-122"/>
              <a:ea typeface="新宋体" panose="02010609030101010101" charset="-122"/>
              <a:cs typeface="新宋体" panose="02010609030101010101" charset="-122"/>
            </a:endParaRPr>
          </a:p>
        </p:txBody>
      </p:sp>
      <p:pic>
        <p:nvPicPr>
          <p:cNvPr id="4" name="图片 -2147482622" descr="/home/CCLS/Desktop/送审稿）_89.jpeg送审稿）_89"/>
          <p:cNvPicPr>
            <a:picLocks noChangeAspect="1"/>
          </p:cNvPicPr>
          <p:nvPr/>
        </p:nvPicPr>
        <p:blipFill>
          <a:blip r:embed="rId1"/>
          <a:srcRect l="3380" r="3380"/>
          <a:stretch>
            <a:fillRect/>
          </a:stretch>
        </p:blipFill>
        <p:spPr>
          <a:xfrm>
            <a:off x="484505" y="1125855"/>
            <a:ext cx="4389120" cy="5316855"/>
          </a:xfrm>
          <a:prstGeom prst="rect">
            <a:avLst/>
          </a:prstGeom>
          <a:noFill/>
          <a:ln w="9525">
            <a:noFill/>
          </a:ln>
        </p:spPr>
      </p:pic>
    </p:spTree>
    <p:custDataLst>
      <p:tags r:id="rId2"/>
    </p:custData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2147482622" descr="/home/CCLS/Desktop/送审稿）_128.jpeg送审稿）_128"/>
          <p:cNvPicPr>
            <a:picLocks noChangeAspect="1"/>
          </p:cNvPicPr>
          <p:nvPr/>
        </p:nvPicPr>
        <p:blipFill>
          <a:blip r:embed="rId1"/>
          <a:srcRect t="686" b="686"/>
          <a:stretch>
            <a:fillRect/>
          </a:stretch>
        </p:blipFill>
        <p:spPr>
          <a:xfrm>
            <a:off x="746760" y="462280"/>
            <a:ext cx="10781030" cy="5980430"/>
          </a:xfrm>
          <a:prstGeom prst="rect">
            <a:avLst/>
          </a:prstGeom>
          <a:noFill/>
          <a:ln w="9525">
            <a:noFill/>
          </a:ln>
        </p:spPr>
      </p:pic>
    </p:spTree>
    <p:custDataLst>
      <p:tags r:id="rId2"/>
    </p:custData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（四）全链协同，靠前服务破除梗阻</a:t>
            </a:r>
            <a:endParaRPr lang="zh-CN" altLang="en-US"/>
          </a:p>
        </p:txBody>
      </p:sp>
      <p:sp>
        <p:nvSpPr>
          <p:cNvPr id="3" name="内容占位符 2"/>
          <p:cNvSpPr>
            <a:spLocks noGrp="1"/>
          </p:cNvSpPr>
          <p:nvPr>
            <p:ph idx="1"/>
          </p:nvPr>
        </p:nvSpPr>
        <p:spPr>
          <a:xfrm>
            <a:off x="664210" y="1353185"/>
            <a:ext cx="4697095" cy="4914265"/>
          </a:xfrm>
        </p:spPr>
        <p:txBody>
          <a:bodyPr/>
          <a:lstStyle/>
          <a:p>
            <a:pPr fontAlgn="auto">
              <a:lnSpc>
                <a:spcPct val="130000"/>
              </a:lnSpc>
              <a:buFont typeface="Wingdings" panose="05000000000000000000" charset="0"/>
              <a:buChar char="l"/>
            </a:pPr>
            <a:r>
              <a:rPr lang="zh-CN" altLang="en-US" sz="2000" b="1">
                <a:solidFill>
                  <a:schemeClr val="tx1">
                    <a:lumMod val="50000"/>
                  </a:schemeClr>
                </a:solidFill>
                <a:latin typeface="新宋体" panose="02010609030101010101" charset="-122"/>
                <a:ea typeface="新宋体" panose="02010609030101010101" charset="-122"/>
                <a:cs typeface="新宋体" panose="02010609030101010101" charset="-122"/>
              </a:rPr>
              <a:t>河长办充分发挥靠前协调作用，将协同联动覆盖项目谋划、方案编制、审查审批、建设管理、运营管护的全周期；</a:t>
            </a:r>
            <a:endParaRPr lang="zh-CN" altLang="en-US" sz="2000" b="1">
              <a:solidFill>
                <a:schemeClr val="tx1">
                  <a:lumMod val="50000"/>
                </a:schemeClr>
              </a:solidFill>
              <a:latin typeface="新宋体" panose="02010609030101010101" charset="-122"/>
              <a:ea typeface="新宋体" panose="02010609030101010101" charset="-122"/>
              <a:cs typeface="新宋体" panose="02010609030101010101" charset="-122"/>
            </a:endParaRPr>
          </a:p>
          <a:p>
            <a:pPr fontAlgn="auto">
              <a:lnSpc>
                <a:spcPct val="130000"/>
              </a:lnSpc>
              <a:buFont typeface="Wingdings" panose="05000000000000000000" charset="0"/>
              <a:buChar char="l"/>
            </a:pPr>
            <a:r>
              <a:rPr lang="zh-CN" altLang="en-US" sz="2000" b="1">
                <a:solidFill>
                  <a:schemeClr val="tx1">
                    <a:lumMod val="50000"/>
                  </a:schemeClr>
                </a:solidFill>
                <a:latin typeface="新宋体" panose="02010609030101010101" charset="-122"/>
                <a:ea typeface="新宋体" panose="02010609030101010101" charset="-122"/>
                <a:cs typeface="新宋体" panose="02010609030101010101" charset="-122"/>
              </a:rPr>
              <a:t>建立项目申报入库、部门联合审查、项目信息共享机制，推行</a:t>
            </a:r>
            <a:r>
              <a:rPr sz="2000" b="1">
                <a:solidFill>
                  <a:schemeClr val="tx1">
                    <a:lumMod val="50000"/>
                  </a:schemeClr>
                </a:solidFill>
                <a:latin typeface="新宋体" panose="02010609030101010101" charset="-122"/>
                <a:ea typeface="新宋体" panose="02010609030101010101" charset="-122"/>
                <a:cs typeface="新宋体" panose="02010609030101010101" charset="-122"/>
                <a:sym typeface="+mn-ea"/>
              </a:rPr>
              <a:t>多部门</a:t>
            </a:r>
            <a:r>
              <a:rPr lang="zh-CN" altLang="en-US" sz="2000" b="1">
                <a:solidFill>
                  <a:schemeClr val="tx1">
                    <a:lumMod val="50000"/>
                  </a:schemeClr>
                </a:solidFill>
                <a:latin typeface="新宋体" panose="02010609030101010101" charset="-122"/>
                <a:ea typeface="新宋体" panose="02010609030101010101" charset="-122"/>
                <a:cs typeface="新宋体" panose="02010609030101010101" charset="-122"/>
              </a:rPr>
              <a:t>并联审查，一次性告知涉河、用地用林、通航、环评、洪评等审批要求；</a:t>
            </a:r>
            <a:endParaRPr lang="zh-CN" altLang="en-US" sz="2000" b="1">
              <a:solidFill>
                <a:schemeClr val="tx1">
                  <a:lumMod val="50000"/>
                </a:schemeClr>
              </a:solidFill>
              <a:latin typeface="新宋体" panose="02010609030101010101" charset="-122"/>
              <a:ea typeface="新宋体" panose="02010609030101010101" charset="-122"/>
              <a:cs typeface="新宋体" panose="02010609030101010101" charset="-122"/>
            </a:endParaRPr>
          </a:p>
          <a:p>
            <a:pPr fontAlgn="auto">
              <a:lnSpc>
                <a:spcPct val="130000"/>
              </a:lnSpc>
              <a:buFont typeface="Wingdings" panose="05000000000000000000" charset="0"/>
              <a:buChar char="l"/>
            </a:pPr>
            <a:r>
              <a:rPr lang="zh-CN" altLang="en-US" sz="2000" b="1">
                <a:solidFill>
                  <a:schemeClr val="tx1">
                    <a:lumMod val="50000"/>
                  </a:schemeClr>
                </a:solidFill>
                <a:latin typeface="新宋体" panose="02010609030101010101" charset="-122"/>
                <a:ea typeface="新宋体" panose="02010609030101010101" charset="-122"/>
                <a:cs typeface="新宋体" panose="02010609030101010101" charset="-122"/>
              </a:rPr>
              <a:t>推动审批由“串联办理”转向“协同并联”，变业主多头协调为政府集中服务，审批时限压缩</a:t>
            </a:r>
            <a:r>
              <a:rPr lang="en-US" altLang="zh-CN" sz="2000" b="1">
                <a:solidFill>
                  <a:schemeClr val="tx1">
                    <a:lumMod val="50000"/>
                  </a:schemeClr>
                </a:solidFill>
                <a:latin typeface="新宋体" panose="02010609030101010101" charset="-122"/>
                <a:ea typeface="新宋体" panose="02010609030101010101" charset="-122"/>
                <a:cs typeface="新宋体" panose="02010609030101010101" charset="-122"/>
              </a:rPr>
              <a:t>50%</a:t>
            </a:r>
            <a:r>
              <a:rPr lang="zh-CN" altLang="en-US" sz="2000" b="1">
                <a:solidFill>
                  <a:schemeClr val="tx1">
                    <a:lumMod val="50000"/>
                  </a:schemeClr>
                </a:solidFill>
                <a:latin typeface="新宋体" panose="02010609030101010101" charset="-122"/>
                <a:ea typeface="新宋体" panose="02010609030101010101" charset="-122"/>
                <a:cs typeface="新宋体" panose="02010609030101010101" charset="-122"/>
              </a:rPr>
              <a:t>以上</a:t>
            </a:r>
            <a:r>
              <a:rPr lang="zh-CN" altLang="en-US" sz="2000" b="1">
                <a:solidFill>
                  <a:schemeClr val="tx1">
                    <a:lumMod val="50000"/>
                  </a:schemeClr>
                </a:solidFill>
                <a:latin typeface="新宋体" panose="02010609030101010101" charset="-122"/>
                <a:ea typeface="新宋体" panose="02010609030101010101" charset="-122"/>
                <a:cs typeface="新宋体" panose="02010609030101010101" charset="-122"/>
              </a:rPr>
              <a:t>。</a:t>
            </a:r>
            <a:endParaRPr lang="zh-CN" altLang="en-US" sz="2000" b="1">
              <a:solidFill>
                <a:schemeClr val="tx1">
                  <a:lumMod val="50000"/>
                </a:schemeClr>
              </a:solidFill>
              <a:latin typeface="新宋体" panose="02010609030101010101" charset="-122"/>
              <a:ea typeface="新宋体" panose="02010609030101010101" charset="-122"/>
              <a:cs typeface="新宋体" panose="02010609030101010101" charset="-122"/>
            </a:endParaRPr>
          </a:p>
        </p:txBody>
      </p:sp>
      <p:pic>
        <p:nvPicPr>
          <p:cNvPr id="6" name="图片 -2147482622" descr="/home/CCLS/Desktop/图片1.png图片1"/>
          <p:cNvPicPr>
            <a:picLocks noChangeAspect="1"/>
          </p:cNvPicPr>
          <p:nvPr/>
        </p:nvPicPr>
        <p:blipFill>
          <a:blip r:embed="rId1"/>
          <a:srcRect l="1284" r="1284"/>
          <a:stretch>
            <a:fillRect/>
          </a:stretch>
        </p:blipFill>
        <p:spPr>
          <a:xfrm>
            <a:off x="5775960" y="1151890"/>
            <a:ext cx="5834380" cy="5316855"/>
          </a:xfrm>
          <a:prstGeom prst="rect">
            <a:avLst/>
          </a:prstGeom>
          <a:noFill/>
          <a:ln w="9525">
            <a:noFill/>
          </a:ln>
        </p:spPr>
      </p:pic>
      <p:sp>
        <p:nvSpPr>
          <p:cNvPr id="5" name="文本框 4"/>
          <p:cNvSpPr txBox="1"/>
          <p:nvPr/>
        </p:nvSpPr>
        <p:spPr>
          <a:xfrm>
            <a:off x="5775960" y="6027420"/>
            <a:ext cx="3462020" cy="441325"/>
          </a:xfrm>
          <a:prstGeom prst="rect">
            <a:avLst/>
          </a:prstGeom>
          <a:noFill/>
        </p:spPr>
        <p:txBody>
          <a:bodyPr wrap="square" rtlCol="0" anchor="t">
            <a:noAutofit/>
          </a:bodyPr>
          <a:lstStyle/>
          <a:p>
            <a:pPr>
              <a:lnSpc>
                <a:spcPct val="130000"/>
              </a:lnSpc>
            </a:pPr>
            <a:r>
              <a:rPr lang="zh-CN" altLang="en-US" sz="1600" dirty="0">
                <a:solidFill>
                  <a:srgbClr val="FF0000"/>
                </a:solidFill>
                <a:latin typeface="Arial" panose="020B0604020202020204" pitchFamily="34" charset="0"/>
                <a:ea typeface="微软雅黑" panose="020B0503020204020204" charset="-122"/>
                <a:sym typeface="+mn-ea"/>
              </a:rPr>
              <a:t>顺德区桂畔湖水韵文旅综合开发项目</a:t>
            </a:r>
            <a:endParaRPr lang="zh-CN" altLang="en-US" sz="1600" dirty="0">
              <a:solidFill>
                <a:srgbClr val="FF0000"/>
              </a:solidFill>
              <a:latin typeface="Arial" panose="020B0604020202020204" pitchFamily="34" charset="0"/>
              <a:ea typeface="微软雅黑" panose="020B0503020204020204" charset="-122"/>
              <a:sym typeface="+mn-ea"/>
            </a:endParaRPr>
          </a:p>
        </p:txBody>
      </p:sp>
    </p:spTree>
    <p:custDataLst>
      <p:tags r:id="rId2"/>
    </p:custData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（五）以水养水，反哺促进良性循环</a:t>
            </a:r>
            <a:endParaRPr lang="zh-CN" altLang="en-US"/>
          </a:p>
        </p:txBody>
      </p:sp>
      <p:sp>
        <p:nvSpPr>
          <p:cNvPr id="100" name="矩形 99"/>
          <p:cNvSpPr/>
          <p:nvPr/>
        </p:nvSpPr>
        <p:spPr>
          <a:xfrm>
            <a:off x="632460" y="1470025"/>
            <a:ext cx="4018280" cy="4887595"/>
          </a:xfrm>
          <a:prstGeom prst="rect">
            <a:avLst/>
          </a:prstGeom>
          <a:noFill/>
          <a:ln w="9525">
            <a:noFill/>
          </a:ln>
        </p:spPr>
        <p:txBody>
          <a:bodyPr vert="horz" rtlCol="0"/>
          <a:lstStyle/>
          <a:p>
            <a:pPr lvl="0" indent="0" algn="just" fontAlgn="auto">
              <a:lnSpc>
                <a:spcPct val="160000"/>
              </a:lnSpc>
              <a:spcBef>
                <a:spcPts val="600"/>
              </a:spcBef>
              <a:spcAft>
                <a:spcPts val="0"/>
              </a:spcAft>
              <a:buClr>
                <a:schemeClr val="accent1"/>
              </a:buClr>
              <a:buSzPct val="70000"/>
              <a:buFont typeface="Wingdings" panose="05000000000000000000" pitchFamily="2" charset="2"/>
            </a:pPr>
            <a:r>
              <a:rPr lang="en-US" altLang="zh-CN" sz="2200" smtClean="0">
                <a:solidFill>
                  <a:schemeClr val="tx1">
                    <a:lumMod val="50000"/>
                  </a:schemeClr>
                </a:solidFill>
                <a:latin typeface="方正书宋_GBK" panose="02000000000000000000" charset="-122"/>
                <a:ea typeface="方正书宋_GBK" panose="02000000000000000000" charset="-122"/>
                <a:cs typeface="方正书宋_GBK" panose="02000000000000000000" charset="-122"/>
                <a:sym typeface="+mn-ea"/>
              </a:rPr>
              <a:t>       </a:t>
            </a:r>
            <a:r>
              <a:rPr lang="zh-CN" altLang="en-US" sz="2200" smtClean="0">
                <a:solidFill>
                  <a:schemeClr val="tx1">
                    <a:lumMod val="50000"/>
                  </a:schemeClr>
                </a:solidFill>
                <a:latin typeface="方正书宋_GBK" panose="02000000000000000000" charset="-122"/>
                <a:ea typeface="方正书宋_GBK" panose="02000000000000000000" charset="-122"/>
                <a:cs typeface="方正书宋_GBK" panose="02000000000000000000" charset="-122"/>
                <a:sym typeface="+mn-ea"/>
              </a:rPr>
              <a:t>探索建立水生态产品价值实现及反哺水利建设与管护的工作机制，水经济项目的部分收益专项用于水利设施提升与生态修复，为幸福河湖注入源源不断的内生动力。</a:t>
            </a:r>
            <a:endParaRPr lang="zh-CN" altLang="en-US" sz="2200" smtClean="0">
              <a:solidFill>
                <a:schemeClr val="tx1">
                  <a:lumMod val="50000"/>
                </a:schemeClr>
              </a:solidFill>
              <a:latin typeface="方正书宋_GBK" panose="02000000000000000000" charset="-122"/>
              <a:ea typeface="方正书宋_GBK" panose="02000000000000000000" charset="-122"/>
              <a:cs typeface="方正书宋_GBK" panose="02000000000000000000" charset="-122"/>
              <a:sym typeface="+mn-ea"/>
            </a:endParaRPr>
          </a:p>
        </p:txBody>
      </p:sp>
      <p:pic>
        <p:nvPicPr>
          <p:cNvPr id="4" name="图片 3" descr="/home/CCLS/Desktop/图片3.png图片3"/>
          <p:cNvPicPr>
            <a:picLocks noChangeAspect="1"/>
          </p:cNvPicPr>
          <p:nvPr>
            <p:custDataLst>
              <p:tags r:id="rId1"/>
            </p:custDataLst>
          </p:nvPr>
        </p:nvPicPr>
        <p:blipFill>
          <a:blip r:embed="rId2"/>
          <a:srcRect t="6289" b="6289"/>
          <a:stretch>
            <a:fillRect/>
          </a:stretch>
        </p:blipFill>
        <p:spPr>
          <a:xfrm>
            <a:off x="4907280" y="1224280"/>
            <a:ext cx="3362325" cy="2204720"/>
          </a:xfrm>
          <a:prstGeom prst="rect">
            <a:avLst/>
          </a:prstGeom>
        </p:spPr>
      </p:pic>
      <p:pic>
        <p:nvPicPr>
          <p:cNvPr id="5" name="图片 4" descr="C:/Users/Admin/Desktop/图片1.png图片1"/>
          <p:cNvPicPr>
            <a:picLocks noChangeAspect="1"/>
          </p:cNvPicPr>
          <p:nvPr>
            <p:custDataLst>
              <p:tags r:id="rId3"/>
            </p:custDataLst>
          </p:nvPr>
        </p:nvPicPr>
        <p:blipFill>
          <a:blip r:embed="rId4"/>
          <a:srcRect l="3196" r="3285"/>
          <a:stretch>
            <a:fillRect/>
          </a:stretch>
        </p:blipFill>
        <p:spPr>
          <a:xfrm>
            <a:off x="8382635" y="1224280"/>
            <a:ext cx="3656330" cy="2204720"/>
          </a:xfrm>
          <a:prstGeom prst="rect">
            <a:avLst/>
          </a:prstGeom>
        </p:spPr>
      </p:pic>
      <p:pic>
        <p:nvPicPr>
          <p:cNvPr id="6" name="图片 5" descr="C:/Users/Admin/Desktop/图片5.png图片5"/>
          <p:cNvPicPr>
            <a:picLocks noChangeAspect="1"/>
          </p:cNvPicPr>
          <p:nvPr>
            <p:custDataLst>
              <p:tags r:id="rId5"/>
            </p:custDataLst>
          </p:nvPr>
        </p:nvPicPr>
        <p:blipFill>
          <a:blip r:embed="rId6"/>
          <a:srcRect t="9468"/>
          <a:stretch>
            <a:fillRect/>
          </a:stretch>
        </p:blipFill>
        <p:spPr>
          <a:xfrm>
            <a:off x="8382635" y="3863340"/>
            <a:ext cx="3655060" cy="2204720"/>
          </a:xfrm>
          <a:prstGeom prst="rect">
            <a:avLst/>
          </a:prstGeom>
        </p:spPr>
      </p:pic>
      <p:pic>
        <p:nvPicPr>
          <p:cNvPr id="3" name="图片 2" descr="C:/Users/Admin/Desktop/图片13.png图片13"/>
          <p:cNvPicPr>
            <a:picLocks noChangeAspect="1"/>
          </p:cNvPicPr>
          <p:nvPr>
            <p:custDataLst>
              <p:tags r:id="rId7"/>
            </p:custDataLst>
          </p:nvPr>
        </p:nvPicPr>
        <p:blipFill>
          <a:blip r:embed="rId8"/>
          <a:srcRect t="4675" b="4675"/>
          <a:stretch>
            <a:fillRect/>
          </a:stretch>
        </p:blipFill>
        <p:spPr>
          <a:xfrm>
            <a:off x="4907280" y="3863975"/>
            <a:ext cx="3361690" cy="2203450"/>
          </a:xfrm>
          <a:prstGeom prst="rect">
            <a:avLst/>
          </a:prstGeom>
        </p:spPr>
      </p:pic>
      <p:sp>
        <p:nvSpPr>
          <p:cNvPr id="7" name="文本框 6"/>
          <p:cNvSpPr txBox="1"/>
          <p:nvPr>
            <p:custDataLst>
              <p:tags r:id="rId9"/>
            </p:custDataLst>
          </p:nvPr>
        </p:nvSpPr>
        <p:spPr>
          <a:xfrm>
            <a:off x="5764530" y="3371215"/>
            <a:ext cx="1659255" cy="370840"/>
          </a:xfrm>
          <a:prstGeom prst="rect">
            <a:avLst/>
          </a:prstGeom>
          <a:noFill/>
        </p:spPr>
        <p:txBody>
          <a:bodyPr wrap="square" rtlCol="0" anchor="t">
            <a:spAutoFit/>
          </a:bodyPr>
          <a:p>
            <a:pPr>
              <a:lnSpc>
                <a:spcPct val="130000"/>
              </a:lnSpc>
            </a:pPr>
            <a:r>
              <a:rPr lang="zh-CN" altLang="en-US" sz="1400" dirty="0">
                <a:latin typeface="Arial" panose="020B0604020202020204" pitchFamily="34" charset="0"/>
                <a:ea typeface="微软雅黑" panose="020B0503020204020204" charset="-122"/>
                <a:sym typeface="+mn-ea"/>
              </a:rPr>
              <a:t>均安西江水经济带</a:t>
            </a:r>
            <a:endParaRPr lang="zh-CN" altLang="en-US" sz="1400" dirty="0" smtClean="0">
              <a:latin typeface="Arial" panose="020B0604020202020204" pitchFamily="34" charset="0"/>
              <a:ea typeface="微软雅黑" panose="020B0503020204020204" charset="-122"/>
              <a:sym typeface="+mn-ea"/>
            </a:endParaRPr>
          </a:p>
        </p:txBody>
      </p:sp>
      <p:sp>
        <p:nvSpPr>
          <p:cNvPr id="8" name="文本框 7"/>
          <p:cNvSpPr txBox="1"/>
          <p:nvPr>
            <p:custDataLst>
              <p:tags r:id="rId10"/>
            </p:custDataLst>
          </p:nvPr>
        </p:nvSpPr>
        <p:spPr>
          <a:xfrm>
            <a:off x="9380220" y="3371215"/>
            <a:ext cx="1659255" cy="370840"/>
          </a:xfrm>
          <a:prstGeom prst="rect">
            <a:avLst/>
          </a:prstGeom>
          <a:noFill/>
        </p:spPr>
        <p:txBody>
          <a:bodyPr wrap="square" rtlCol="0" anchor="t">
            <a:spAutoFit/>
          </a:bodyPr>
          <a:p>
            <a:pPr>
              <a:lnSpc>
                <a:spcPct val="130000"/>
              </a:lnSpc>
            </a:pPr>
            <a:r>
              <a:rPr lang="zh-CN" altLang="en-US" sz="1400" dirty="0" smtClean="0">
                <a:latin typeface="Arial" panose="020B0604020202020204" pitchFamily="34" charset="0"/>
                <a:ea typeface="微软雅黑" panose="020B0503020204020204" charset="-122"/>
                <a:sym typeface="+mn-ea"/>
              </a:rPr>
              <a:t>洲尾围湿地公园</a:t>
            </a:r>
            <a:endParaRPr lang="zh-CN" altLang="en-US" sz="1400" dirty="0" smtClean="0">
              <a:latin typeface="Arial" panose="020B0604020202020204" pitchFamily="34" charset="0"/>
              <a:ea typeface="微软雅黑" panose="020B0503020204020204" charset="-122"/>
              <a:sym typeface="+mn-ea"/>
            </a:endParaRPr>
          </a:p>
        </p:txBody>
      </p:sp>
      <p:sp>
        <p:nvSpPr>
          <p:cNvPr id="9" name="文本框 8"/>
          <p:cNvSpPr txBox="1"/>
          <p:nvPr>
            <p:custDataLst>
              <p:tags r:id="rId11"/>
            </p:custDataLst>
          </p:nvPr>
        </p:nvSpPr>
        <p:spPr>
          <a:xfrm>
            <a:off x="5763895" y="5986780"/>
            <a:ext cx="2004060" cy="370840"/>
          </a:xfrm>
          <a:prstGeom prst="rect">
            <a:avLst/>
          </a:prstGeom>
          <a:noFill/>
        </p:spPr>
        <p:txBody>
          <a:bodyPr wrap="square" rtlCol="0" anchor="t">
            <a:spAutoFit/>
          </a:bodyPr>
          <a:p>
            <a:pPr>
              <a:lnSpc>
                <a:spcPct val="130000"/>
              </a:lnSpc>
            </a:pPr>
            <a:r>
              <a:rPr lang="zh-CN" altLang="en-US" sz="1400" dirty="0">
                <a:latin typeface="Arial" panose="020B0604020202020204" pitchFamily="34" charset="0"/>
                <a:ea typeface="微软雅黑" panose="020B0503020204020204" charset="-122"/>
                <a:sym typeface="+mn-ea"/>
              </a:rPr>
              <a:t>云东海星云汇音乐营地</a:t>
            </a:r>
            <a:endParaRPr lang="zh-CN" altLang="en-US" sz="1400" dirty="0">
              <a:latin typeface="Arial" panose="020B0604020202020204" pitchFamily="34" charset="0"/>
              <a:ea typeface="微软雅黑" panose="020B0503020204020204" charset="-122"/>
              <a:sym typeface="+mn-ea"/>
            </a:endParaRPr>
          </a:p>
        </p:txBody>
      </p:sp>
      <p:sp>
        <p:nvSpPr>
          <p:cNvPr id="10" name="文本框 9"/>
          <p:cNvSpPr txBox="1"/>
          <p:nvPr>
            <p:custDataLst>
              <p:tags r:id="rId12"/>
            </p:custDataLst>
          </p:nvPr>
        </p:nvSpPr>
        <p:spPr>
          <a:xfrm>
            <a:off x="9380220" y="5986780"/>
            <a:ext cx="1659255" cy="370840"/>
          </a:xfrm>
          <a:prstGeom prst="rect">
            <a:avLst/>
          </a:prstGeom>
          <a:noFill/>
        </p:spPr>
        <p:txBody>
          <a:bodyPr wrap="square" rtlCol="0" anchor="t">
            <a:spAutoFit/>
          </a:bodyPr>
          <a:p>
            <a:pPr>
              <a:lnSpc>
                <a:spcPct val="130000"/>
              </a:lnSpc>
            </a:pPr>
            <a:r>
              <a:rPr lang="zh-CN" altLang="en-US" sz="1400" dirty="0" smtClean="0">
                <a:latin typeface="Arial" panose="020B0604020202020204" pitchFamily="34" charset="0"/>
                <a:ea typeface="微软雅黑" panose="020B0503020204020204" charset="-122"/>
                <a:sym typeface="+mn-ea"/>
              </a:rPr>
              <a:t>禅城美淘湾项目</a:t>
            </a:r>
            <a:endParaRPr lang="zh-CN" altLang="en-US" sz="1400" dirty="0" smtClean="0">
              <a:latin typeface="Arial" panose="020B0604020202020204" pitchFamily="34" charset="0"/>
              <a:ea typeface="微软雅黑" panose="020B0503020204020204" charset="-122"/>
              <a:sym typeface="+mn-ea"/>
            </a:endParaRPr>
          </a:p>
        </p:txBody>
      </p:sp>
    </p:spTree>
    <p:custDataLst>
      <p:tags r:id="rId13"/>
    </p:custData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ctrTitle"/>
          </p:nvPr>
        </p:nvSpPr>
        <p:spPr>
          <a:xfrm>
            <a:off x="1718945" y="1679575"/>
            <a:ext cx="8349615" cy="1470025"/>
          </a:xfrm>
        </p:spPr>
        <p:txBody>
          <a:bodyPr/>
          <a:lstStyle/>
          <a:p>
            <a:r>
              <a:rPr lang="zh-CN" altLang="en-US"/>
              <a:t>三、解析优秀实践个案，在成果转化中释放生态价值</a:t>
            </a:r>
            <a:endParaRPr lang="zh-CN" altLang="en-US"/>
          </a:p>
        </p:txBody>
      </p:sp>
    </p:spTree>
    <p:custDataLst>
      <p:tags r:id="rId1"/>
    </p:custData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554355" y="775335"/>
            <a:ext cx="2960370" cy="6082665"/>
          </a:xfrm>
        </p:spPr>
        <p:txBody>
          <a:bodyPr/>
          <a:lstStyle/>
          <a:p>
            <a:pPr marL="0" indent="0" fontAlgn="auto">
              <a:lnSpc>
                <a:spcPct val="150000"/>
              </a:lnSpc>
              <a:buNone/>
            </a:pPr>
            <a:r>
              <a:rPr lang="en-US" altLang="zh-CN" b="1" dirty="0">
                <a:solidFill>
                  <a:schemeClr val="tx1">
                    <a:lumMod val="50000"/>
                  </a:schemeClr>
                </a:solidFill>
                <a:latin typeface="黑体" panose="02010609060101010101" charset="-122"/>
                <a:ea typeface="黑体" panose="02010609060101010101" charset="-122"/>
              </a:rPr>
              <a:t>   </a:t>
            </a:r>
            <a:r>
              <a:rPr lang="en-US" altLang="zh-CN" sz="2000" b="1" dirty="0">
                <a:solidFill>
                  <a:schemeClr val="tx1">
                    <a:lumMod val="50000"/>
                  </a:schemeClr>
                </a:solidFill>
                <a:latin typeface="黑体" panose="02010609060101010101" charset="-122"/>
                <a:ea typeface="黑体" panose="02010609060101010101" charset="-122"/>
              </a:rPr>
              <a:t> </a:t>
            </a:r>
            <a:r>
              <a:rPr lang="zh-CN" altLang="en-US" sz="2000" b="1" dirty="0">
                <a:solidFill>
                  <a:schemeClr val="tx1">
                    <a:lumMod val="50000"/>
                  </a:schemeClr>
                </a:solidFill>
                <a:latin typeface="黑体" panose="02010609060101010101" charset="-122"/>
                <a:ea typeface="黑体" panose="02010609060101010101" charset="-122"/>
              </a:rPr>
              <a:t>佛山市高明河成功入选2026年国家级幸福河湖建设项目名录，幸福河湖+绿色水经济融合发展的理念贯穿项目谋划、设计、实施、运营管理的全过程，实现河湖治理从“工程治水”到“生态润城”、从“生态红利”到“发展红利”的正反馈。</a:t>
            </a:r>
            <a:endParaRPr lang="zh-CN" altLang="en-US" sz="2000" b="1" dirty="0">
              <a:solidFill>
                <a:schemeClr val="tx1">
                  <a:lumMod val="50000"/>
                </a:schemeClr>
              </a:solidFill>
              <a:latin typeface="黑体" panose="02010609060101010101" charset="-122"/>
              <a:ea typeface="黑体" panose="02010609060101010101" charset="-122"/>
            </a:endParaRPr>
          </a:p>
        </p:txBody>
      </p:sp>
      <p:sp>
        <p:nvSpPr>
          <p:cNvPr id="4" name="文本框 3"/>
          <p:cNvSpPr txBox="1"/>
          <p:nvPr/>
        </p:nvSpPr>
        <p:spPr>
          <a:xfrm>
            <a:off x="5234768" y="6010967"/>
            <a:ext cx="3075305" cy="344710"/>
          </a:xfrm>
          <a:prstGeom prst="rect">
            <a:avLst/>
          </a:prstGeom>
          <a:noFill/>
        </p:spPr>
        <p:txBody>
          <a:bodyPr wrap="square" rtlCol="0" anchor="t">
            <a:spAutoFit/>
          </a:bodyPr>
          <a:lstStyle/>
          <a:p>
            <a:pPr>
              <a:lnSpc>
                <a:spcPct val="130000"/>
              </a:lnSpc>
            </a:pPr>
            <a:r>
              <a:rPr lang="zh-CN" altLang="en-US" sz="1400" dirty="0">
                <a:latin typeface="Arial" panose="020B0604020202020204" pitchFamily="34" charset="0"/>
                <a:ea typeface="微软雅黑" panose="020B0503020204020204" charset="-122"/>
              </a:rPr>
              <a:t>南海区有为水道项目</a:t>
            </a:r>
            <a:endParaRPr lang="zh-CN" altLang="en-US" sz="1400" dirty="0">
              <a:latin typeface="Arial" panose="020B0604020202020204" pitchFamily="34" charset="0"/>
              <a:ea typeface="微软雅黑" panose="020B0503020204020204" charset="-122"/>
            </a:endParaRPr>
          </a:p>
        </p:txBody>
      </p:sp>
      <p:pic>
        <p:nvPicPr>
          <p:cNvPr id="7" name="图片 6" descr="/home/CCLS/Desktop/screen_shot_1793000750251.pngscreen_shot_1793000750251"/>
          <p:cNvPicPr>
            <a:picLocks noChangeAspect="1"/>
          </p:cNvPicPr>
          <p:nvPr/>
        </p:nvPicPr>
        <p:blipFill>
          <a:blip r:embed="rId1"/>
          <a:srcRect t="1251" b="1251"/>
          <a:stretch>
            <a:fillRect/>
          </a:stretch>
        </p:blipFill>
        <p:spPr>
          <a:xfrm>
            <a:off x="3848735" y="775335"/>
            <a:ext cx="8147685" cy="5537835"/>
          </a:xfrm>
          <a:prstGeom prst="rect">
            <a:avLst/>
          </a:prstGeom>
        </p:spPr>
      </p:pic>
    </p:spTree>
    <p:custDataLst>
      <p:tags r:id="rId2"/>
    </p:custData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（一）目标明确，定位精准引领</a:t>
            </a:r>
            <a:endParaRPr lang="zh-CN" altLang="en-US"/>
          </a:p>
        </p:txBody>
      </p:sp>
      <p:sp>
        <p:nvSpPr>
          <p:cNvPr id="3" name="内容占位符 2"/>
          <p:cNvSpPr>
            <a:spLocks noGrp="1"/>
          </p:cNvSpPr>
          <p:nvPr>
            <p:ph idx="1"/>
          </p:nvPr>
        </p:nvSpPr>
        <p:spPr>
          <a:xfrm>
            <a:off x="664210" y="1353185"/>
            <a:ext cx="10757535" cy="2188210"/>
          </a:xfrm>
        </p:spPr>
        <p:txBody>
          <a:bodyPr/>
          <a:lstStyle/>
          <a:p>
            <a:pPr fontAlgn="auto">
              <a:lnSpc>
                <a:spcPct val="130000"/>
              </a:lnSpc>
              <a:buFont typeface="Wingdings" panose="05000000000000000000" charset="0"/>
              <a:buChar char="l"/>
            </a:pPr>
            <a:r>
              <a:rPr lang="zh-CN" altLang="en-US" sz="2000" b="1">
                <a:solidFill>
                  <a:schemeClr val="tx1">
                    <a:lumMod val="50000"/>
                  </a:schemeClr>
                </a:solidFill>
                <a:latin typeface="新宋体" panose="02010609030101010101" charset="-122"/>
                <a:ea typeface="新宋体" panose="02010609030101010101" charset="-122"/>
                <a:cs typeface="新宋体" panose="02010609030101010101" charset="-122"/>
              </a:rPr>
              <a:t>明确以“打造滨水活力经济带，湾区幸福高明河”为目标；</a:t>
            </a:r>
            <a:endParaRPr lang="zh-CN" altLang="en-US" sz="2000" b="1">
              <a:solidFill>
                <a:schemeClr val="tx1">
                  <a:lumMod val="50000"/>
                </a:schemeClr>
              </a:solidFill>
              <a:latin typeface="新宋体" panose="02010609030101010101" charset="-122"/>
              <a:ea typeface="新宋体" panose="02010609030101010101" charset="-122"/>
              <a:cs typeface="新宋体" panose="02010609030101010101" charset="-122"/>
            </a:endParaRPr>
          </a:p>
          <a:p>
            <a:pPr fontAlgn="auto">
              <a:lnSpc>
                <a:spcPct val="130000"/>
              </a:lnSpc>
              <a:buFont typeface="Wingdings" panose="05000000000000000000" charset="0"/>
              <a:buChar char="l"/>
            </a:pPr>
            <a:r>
              <a:rPr lang="zh-CN" altLang="en-US" sz="2000" b="1">
                <a:solidFill>
                  <a:schemeClr val="tx1">
                    <a:lumMod val="50000"/>
                  </a:schemeClr>
                </a:solidFill>
                <a:latin typeface="新宋体" panose="02010609030101010101" charset="-122"/>
                <a:ea typeface="新宋体" panose="02010609030101010101" charset="-122"/>
                <a:cs typeface="新宋体" panose="02010609030101010101" charset="-122"/>
              </a:rPr>
              <a:t>充分利用幸福河湖带来的优质水生态环境，探索水生态产品价值实现机制，培育绿色水经济新业态，有效带动周边土地增值、推动沿线产业升级和城市功能提升、激发文旅消费活力；</a:t>
            </a:r>
            <a:endParaRPr lang="zh-CN" altLang="en-US" sz="2000" b="1">
              <a:solidFill>
                <a:schemeClr val="tx1">
                  <a:lumMod val="50000"/>
                </a:schemeClr>
              </a:solidFill>
              <a:latin typeface="新宋体" panose="02010609030101010101" charset="-122"/>
              <a:ea typeface="新宋体" panose="02010609030101010101" charset="-122"/>
              <a:cs typeface="新宋体" panose="02010609030101010101" charset="-122"/>
            </a:endParaRPr>
          </a:p>
          <a:p>
            <a:pPr fontAlgn="auto">
              <a:lnSpc>
                <a:spcPct val="130000"/>
              </a:lnSpc>
              <a:buFont typeface="Wingdings" panose="05000000000000000000" charset="0"/>
              <a:buChar char="l"/>
            </a:pPr>
            <a:r>
              <a:rPr lang="zh-CN" altLang="en-US" sz="2000" b="1">
                <a:solidFill>
                  <a:schemeClr val="tx1">
                    <a:lumMod val="50000"/>
                  </a:schemeClr>
                </a:solidFill>
                <a:latin typeface="新宋体" panose="02010609030101010101" charset="-122"/>
                <a:ea typeface="新宋体" panose="02010609030101010101" charset="-122"/>
                <a:cs typeface="新宋体" panose="02010609030101010101" charset="-122"/>
              </a:rPr>
              <a:t>致力于将高明河打造为“幸福河湖+绿色水经济融合发展”的全国典型案例。</a:t>
            </a:r>
            <a:endParaRPr lang="zh-CN" altLang="en-US" sz="2000" b="1">
              <a:solidFill>
                <a:schemeClr val="tx1">
                  <a:lumMod val="50000"/>
                </a:schemeClr>
              </a:solidFill>
              <a:latin typeface="新宋体" panose="02010609030101010101" charset="-122"/>
              <a:ea typeface="新宋体" panose="02010609030101010101" charset="-122"/>
              <a:cs typeface="新宋体" panose="02010609030101010101" charset="-122"/>
            </a:endParaRPr>
          </a:p>
        </p:txBody>
      </p:sp>
      <p:pic>
        <p:nvPicPr>
          <p:cNvPr id="6" name="图片 -2147482622" descr="/home/CCLS/Desktop/screen_shot_1793000022176.pngscreen_shot_1793000022176"/>
          <p:cNvPicPr>
            <a:picLocks noChangeAspect="1"/>
          </p:cNvPicPr>
          <p:nvPr/>
        </p:nvPicPr>
        <p:blipFill>
          <a:blip r:embed="rId1"/>
          <a:srcRect l="911" r="911"/>
          <a:stretch>
            <a:fillRect/>
          </a:stretch>
        </p:blipFill>
        <p:spPr>
          <a:xfrm>
            <a:off x="790575" y="3541395"/>
            <a:ext cx="5436870" cy="2649220"/>
          </a:xfrm>
          <a:prstGeom prst="rect">
            <a:avLst/>
          </a:prstGeom>
          <a:noFill/>
          <a:ln w="9525">
            <a:noFill/>
          </a:ln>
        </p:spPr>
      </p:pic>
      <p:pic>
        <p:nvPicPr>
          <p:cNvPr id="7" name="图片 -2147482622" descr="/home/CCLS/Desktop/screen_shot_1793000117837.pngscreen_shot_1793000117837"/>
          <p:cNvPicPr>
            <a:picLocks noChangeAspect="1"/>
          </p:cNvPicPr>
          <p:nvPr/>
        </p:nvPicPr>
        <p:blipFill>
          <a:blip r:embed="rId2"/>
          <a:srcRect l="3416" r="3416"/>
          <a:stretch>
            <a:fillRect/>
          </a:stretch>
        </p:blipFill>
        <p:spPr>
          <a:xfrm>
            <a:off x="6227445" y="3541395"/>
            <a:ext cx="5063490" cy="2649855"/>
          </a:xfrm>
          <a:prstGeom prst="rect">
            <a:avLst/>
          </a:prstGeom>
          <a:noFill/>
          <a:ln w="9525">
            <a:noFill/>
          </a:ln>
        </p:spPr>
      </p:pic>
      <p:sp>
        <p:nvSpPr>
          <p:cNvPr id="8" name="文本框 7"/>
          <p:cNvSpPr txBox="1"/>
          <p:nvPr>
            <p:custDataLst>
              <p:tags r:id="rId3"/>
            </p:custDataLst>
          </p:nvPr>
        </p:nvSpPr>
        <p:spPr>
          <a:xfrm>
            <a:off x="2854325" y="6131560"/>
            <a:ext cx="1659255" cy="370840"/>
          </a:xfrm>
          <a:prstGeom prst="rect">
            <a:avLst/>
          </a:prstGeom>
          <a:noFill/>
        </p:spPr>
        <p:txBody>
          <a:bodyPr wrap="square" rtlCol="0" anchor="t">
            <a:spAutoFit/>
          </a:bodyPr>
          <a:p>
            <a:pPr>
              <a:lnSpc>
                <a:spcPct val="130000"/>
              </a:lnSpc>
            </a:pPr>
            <a:r>
              <a:rPr lang="zh-CN" altLang="en-US" sz="1400" dirty="0" smtClean="0">
                <a:latin typeface="Arial" panose="020B0604020202020204" pitchFamily="34" charset="0"/>
                <a:ea typeface="微软雅黑" panose="020B0503020204020204" charset="-122"/>
                <a:sym typeface="+mn-ea"/>
              </a:rPr>
              <a:t>高明河干流堤防</a:t>
            </a:r>
            <a:endParaRPr lang="zh-CN" altLang="en-US" sz="1400" dirty="0" smtClean="0">
              <a:latin typeface="Arial" panose="020B0604020202020204" pitchFamily="34" charset="0"/>
              <a:ea typeface="微软雅黑" panose="020B0503020204020204" charset="-122"/>
              <a:sym typeface="+mn-ea"/>
            </a:endParaRPr>
          </a:p>
        </p:txBody>
      </p:sp>
      <p:sp>
        <p:nvSpPr>
          <p:cNvPr id="9" name="文本框 8"/>
          <p:cNvSpPr txBox="1"/>
          <p:nvPr>
            <p:custDataLst>
              <p:tags r:id="rId4"/>
            </p:custDataLst>
          </p:nvPr>
        </p:nvSpPr>
        <p:spPr>
          <a:xfrm>
            <a:off x="8105775" y="6131560"/>
            <a:ext cx="1659255" cy="370840"/>
          </a:xfrm>
          <a:prstGeom prst="rect">
            <a:avLst/>
          </a:prstGeom>
          <a:noFill/>
        </p:spPr>
        <p:txBody>
          <a:bodyPr wrap="square" rtlCol="0" anchor="t">
            <a:spAutoFit/>
          </a:bodyPr>
          <a:p>
            <a:pPr>
              <a:lnSpc>
                <a:spcPct val="130000"/>
              </a:lnSpc>
            </a:pPr>
            <a:r>
              <a:rPr lang="zh-CN" altLang="en-US" sz="1400" dirty="0" smtClean="0">
                <a:latin typeface="Arial" panose="020B0604020202020204" pitchFamily="34" charset="0"/>
                <a:ea typeface="微软雅黑" panose="020B0503020204020204" charset="-122"/>
                <a:sym typeface="+mn-ea"/>
              </a:rPr>
              <a:t>明湖亲水景观湿地</a:t>
            </a:r>
            <a:endParaRPr lang="zh-CN" altLang="en-US" sz="1400" dirty="0" smtClean="0">
              <a:latin typeface="Arial" panose="020B0604020202020204" pitchFamily="34" charset="0"/>
              <a:ea typeface="微软雅黑" panose="020B0503020204020204" charset="-122"/>
              <a:sym typeface="+mn-ea"/>
            </a:endParaRPr>
          </a:p>
        </p:txBody>
      </p:sp>
    </p:spTree>
    <p:custDataLst>
      <p:tags r:id="rId5"/>
    </p:custData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（二）排查扎实，谋划精细科学</a:t>
            </a:r>
            <a:endParaRPr lang="zh-CN" altLang="en-US"/>
          </a:p>
        </p:txBody>
      </p:sp>
      <p:sp>
        <p:nvSpPr>
          <p:cNvPr id="3" name="内容占位符 2"/>
          <p:cNvSpPr>
            <a:spLocks noGrp="1"/>
          </p:cNvSpPr>
          <p:nvPr>
            <p:ph idx="1"/>
          </p:nvPr>
        </p:nvSpPr>
        <p:spPr>
          <a:xfrm>
            <a:off x="664210" y="1353185"/>
            <a:ext cx="5269865" cy="4914265"/>
          </a:xfrm>
        </p:spPr>
        <p:txBody>
          <a:bodyPr/>
          <a:lstStyle/>
          <a:p>
            <a:pPr fontAlgn="auto">
              <a:lnSpc>
                <a:spcPct val="130000"/>
              </a:lnSpc>
              <a:buFont typeface="Wingdings" panose="05000000000000000000" charset="0"/>
              <a:buChar char="l"/>
            </a:pPr>
            <a:r>
              <a:rPr lang="zh-CN" altLang="en-US" sz="2000" b="1">
                <a:solidFill>
                  <a:schemeClr val="tx1">
                    <a:lumMod val="50000"/>
                  </a:schemeClr>
                </a:solidFill>
                <a:latin typeface="新宋体" panose="02010609030101010101" charset="-122"/>
                <a:ea typeface="新宋体" panose="02010609030101010101" charset="-122"/>
                <a:cs typeface="新宋体" panose="02010609030101010101" charset="-122"/>
              </a:rPr>
              <a:t>按照幸福河湖的要求，对全流域进行排查、评估，找出需要整治、修复、提升的河段。</a:t>
            </a:r>
            <a:endParaRPr lang="zh-CN" altLang="en-US" sz="2000" b="1">
              <a:solidFill>
                <a:schemeClr val="tx1">
                  <a:lumMod val="50000"/>
                </a:schemeClr>
              </a:solidFill>
              <a:latin typeface="新宋体" panose="02010609030101010101" charset="-122"/>
              <a:ea typeface="新宋体" panose="02010609030101010101" charset="-122"/>
              <a:cs typeface="新宋体" panose="02010609030101010101" charset="-122"/>
            </a:endParaRPr>
          </a:p>
          <a:p>
            <a:pPr fontAlgn="auto">
              <a:lnSpc>
                <a:spcPct val="130000"/>
              </a:lnSpc>
              <a:buFont typeface="Wingdings" panose="05000000000000000000" charset="0"/>
              <a:buChar char="l"/>
            </a:pPr>
            <a:r>
              <a:rPr lang="zh-CN" altLang="en-US" sz="2000" b="1">
                <a:solidFill>
                  <a:schemeClr val="tx1">
                    <a:lumMod val="50000"/>
                  </a:schemeClr>
                </a:solidFill>
                <a:latin typeface="新宋体" panose="02010609030101010101" charset="-122"/>
                <a:ea typeface="新宋体" panose="02010609030101010101" charset="-122"/>
                <a:cs typeface="新宋体" panose="02010609030101010101" charset="-122"/>
              </a:rPr>
              <a:t>河长办会同地方政府和相关部门根据城镇发展、产业提升、文旅开发等需求，在满足水利要求的前提下，谋划各项目的功能任务、建设内容、建设形式以及安排配套项目。</a:t>
            </a:r>
            <a:endParaRPr lang="zh-CN" altLang="en-US" sz="2000" b="1">
              <a:solidFill>
                <a:schemeClr val="tx1">
                  <a:lumMod val="50000"/>
                </a:schemeClr>
              </a:solidFill>
              <a:latin typeface="新宋体" panose="02010609030101010101" charset="-122"/>
              <a:ea typeface="新宋体" panose="02010609030101010101" charset="-122"/>
              <a:cs typeface="新宋体" panose="02010609030101010101" charset="-122"/>
            </a:endParaRPr>
          </a:p>
          <a:p>
            <a:pPr fontAlgn="auto">
              <a:lnSpc>
                <a:spcPct val="130000"/>
              </a:lnSpc>
              <a:buFont typeface="Wingdings" panose="05000000000000000000" charset="0"/>
              <a:buChar char="l"/>
            </a:pPr>
            <a:r>
              <a:rPr lang="zh-CN" altLang="en-US" sz="2000" b="1">
                <a:solidFill>
                  <a:schemeClr val="tx1">
                    <a:lumMod val="50000"/>
                  </a:schemeClr>
                </a:solidFill>
                <a:latin typeface="新宋体" panose="02010609030101010101" charset="-122"/>
                <a:ea typeface="新宋体" panose="02010609030101010101" charset="-122"/>
                <a:cs typeface="新宋体" panose="02010609030101010101" charset="-122"/>
              </a:rPr>
              <a:t>实施方案共包含15项工程，其中使用中央资金的项目7项。</a:t>
            </a:r>
            <a:endParaRPr lang="zh-CN" altLang="en-US" sz="2000" b="1">
              <a:solidFill>
                <a:schemeClr val="tx1">
                  <a:lumMod val="50000"/>
                </a:schemeClr>
              </a:solidFill>
              <a:latin typeface="新宋体" panose="02010609030101010101" charset="-122"/>
              <a:ea typeface="新宋体" panose="02010609030101010101" charset="-122"/>
              <a:cs typeface="新宋体" panose="02010609030101010101" charset="-122"/>
            </a:endParaRPr>
          </a:p>
        </p:txBody>
      </p:sp>
      <p:pic>
        <p:nvPicPr>
          <p:cNvPr id="6" name="图片 -2147482622" descr="C:/Users/Admin/Desktop/screen_shot_1793000457671(2).pngscreen_shot_1793000457671(2)"/>
          <p:cNvPicPr>
            <a:picLocks noChangeAspect="1"/>
          </p:cNvPicPr>
          <p:nvPr/>
        </p:nvPicPr>
        <p:blipFill>
          <a:blip r:embed="rId1"/>
          <a:srcRect l="536"/>
          <a:stretch>
            <a:fillRect/>
          </a:stretch>
        </p:blipFill>
        <p:spPr>
          <a:xfrm>
            <a:off x="6858000" y="654685"/>
            <a:ext cx="4686300" cy="2608580"/>
          </a:xfrm>
          <a:prstGeom prst="rect">
            <a:avLst/>
          </a:prstGeom>
          <a:noFill/>
          <a:ln w="9525">
            <a:noFill/>
          </a:ln>
        </p:spPr>
      </p:pic>
      <p:pic>
        <p:nvPicPr>
          <p:cNvPr id="4" name="图片 -2147482622" descr="C:/Users/Admin/Desktop/图片3.png图片3"/>
          <p:cNvPicPr>
            <a:picLocks noChangeAspect="1"/>
          </p:cNvPicPr>
          <p:nvPr/>
        </p:nvPicPr>
        <p:blipFill>
          <a:blip r:embed="rId2"/>
          <a:srcRect t="16409"/>
          <a:stretch>
            <a:fillRect/>
          </a:stretch>
        </p:blipFill>
        <p:spPr>
          <a:xfrm>
            <a:off x="6858000" y="3658870"/>
            <a:ext cx="4686300" cy="2608580"/>
          </a:xfrm>
          <a:prstGeom prst="rect">
            <a:avLst/>
          </a:prstGeom>
          <a:noFill/>
          <a:ln w="9525">
            <a:noFill/>
          </a:ln>
        </p:spPr>
      </p:pic>
      <p:sp>
        <p:nvSpPr>
          <p:cNvPr id="7" name="文本框 6"/>
          <p:cNvSpPr txBox="1"/>
          <p:nvPr>
            <p:custDataLst>
              <p:tags r:id="rId3"/>
            </p:custDataLst>
          </p:nvPr>
        </p:nvSpPr>
        <p:spPr>
          <a:xfrm>
            <a:off x="7696835" y="3178810"/>
            <a:ext cx="3095625" cy="370840"/>
          </a:xfrm>
          <a:prstGeom prst="rect">
            <a:avLst/>
          </a:prstGeom>
          <a:noFill/>
        </p:spPr>
        <p:txBody>
          <a:bodyPr wrap="square" rtlCol="0" anchor="t">
            <a:spAutoFit/>
          </a:bodyPr>
          <a:p>
            <a:pPr>
              <a:lnSpc>
                <a:spcPct val="130000"/>
              </a:lnSpc>
            </a:pPr>
            <a:r>
              <a:rPr lang="zh-CN" altLang="en-US" sz="1400" dirty="0" smtClean="0">
                <a:latin typeface="Arial" panose="020B0604020202020204" pitchFamily="34" charset="0"/>
                <a:ea typeface="微软雅黑" panose="020B0503020204020204" charset="-122"/>
                <a:sym typeface="+mn-ea"/>
              </a:rPr>
              <a:t>万亩稻田古河道堤岸生态化改造项目</a:t>
            </a:r>
            <a:endParaRPr lang="zh-CN" altLang="en-US" sz="1400" dirty="0" smtClean="0">
              <a:latin typeface="Arial" panose="020B0604020202020204" pitchFamily="34" charset="0"/>
              <a:ea typeface="微软雅黑" panose="020B0503020204020204" charset="-122"/>
              <a:sym typeface="+mn-ea"/>
            </a:endParaRPr>
          </a:p>
        </p:txBody>
      </p:sp>
      <p:sp>
        <p:nvSpPr>
          <p:cNvPr id="8" name="文本框 7"/>
          <p:cNvSpPr txBox="1"/>
          <p:nvPr>
            <p:custDataLst>
              <p:tags r:id="rId4"/>
            </p:custDataLst>
          </p:nvPr>
        </p:nvSpPr>
        <p:spPr>
          <a:xfrm>
            <a:off x="8411210" y="6202045"/>
            <a:ext cx="1825625" cy="370840"/>
          </a:xfrm>
          <a:prstGeom prst="rect">
            <a:avLst/>
          </a:prstGeom>
          <a:noFill/>
        </p:spPr>
        <p:txBody>
          <a:bodyPr wrap="square" rtlCol="0" anchor="t">
            <a:spAutoFit/>
          </a:bodyPr>
          <a:p>
            <a:pPr>
              <a:lnSpc>
                <a:spcPct val="130000"/>
              </a:lnSpc>
            </a:pPr>
            <a:r>
              <a:rPr lang="zh-CN" altLang="en-US" sz="1400" dirty="0" smtClean="0">
                <a:latin typeface="Arial" panose="020B0604020202020204" pitchFamily="34" charset="0"/>
                <a:ea typeface="微软雅黑" panose="020B0503020204020204" charset="-122"/>
                <a:sym typeface="+mn-ea"/>
              </a:rPr>
              <a:t>山湖谷户外运动公园</a:t>
            </a:r>
            <a:endParaRPr lang="zh-CN" altLang="en-US" sz="1400" dirty="0" smtClean="0">
              <a:latin typeface="Arial" panose="020B0604020202020204" pitchFamily="34" charset="0"/>
              <a:ea typeface="微软雅黑" panose="020B0503020204020204" charset="-122"/>
              <a:sym typeface="+mn-ea"/>
            </a:endParaRPr>
          </a:p>
        </p:txBody>
      </p:sp>
    </p:spTree>
    <p:custDataLst>
      <p:tags r:id="rId5"/>
    </p:custData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（三）程序严格，实施稳妥有序</a:t>
            </a:r>
            <a:endParaRPr lang="zh-CN" altLang="en-US"/>
          </a:p>
        </p:txBody>
      </p:sp>
      <p:sp>
        <p:nvSpPr>
          <p:cNvPr id="3" name="内容占位符 2"/>
          <p:cNvSpPr>
            <a:spLocks noGrp="1"/>
          </p:cNvSpPr>
          <p:nvPr>
            <p:ph idx="1"/>
          </p:nvPr>
        </p:nvSpPr>
        <p:spPr>
          <a:xfrm>
            <a:off x="664210" y="1353185"/>
            <a:ext cx="10826115" cy="2076450"/>
          </a:xfrm>
        </p:spPr>
        <p:txBody>
          <a:bodyPr/>
          <a:lstStyle/>
          <a:p>
            <a:pPr fontAlgn="auto">
              <a:lnSpc>
                <a:spcPct val="130000"/>
              </a:lnSpc>
              <a:buFont typeface="Wingdings" panose="05000000000000000000" charset="0"/>
              <a:buChar char="l"/>
            </a:pPr>
            <a:r>
              <a:rPr lang="zh-CN" altLang="en-US" sz="2000" b="1">
                <a:solidFill>
                  <a:schemeClr val="tx1">
                    <a:lumMod val="50000"/>
                  </a:schemeClr>
                </a:solidFill>
                <a:latin typeface="新宋体" panose="02010609030101010101" charset="-122"/>
                <a:ea typeface="新宋体" panose="02010609030101010101" charset="-122"/>
                <a:cs typeface="新宋体" panose="02010609030101010101" charset="-122"/>
              </a:rPr>
              <a:t>水利建设部分严格执行水利工程建设管理程序；</a:t>
            </a:r>
            <a:endParaRPr lang="zh-CN" altLang="en-US" sz="2000" b="1">
              <a:solidFill>
                <a:schemeClr val="tx1">
                  <a:lumMod val="50000"/>
                </a:schemeClr>
              </a:solidFill>
              <a:latin typeface="新宋体" panose="02010609030101010101" charset="-122"/>
              <a:ea typeface="新宋体" panose="02010609030101010101" charset="-122"/>
              <a:cs typeface="新宋体" panose="02010609030101010101" charset="-122"/>
            </a:endParaRPr>
          </a:p>
          <a:p>
            <a:pPr fontAlgn="auto">
              <a:lnSpc>
                <a:spcPct val="130000"/>
              </a:lnSpc>
              <a:buFont typeface="Wingdings" panose="05000000000000000000" charset="0"/>
              <a:buChar char="l"/>
            </a:pPr>
            <a:r>
              <a:rPr lang="zh-CN" altLang="en-US" sz="2000" b="1">
                <a:solidFill>
                  <a:schemeClr val="tx1">
                    <a:lumMod val="50000"/>
                  </a:schemeClr>
                </a:solidFill>
                <a:latin typeface="新宋体" panose="02010609030101010101" charset="-122"/>
                <a:ea typeface="新宋体" panose="02010609030101010101" charset="-122"/>
                <a:cs typeface="新宋体" panose="02010609030101010101" charset="-122"/>
              </a:rPr>
              <a:t>配套建设部分按照绿色水经济项目推进实施，通过政府招商确定建设运营单位，设计、施工与水利部分同步实施；</a:t>
            </a:r>
            <a:endParaRPr lang="zh-CN" altLang="en-US" sz="2000" b="1">
              <a:solidFill>
                <a:schemeClr val="tx1">
                  <a:lumMod val="50000"/>
                </a:schemeClr>
              </a:solidFill>
              <a:latin typeface="新宋体" panose="02010609030101010101" charset="-122"/>
              <a:ea typeface="新宋体" panose="02010609030101010101" charset="-122"/>
              <a:cs typeface="新宋体" panose="02010609030101010101" charset="-122"/>
            </a:endParaRPr>
          </a:p>
          <a:p>
            <a:pPr fontAlgn="auto">
              <a:lnSpc>
                <a:spcPct val="130000"/>
              </a:lnSpc>
              <a:buFont typeface="Wingdings" panose="05000000000000000000" charset="0"/>
              <a:buChar char="l"/>
            </a:pPr>
            <a:r>
              <a:rPr lang="zh-CN" altLang="en-US" sz="2000" b="1">
                <a:solidFill>
                  <a:schemeClr val="tx1">
                    <a:lumMod val="50000"/>
                  </a:schemeClr>
                </a:solidFill>
                <a:latin typeface="新宋体" panose="02010609030101010101" charset="-122"/>
                <a:ea typeface="新宋体" panose="02010609030101010101" charset="-122"/>
                <a:cs typeface="新宋体" panose="02010609030101010101" charset="-122"/>
              </a:rPr>
              <a:t>整个项目的运营和日常管护均由建设运营单位负责。</a:t>
            </a:r>
            <a:endParaRPr lang="zh-CN" altLang="en-US" sz="2000" b="1">
              <a:solidFill>
                <a:schemeClr val="tx1">
                  <a:lumMod val="50000"/>
                </a:schemeClr>
              </a:solidFill>
              <a:latin typeface="新宋体" panose="02010609030101010101" charset="-122"/>
              <a:ea typeface="新宋体" panose="02010609030101010101" charset="-122"/>
              <a:cs typeface="新宋体" panose="02010609030101010101" charset="-122"/>
            </a:endParaRPr>
          </a:p>
        </p:txBody>
      </p:sp>
      <p:pic>
        <p:nvPicPr>
          <p:cNvPr id="6" name="图片 -2147482622" descr="C:/Users/Admin/Desktop/图片.png图片"/>
          <p:cNvPicPr>
            <a:picLocks noChangeAspect="1"/>
          </p:cNvPicPr>
          <p:nvPr/>
        </p:nvPicPr>
        <p:blipFill>
          <a:blip r:embed="rId1"/>
          <a:srcRect r="9016"/>
          <a:stretch>
            <a:fillRect/>
          </a:stretch>
        </p:blipFill>
        <p:spPr>
          <a:xfrm>
            <a:off x="1073785" y="3429635"/>
            <a:ext cx="5000625" cy="2704465"/>
          </a:xfrm>
          <a:prstGeom prst="rect">
            <a:avLst/>
          </a:prstGeom>
          <a:noFill/>
          <a:ln w="9525">
            <a:noFill/>
          </a:ln>
        </p:spPr>
      </p:pic>
      <p:pic>
        <p:nvPicPr>
          <p:cNvPr id="4" name="图片 -2147482622" descr="C:/Users/Admin/Desktop/图片8.png图片8"/>
          <p:cNvPicPr>
            <a:picLocks noChangeAspect="1"/>
          </p:cNvPicPr>
          <p:nvPr/>
        </p:nvPicPr>
        <p:blipFill>
          <a:blip r:embed="rId2"/>
          <a:srcRect t="5778"/>
          <a:stretch>
            <a:fillRect/>
          </a:stretch>
        </p:blipFill>
        <p:spPr>
          <a:xfrm>
            <a:off x="6224905" y="3429635"/>
            <a:ext cx="5000625" cy="2704465"/>
          </a:xfrm>
          <a:prstGeom prst="rect">
            <a:avLst/>
          </a:prstGeom>
          <a:noFill/>
          <a:ln w="9525">
            <a:noFill/>
          </a:ln>
        </p:spPr>
      </p:pic>
      <p:sp>
        <p:nvSpPr>
          <p:cNvPr id="7" name="文本框 6"/>
          <p:cNvSpPr txBox="1"/>
          <p:nvPr>
            <p:custDataLst>
              <p:tags r:id="rId3"/>
            </p:custDataLst>
          </p:nvPr>
        </p:nvSpPr>
        <p:spPr>
          <a:xfrm>
            <a:off x="2744470" y="6079490"/>
            <a:ext cx="1659255" cy="370840"/>
          </a:xfrm>
          <a:prstGeom prst="rect">
            <a:avLst/>
          </a:prstGeom>
          <a:noFill/>
        </p:spPr>
        <p:txBody>
          <a:bodyPr wrap="square" rtlCol="0" anchor="t">
            <a:spAutoFit/>
          </a:bodyPr>
          <a:p>
            <a:pPr>
              <a:lnSpc>
                <a:spcPct val="130000"/>
              </a:lnSpc>
            </a:pPr>
            <a:r>
              <a:rPr lang="zh-CN" altLang="en-US" sz="1400" dirty="0">
                <a:latin typeface="Arial" panose="020B0604020202020204" pitchFamily="34" charset="0"/>
                <a:ea typeface="微软雅黑" panose="020B0503020204020204" charset="-122"/>
                <a:sym typeface="+mn-ea"/>
              </a:rPr>
              <a:t>禅城活力新港项目</a:t>
            </a:r>
            <a:endParaRPr lang="zh-CN" altLang="en-US" sz="1400" dirty="0" smtClean="0">
              <a:latin typeface="Arial" panose="020B0604020202020204" pitchFamily="34" charset="0"/>
              <a:ea typeface="微软雅黑" panose="020B0503020204020204" charset="-122"/>
              <a:sym typeface="+mn-ea"/>
            </a:endParaRPr>
          </a:p>
        </p:txBody>
      </p:sp>
      <p:sp>
        <p:nvSpPr>
          <p:cNvPr id="8" name="文本框 7"/>
          <p:cNvSpPr txBox="1"/>
          <p:nvPr>
            <p:custDataLst>
              <p:tags r:id="rId4"/>
            </p:custDataLst>
          </p:nvPr>
        </p:nvSpPr>
        <p:spPr>
          <a:xfrm>
            <a:off x="7877810" y="6079490"/>
            <a:ext cx="1800225" cy="370840"/>
          </a:xfrm>
          <a:prstGeom prst="rect">
            <a:avLst/>
          </a:prstGeom>
          <a:noFill/>
        </p:spPr>
        <p:txBody>
          <a:bodyPr wrap="square" rtlCol="0" anchor="t">
            <a:spAutoFit/>
          </a:bodyPr>
          <a:p>
            <a:pPr>
              <a:lnSpc>
                <a:spcPct val="130000"/>
              </a:lnSpc>
            </a:pPr>
            <a:r>
              <a:rPr lang="zh-CN" altLang="en-US" sz="1400" dirty="0" smtClean="0">
                <a:latin typeface="Arial" panose="020B0604020202020204" pitchFamily="34" charset="0"/>
                <a:ea typeface="微软雅黑" panose="020B0503020204020204" charset="-122"/>
                <a:sym typeface="+mn-ea"/>
              </a:rPr>
              <a:t>低碳活力三龙湾项目</a:t>
            </a:r>
            <a:endParaRPr lang="zh-CN" altLang="en-US" sz="1400" dirty="0" smtClean="0">
              <a:latin typeface="Arial" panose="020B0604020202020204" pitchFamily="34" charset="0"/>
              <a:ea typeface="微软雅黑" panose="020B0503020204020204" charset="-122"/>
              <a:sym typeface="+mn-ea"/>
            </a:endParaRPr>
          </a:p>
        </p:txBody>
      </p:sp>
    </p:spTree>
    <p:custDataLst>
      <p:tags r:id="rId5"/>
    </p:custData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（四）渠道拓宽，筹资充足多元</a:t>
            </a:r>
            <a:endParaRPr lang="zh-CN" altLang="en-US"/>
          </a:p>
        </p:txBody>
      </p:sp>
      <p:sp>
        <p:nvSpPr>
          <p:cNvPr id="3" name="内容占位符 2"/>
          <p:cNvSpPr>
            <a:spLocks noGrp="1"/>
          </p:cNvSpPr>
          <p:nvPr>
            <p:ph idx="1"/>
          </p:nvPr>
        </p:nvSpPr>
        <p:spPr>
          <a:xfrm>
            <a:off x="664210" y="1353185"/>
            <a:ext cx="6404610" cy="4914265"/>
          </a:xfrm>
        </p:spPr>
        <p:txBody>
          <a:bodyPr/>
          <a:lstStyle/>
          <a:p>
            <a:pPr fontAlgn="auto">
              <a:lnSpc>
                <a:spcPct val="130000"/>
              </a:lnSpc>
              <a:buFont typeface="Wingdings" panose="05000000000000000000" charset="0"/>
              <a:buChar char="l"/>
            </a:pPr>
            <a:r>
              <a:rPr lang="zh-CN" altLang="en-US" sz="2000" b="1">
                <a:solidFill>
                  <a:schemeClr val="tx1">
                    <a:lumMod val="50000"/>
                  </a:schemeClr>
                </a:solidFill>
                <a:latin typeface="新宋体" panose="02010609030101010101" charset="-122"/>
                <a:ea typeface="新宋体" panose="02010609030101010101" charset="-122"/>
                <a:cs typeface="新宋体" panose="02010609030101010101" charset="-122"/>
              </a:rPr>
              <a:t>高明河幸福河湖建设项目总投资约3.19亿元，其中，中央资金8000万元，地方配套资金约4830万元，企业投资1.91亿元，企业投资占比接近六成；</a:t>
            </a:r>
            <a:endParaRPr lang="zh-CN" altLang="en-US" sz="2000" b="1">
              <a:solidFill>
                <a:schemeClr val="tx1">
                  <a:lumMod val="50000"/>
                </a:schemeClr>
              </a:solidFill>
              <a:latin typeface="新宋体" panose="02010609030101010101" charset="-122"/>
              <a:ea typeface="新宋体" panose="02010609030101010101" charset="-122"/>
              <a:cs typeface="新宋体" panose="02010609030101010101" charset="-122"/>
            </a:endParaRPr>
          </a:p>
          <a:p>
            <a:pPr fontAlgn="auto">
              <a:lnSpc>
                <a:spcPct val="130000"/>
              </a:lnSpc>
              <a:buFont typeface="Wingdings" panose="05000000000000000000" charset="0"/>
              <a:buChar char="l"/>
            </a:pPr>
            <a:r>
              <a:rPr lang="zh-CN" altLang="en-US" sz="2000" b="1">
                <a:solidFill>
                  <a:schemeClr val="tx1">
                    <a:lumMod val="50000"/>
                  </a:schemeClr>
                </a:solidFill>
                <a:latin typeface="新宋体" panose="02010609030101010101" charset="-122"/>
                <a:ea typeface="新宋体" panose="02010609030101010101" charset="-122"/>
                <a:cs typeface="新宋体" panose="02010609030101010101" charset="-122"/>
              </a:rPr>
              <a:t>中央资金和地方配套资金主要用于提升防洪能力、水系连通、河道生态修复等水利建设；</a:t>
            </a:r>
            <a:endParaRPr lang="zh-CN" altLang="en-US" sz="2000" b="1">
              <a:solidFill>
                <a:schemeClr val="tx1">
                  <a:lumMod val="50000"/>
                </a:schemeClr>
              </a:solidFill>
              <a:latin typeface="新宋体" panose="02010609030101010101" charset="-122"/>
              <a:ea typeface="新宋体" panose="02010609030101010101" charset="-122"/>
              <a:cs typeface="新宋体" panose="02010609030101010101" charset="-122"/>
            </a:endParaRPr>
          </a:p>
          <a:p>
            <a:pPr fontAlgn="auto">
              <a:lnSpc>
                <a:spcPct val="130000"/>
              </a:lnSpc>
              <a:buFont typeface="Wingdings" panose="05000000000000000000" charset="0"/>
              <a:buChar char="l"/>
            </a:pPr>
            <a:r>
              <a:rPr lang="zh-CN" altLang="en-US" sz="2000" b="1">
                <a:solidFill>
                  <a:schemeClr val="tx1">
                    <a:lumMod val="50000"/>
                  </a:schemeClr>
                </a:solidFill>
                <a:latin typeface="新宋体" panose="02010609030101010101" charset="-122"/>
                <a:ea typeface="新宋体" panose="02010609030101010101" charset="-122"/>
                <a:cs typeface="新宋体" panose="02010609030101010101" charset="-122"/>
              </a:rPr>
              <a:t>景观提升、市政配套、文旅设施、旧建筑物活化利用等配套建设资金基本上是通过引入社会资本筹集；</a:t>
            </a:r>
            <a:endParaRPr lang="zh-CN" altLang="en-US" sz="2000" b="1">
              <a:solidFill>
                <a:schemeClr val="tx1">
                  <a:lumMod val="50000"/>
                </a:schemeClr>
              </a:solidFill>
              <a:latin typeface="新宋体" panose="02010609030101010101" charset="-122"/>
              <a:ea typeface="新宋体" panose="02010609030101010101" charset="-122"/>
              <a:cs typeface="新宋体" panose="02010609030101010101" charset="-122"/>
            </a:endParaRPr>
          </a:p>
          <a:p>
            <a:pPr fontAlgn="auto">
              <a:lnSpc>
                <a:spcPct val="130000"/>
              </a:lnSpc>
              <a:buFont typeface="Wingdings" panose="05000000000000000000" charset="0"/>
              <a:buChar char="l"/>
            </a:pPr>
            <a:r>
              <a:rPr lang="zh-CN" altLang="en-US" sz="2000" b="1">
                <a:solidFill>
                  <a:schemeClr val="tx1">
                    <a:lumMod val="50000"/>
                  </a:schemeClr>
                </a:solidFill>
                <a:latin typeface="新宋体" panose="02010609030101010101" charset="-122"/>
                <a:ea typeface="新宋体" panose="02010609030101010101" charset="-122"/>
                <a:cs typeface="新宋体" panose="02010609030101010101" charset="-122"/>
              </a:rPr>
              <a:t>中央资金发挥重要引导作用，成功构建“中央资金引导、地方配套支撑、社会资本发力”的多元化投融资格局。</a:t>
            </a:r>
            <a:endParaRPr lang="zh-CN" altLang="en-US" sz="2000" b="1">
              <a:solidFill>
                <a:schemeClr val="tx1">
                  <a:lumMod val="50000"/>
                </a:schemeClr>
              </a:solidFill>
              <a:latin typeface="新宋体" panose="02010609030101010101" charset="-122"/>
              <a:ea typeface="新宋体" panose="02010609030101010101" charset="-122"/>
              <a:cs typeface="新宋体" panose="02010609030101010101" charset="-122"/>
            </a:endParaRPr>
          </a:p>
        </p:txBody>
      </p:sp>
      <p:pic>
        <p:nvPicPr>
          <p:cNvPr id="6" name="图片 -2147482622" descr="C:/Users/Admin/Desktop/高明河幸福河湖项目效果图/杨梅河河口综合整治工程/效果图.jpg效果图"/>
          <p:cNvPicPr>
            <a:picLocks noChangeAspect="1"/>
          </p:cNvPicPr>
          <p:nvPr/>
        </p:nvPicPr>
        <p:blipFill>
          <a:blip r:embed="rId1"/>
          <a:srcRect l="5317" r="5472"/>
          <a:stretch>
            <a:fillRect/>
          </a:stretch>
        </p:blipFill>
        <p:spPr>
          <a:xfrm>
            <a:off x="7625715" y="3578225"/>
            <a:ext cx="3883660" cy="2448560"/>
          </a:xfrm>
          <a:prstGeom prst="rect">
            <a:avLst/>
          </a:prstGeom>
          <a:noFill/>
          <a:ln w="9525">
            <a:noFill/>
          </a:ln>
        </p:spPr>
      </p:pic>
      <p:pic>
        <p:nvPicPr>
          <p:cNvPr id="4" name="图片 -2147482622" descr="C:/Users/Admin/Desktop/图片11.png图片11"/>
          <p:cNvPicPr>
            <a:picLocks noChangeAspect="1"/>
          </p:cNvPicPr>
          <p:nvPr/>
        </p:nvPicPr>
        <p:blipFill>
          <a:blip r:embed="rId2"/>
          <a:srcRect l="5639" r="5756"/>
          <a:stretch>
            <a:fillRect/>
          </a:stretch>
        </p:blipFill>
        <p:spPr>
          <a:xfrm>
            <a:off x="7626350" y="717550"/>
            <a:ext cx="3883025" cy="2447925"/>
          </a:xfrm>
          <a:prstGeom prst="rect">
            <a:avLst/>
          </a:prstGeom>
          <a:noFill/>
          <a:ln w="9525">
            <a:noFill/>
          </a:ln>
        </p:spPr>
      </p:pic>
      <p:sp>
        <p:nvSpPr>
          <p:cNvPr id="7" name="文本框 6"/>
          <p:cNvSpPr txBox="1"/>
          <p:nvPr>
            <p:custDataLst>
              <p:tags r:id="rId3"/>
            </p:custDataLst>
          </p:nvPr>
        </p:nvSpPr>
        <p:spPr>
          <a:xfrm>
            <a:off x="8611235" y="3058160"/>
            <a:ext cx="2037080" cy="370840"/>
          </a:xfrm>
          <a:prstGeom prst="rect">
            <a:avLst/>
          </a:prstGeom>
          <a:noFill/>
        </p:spPr>
        <p:txBody>
          <a:bodyPr wrap="square" rtlCol="0" anchor="t">
            <a:spAutoFit/>
          </a:bodyPr>
          <a:p>
            <a:pPr>
              <a:lnSpc>
                <a:spcPct val="130000"/>
              </a:lnSpc>
            </a:pPr>
            <a:r>
              <a:rPr lang="zh-CN" altLang="en-US" sz="1400" dirty="0" smtClean="0">
                <a:latin typeface="Arial" panose="020B0604020202020204" pitchFamily="34" charset="0"/>
                <a:ea typeface="微软雅黑" panose="020B0503020204020204" charset="-122"/>
                <a:sym typeface="+mn-ea"/>
              </a:rPr>
              <a:t>甘竹溪文旅产业集聚区</a:t>
            </a:r>
            <a:endParaRPr lang="zh-CN" altLang="en-US" sz="1400" dirty="0" smtClean="0">
              <a:latin typeface="Arial" panose="020B0604020202020204" pitchFamily="34" charset="0"/>
              <a:ea typeface="微软雅黑" panose="020B0503020204020204" charset="-122"/>
              <a:sym typeface="+mn-ea"/>
            </a:endParaRPr>
          </a:p>
        </p:txBody>
      </p:sp>
      <p:sp>
        <p:nvSpPr>
          <p:cNvPr id="8" name="文本框 7"/>
          <p:cNvSpPr txBox="1"/>
          <p:nvPr>
            <p:custDataLst>
              <p:tags r:id="rId4"/>
            </p:custDataLst>
          </p:nvPr>
        </p:nvSpPr>
        <p:spPr>
          <a:xfrm>
            <a:off x="8611235" y="5965825"/>
            <a:ext cx="2186305" cy="370840"/>
          </a:xfrm>
          <a:prstGeom prst="rect">
            <a:avLst/>
          </a:prstGeom>
          <a:noFill/>
        </p:spPr>
        <p:txBody>
          <a:bodyPr wrap="square" rtlCol="0" anchor="t">
            <a:spAutoFit/>
          </a:bodyPr>
          <a:p>
            <a:pPr>
              <a:lnSpc>
                <a:spcPct val="130000"/>
              </a:lnSpc>
            </a:pPr>
            <a:r>
              <a:rPr lang="zh-CN" altLang="en-US" sz="1400" dirty="0" smtClean="0">
                <a:latin typeface="Arial" panose="020B0604020202020204" pitchFamily="34" charset="0"/>
                <a:ea typeface="微软雅黑" panose="020B0503020204020204" charset="-122"/>
                <a:sym typeface="+mn-ea"/>
              </a:rPr>
              <a:t>杨梅河河口综合整治项目</a:t>
            </a:r>
            <a:endParaRPr lang="zh-CN" altLang="en-US" sz="1400" dirty="0" smtClean="0">
              <a:latin typeface="Arial" panose="020B0604020202020204" pitchFamily="34" charset="0"/>
              <a:ea typeface="微软雅黑" panose="020B0503020204020204" charset="-122"/>
              <a:sym typeface="+mn-ea"/>
            </a:endParaRPr>
          </a:p>
        </p:txBody>
      </p:sp>
    </p:spTree>
    <p:custDataLst>
      <p:tags r:id="rId5"/>
    </p:custData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（五）亮点纷呈，四大项目出彩</a:t>
            </a:r>
            <a:endParaRPr lang="zh-CN" altLang="en-US"/>
          </a:p>
        </p:txBody>
      </p:sp>
      <p:sp>
        <p:nvSpPr>
          <p:cNvPr id="3" name="内容占位符 2"/>
          <p:cNvSpPr>
            <a:spLocks noGrp="1"/>
          </p:cNvSpPr>
          <p:nvPr>
            <p:ph idx="1"/>
          </p:nvPr>
        </p:nvSpPr>
        <p:spPr>
          <a:xfrm>
            <a:off x="664210" y="1353185"/>
            <a:ext cx="3050540" cy="4914265"/>
          </a:xfrm>
        </p:spPr>
        <p:txBody>
          <a:bodyPr/>
          <a:lstStyle/>
          <a:p>
            <a:pPr marL="0" indent="0" fontAlgn="auto">
              <a:lnSpc>
                <a:spcPct val="130000"/>
              </a:lnSpc>
              <a:buFont typeface="Wingdings" panose="05000000000000000000" charset="0"/>
              <a:buNone/>
            </a:pPr>
            <a:r>
              <a:rPr lang="en-US" altLang="zh-CN" sz="2000" b="1">
                <a:solidFill>
                  <a:schemeClr val="tx1">
                    <a:lumMod val="50000"/>
                  </a:schemeClr>
                </a:solidFill>
                <a:latin typeface="新宋体" panose="02010609030101010101" charset="-122"/>
                <a:ea typeface="新宋体" panose="02010609030101010101" charset="-122"/>
                <a:cs typeface="新宋体" panose="02010609030101010101" charset="-122"/>
              </a:rPr>
              <a:t>    </a:t>
            </a:r>
            <a:r>
              <a:rPr lang="zh-CN" altLang="en-US" sz="2000" b="1">
                <a:solidFill>
                  <a:schemeClr val="tx1">
                    <a:lumMod val="50000"/>
                  </a:schemeClr>
                </a:solidFill>
                <a:latin typeface="新宋体" panose="02010609030101010101" charset="-122"/>
                <a:ea typeface="新宋体" panose="02010609030101010101" charset="-122"/>
                <a:cs typeface="新宋体" panose="02010609030101010101" charset="-122"/>
              </a:rPr>
              <a:t>荷城凤翼洲项目位于高明区中心城区，是高明河沿线人口最为密集的区域，河道生态化改造与旧城区改造形成空间联动，盘活了两岸生态、人文资源，为居民提供高品质的滨水休闲空间，推动片区文旅资源连片发展，形成集群效应。</a:t>
            </a:r>
            <a:endParaRPr lang="zh-CN" altLang="en-US" sz="2000" b="1">
              <a:solidFill>
                <a:schemeClr val="tx1">
                  <a:lumMod val="50000"/>
                </a:schemeClr>
              </a:solidFill>
              <a:latin typeface="新宋体" panose="02010609030101010101" charset="-122"/>
              <a:ea typeface="新宋体" panose="02010609030101010101" charset="-122"/>
              <a:cs typeface="新宋体" panose="02010609030101010101" charset="-122"/>
            </a:endParaRPr>
          </a:p>
        </p:txBody>
      </p:sp>
      <p:pic>
        <p:nvPicPr>
          <p:cNvPr id="6" name="图片 -2147482622" descr="/home/CCLS/Desktop/荷城三洲.jpg荷城三洲"/>
          <p:cNvPicPr>
            <a:picLocks noChangeAspect="1"/>
          </p:cNvPicPr>
          <p:nvPr/>
        </p:nvPicPr>
        <p:blipFill>
          <a:blip r:embed="rId1"/>
          <a:srcRect l="2598" r="2598"/>
          <a:stretch>
            <a:fillRect/>
          </a:stretch>
        </p:blipFill>
        <p:spPr>
          <a:xfrm>
            <a:off x="4042410" y="1125855"/>
            <a:ext cx="7390765" cy="4766945"/>
          </a:xfrm>
          <a:prstGeom prst="rect">
            <a:avLst/>
          </a:prstGeom>
          <a:noFill/>
          <a:ln w="9525">
            <a:noFill/>
          </a:ln>
        </p:spPr>
      </p:pic>
      <p:sp>
        <p:nvSpPr>
          <p:cNvPr id="5" name="文本框 4"/>
          <p:cNvSpPr txBox="1"/>
          <p:nvPr/>
        </p:nvSpPr>
        <p:spPr>
          <a:xfrm>
            <a:off x="5248275" y="6009640"/>
            <a:ext cx="5093970" cy="491490"/>
          </a:xfrm>
          <a:prstGeom prst="rect">
            <a:avLst/>
          </a:prstGeom>
          <a:noFill/>
        </p:spPr>
        <p:txBody>
          <a:bodyPr wrap="square" rtlCol="0" anchor="t">
            <a:spAutoFit/>
          </a:bodyPr>
          <a:lstStyle/>
          <a:p>
            <a:pPr>
              <a:lnSpc>
                <a:spcPct val="130000"/>
              </a:lnSpc>
            </a:pPr>
            <a:r>
              <a:rPr lang="zh-CN" altLang="en-US" sz="2000" dirty="0">
                <a:solidFill>
                  <a:srgbClr val="FF0000"/>
                </a:solidFill>
                <a:latin typeface="Arial" panose="020B0604020202020204" pitchFamily="34" charset="0"/>
                <a:ea typeface="微软雅黑" panose="020B0503020204020204" charset="-122"/>
                <a:sym typeface="+mn-ea"/>
              </a:rPr>
              <a:t>凤翼洲地形地貌改造及堤岸生态化改造工程</a:t>
            </a:r>
            <a:endParaRPr lang="zh-CN" altLang="en-US" sz="2000" dirty="0">
              <a:solidFill>
                <a:srgbClr val="FF0000"/>
              </a:solidFill>
              <a:latin typeface="Arial" panose="020B0604020202020204" pitchFamily="34" charset="0"/>
              <a:ea typeface="微软雅黑" panose="020B0503020204020204" charset="-122"/>
              <a:sym typeface="+mn-ea"/>
            </a:endParaRPr>
          </a:p>
        </p:txBody>
      </p:sp>
    </p:spTree>
    <p:custDataLst>
      <p:tags r:id="rId2"/>
    </p:custData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（五）亮点纷呈，四大项目出彩</a:t>
            </a:r>
            <a:endParaRPr lang="zh-CN" altLang="en-US"/>
          </a:p>
        </p:txBody>
      </p:sp>
      <p:sp>
        <p:nvSpPr>
          <p:cNvPr id="3" name="内容占位符 2"/>
          <p:cNvSpPr>
            <a:spLocks noGrp="1"/>
          </p:cNvSpPr>
          <p:nvPr>
            <p:ph idx="1"/>
          </p:nvPr>
        </p:nvSpPr>
        <p:spPr>
          <a:xfrm>
            <a:off x="664210" y="1353185"/>
            <a:ext cx="3146425" cy="4914265"/>
          </a:xfrm>
        </p:spPr>
        <p:txBody>
          <a:bodyPr/>
          <a:lstStyle/>
          <a:p>
            <a:pPr marL="0" indent="0" fontAlgn="auto">
              <a:lnSpc>
                <a:spcPct val="130000"/>
              </a:lnSpc>
              <a:buNone/>
            </a:pPr>
            <a:r>
              <a:rPr lang="en-US" altLang="zh-CN" sz="2000" b="1">
                <a:solidFill>
                  <a:schemeClr val="tx1">
                    <a:lumMod val="50000"/>
                  </a:schemeClr>
                </a:solidFill>
                <a:latin typeface="新宋体" panose="02010609030101010101" charset="-122"/>
                <a:ea typeface="新宋体" panose="02010609030101010101" charset="-122"/>
                <a:cs typeface="新宋体" panose="02010609030101010101" charset="-122"/>
              </a:rPr>
              <a:t>    </a:t>
            </a:r>
            <a:r>
              <a:rPr lang="zh-CN" altLang="en-US" sz="2000" b="1">
                <a:solidFill>
                  <a:schemeClr val="tx1">
                    <a:lumMod val="50000"/>
                  </a:schemeClr>
                </a:solidFill>
                <a:latin typeface="新宋体" panose="02010609030101010101" charset="-122"/>
                <a:ea typeface="新宋体" panose="02010609030101010101" charset="-122"/>
                <a:cs typeface="新宋体" panose="02010609030101010101" charset="-122"/>
              </a:rPr>
              <a:t>对约21万</a:t>
            </a:r>
            <a:r>
              <a:rPr lang="en-US" altLang="zh-CN" sz="2000" b="1">
                <a:solidFill>
                  <a:schemeClr val="tx1">
                    <a:lumMod val="50000"/>
                  </a:schemeClr>
                </a:solidFill>
                <a:latin typeface="新宋体" panose="02010609030101010101" charset="-122"/>
                <a:ea typeface="新宋体" panose="02010609030101010101" charset="-122"/>
                <a:cs typeface="新宋体" panose="02010609030101010101" charset="-122"/>
              </a:rPr>
              <a:t>m2</a:t>
            </a:r>
            <a:r>
              <a:rPr lang="zh-CN" altLang="en-US" sz="2000" b="1">
                <a:solidFill>
                  <a:schemeClr val="tx1">
                    <a:lumMod val="50000"/>
                  </a:schemeClr>
                </a:solidFill>
                <a:latin typeface="新宋体" panose="02010609030101010101" charset="-122"/>
                <a:ea typeface="新宋体" panose="02010609030101010101" charset="-122"/>
                <a:cs typeface="新宋体" panose="02010609030101010101" charset="-122"/>
              </a:rPr>
              <a:t>滩地和沿线2.09</a:t>
            </a:r>
            <a:r>
              <a:rPr lang="en-US" altLang="zh-CN" sz="2000" b="1">
                <a:solidFill>
                  <a:schemeClr val="tx1">
                    <a:lumMod val="50000"/>
                  </a:schemeClr>
                </a:solidFill>
                <a:latin typeface="新宋体" panose="02010609030101010101" charset="-122"/>
                <a:ea typeface="新宋体" panose="02010609030101010101" charset="-122"/>
                <a:cs typeface="新宋体" panose="02010609030101010101" charset="-122"/>
              </a:rPr>
              <a:t>km</a:t>
            </a:r>
            <a:r>
              <a:rPr lang="zh-CN" altLang="en-US" sz="2000" b="1">
                <a:solidFill>
                  <a:schemeClr val="tx1">
                    <a:lumMod val="50000"/>
                  </a:schemeClr>
                </a:solidFill>
                <a:latin typeface="新宋体" panose="02010609030101010101" charset="-122"/>
                <a:ea typeface="新宋体" panose="02010609030101010101" charset="-122"/>
                <a:cs typeface="新宋体" panose="02010609030101010101" charset="-122"/>
              </a:rPr>
              <a:t>的堤岸开展生态化改造，增加过流能力，增强水体流动性，恢复洲岛生态功能及河道生态岸线，打造全龄友好的滨水休闲空间，带动周边运动体验项目的发展。目前已与美的文旅集团签订合作框架，拟打造成复合型文旅体验地。</a:t>
            </a:r>
            <a:endParaRPr lang="zh-CN" altLang="en-US" sz="2000" b="1">
              <a:solidFill>
                <a:schemeClr val="tx1">
                  <a:lumMod val="50000"/>
                </a:schemeClr>
              </a:solidFill>
              <a:latin typeface="新宋体" panose="02010609030101010101" charset="-122"/>
              <a:ea typeface="新宋体" panose="02010609030101010101" charset="-122"/>
              <a:cs typeface="新宋体" panose="02010609030101010101" charset="-122"/>
            </a:endParaRPr>
          </a:p>
        </p:txBody>
      </p:sp>
      <p:pic>
        <p:nvPicPr>
          <p:cNvPr id="6" name="图片 -2147482622" descr="/home/CCLS/Desktop/screen_shot_1793000280469.pngscreen_shot_1793000280469"/>
          <p:cNvPicPr>
            <a:picLocks noChangeAspect="1"/>
          </p:cNvPicPr>
          <p:nvPr/>
        </p:nvPicPr>
        <p:blipFill>
          <a:blip r:embed="rId1"/>
          <a:srcRect l="2086" r="2086"/>
          <a:stretch>
            <a:fillRect/>
          </a:stretch>
        </p:blipFill>
        <p:spPr>
          <a:xfrm>
            <a:off x="4042410" y="1278255"/>
            <a:ext cx="7567295" cy="4551045"/>
          </a:xfrm>
          <a:prstGeom prst="rect">
            <a:avLst/>
          </a:prstGeom>
          <a:noFill/>
          <a:ln w="9525">
            <a:noFill/>
          </a:ln>
        </p:spPr>
      </p:pic>
      <p:sp>
        <p:nvSpPr>
          <p:cNvPr id="5" name="文本框 4"/>
          <p:cNvSpPr txBox="1"/>
          <p:nvPr/>
        </p:nvSpPr>
        <p:spPr>
          <a:xfrm>
            <a:off x="5155565" y="5981065"/>
            <a:ext cx="5340985" cy="466090"/>
          </a:xfrm>
          <a:prstGeom prst="rect">
            <a:avLst/>
          </a:prstGeom>
          <a:noFill/>
        </p:spPr>
        <p:txBody>
          <a:bodyPr wrap="square" rtlCol="0" anchor="t">
            <a:noAutofit/>
          </a:bodyPr>
          <a:lstStyle/>
          <a:p>
            <a:pPr>
              <a:lnSpc>
                <a:spcPct val="130000"/>
              </a:lnSpc>
            </a:pPr>
            <a:r>
              <a:rPr lang="zh-CN" altLang="en-US" sz="2000" dirty="0">
                <a:solidFill>
                  <a:srgbClr val="FF0000"/>
                </a:solidFill>
                <a:latin typeface="Arial" panose="020B0604020202020204" pitchFamily="34" charset="0"/>
                <a:ea typeface="微软雅黑" panose="020B0503020204020204" charset="-122"/>
                <a:sym typeface="+mn-ea"/>
              </a:rPr>
              <a:t>凤翼洲地形地貌改造及堤岸生态化改造工程</a:t>
            </a:r>
            <a:endParaRPr lang="zh-CN" altLang="en-US" sz="2000" dirty="0">
              <a:solidFill>
                <a:srgbClr val="FF0000"/>
              </a:solidFill>
              <a:latin typeface="Arial" panose="020B0604020202020204" pitchFamily="34" charset="0"/>
              <a:ea typeface="微软雅黑" panose="020B0503020204020204" charset="-122"/>
              <a:sym typeface="+mn-ea"/>
            </a:endParaRPr>
          </a:p>
        </p:txBody>
      </p:sp>
    </p:spTree>
    <p:custDataLst>
      <p:tags r:id="rId2"/>
    </p:custData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（五）亮点纷呈，四大项目出彩</a:t>
            </a:r>
            <a:endParaRPr lang="zh-CN" altLang="en-US"/>
          </a:p>
        </p:txBody>
      </p:sp>
      <p:sp>
        <p:nvSpPr>
          <p:cNvPr id="3" name="内容占位符 2"/>
          <p:cNvSpPr>
            <a:spLocks noGrp="1"/>
          </p:cNvSpPr>
          <p:nvPr>
            <p:ph idx="1"/>
          </p:nvPr>
        </p:nvSpPr>
        <p:spPr>
          <a:xfrm>
            <a:off x="664210" y="1353185"/>
            <a:ext cx="3032760" cy="4914265"/>
          </a:xfrm>
        </p:spPr>
        <p:txBody>
          <a:bodyPr/>
          <a:lstStyle/>
          <a:p>
            <a:pPr marL="0" indent="0" fontAlgn="auto">
              <a:lnSpc>
                <a:spcPct val="130000"/>
              </a:lnSpc>
              <a:buFont typeface="Wingdings" panose="05000000000000000000" charset="0"/>
              <a:buNone/>
            </a:pPr>
            <a:r>
              <a:rPr lang="en-US" altLang="zh-CN" sz="2000" b="1">
                <a:solidFill>
                  <a:schemeClr val="tx1">
                    <a:lumMod val="50000"/>
                  </a:schemeClr>
                </a:solidFill>
                <a:latin typeface="新宋体" panose="02010609030101010101" charset="-122"/>
                <a:ea typeface="新宋体" panose="02010609030101010101" charset="-122"/>
                <a:cs typeface="新宋体" panose="02010609030101010101" charset="-122"/>
              </a:rPr>
              <a:t>    </a:t>
            </a:r>
            <a:r>
              <a:rPr lang="zh-CN" altLang="en-US" sz="2000" b="1">
                <a:solidFill>
                  <a:schemeClr val="tx1">
                    <a:lumMod val="50000"/>
                  </a:schemeClr>
                </a:solidFill>
                <a:latin typeface="新宋体" panose="02010609030101010101" charset="-122"/>
                <a:ea typeface="新宋体" panose="02010609030101010101" charset="-122"/>
                <a:cs typeface="新宋体" panose="02010609030101010101" charset="-122"/>
              </a:rPr>
              <a:t>杨和渔湾大地项目，位于杨梅河口，是专精特新湾工业园的重要组成部分，在对河口地形及周边水系进行改造，提升过流能力的基础上，完善园区基础设施，提升片区整体观赏度与休闲舒适度，升级人居营商环境，为园区吸引人才、转型升级、提质增效注入绿色动力。</a:t>
            </a:r>
            <a:endParaRPr lang="zh-CN" altLang="en-US" sz="2000" b="1">
              <a:solidFill>
                <a:schemeClr val="tx1">
                  <a:lumMod val="50000"/>
                </a:schemeClr>
              </a:solidFill>
              <a:latin typeface="新宋体" panose="02010609030101010101" charset="-122"/>
              <a:ea typeface="新宋体" panose="02010609030101010101" charset="-122"/>
              <a:cs typeface="新宋体" panose="02010609030101010101" charset="-122"/>
            </a:endParaRPr>
          </a:p>
        </p:txBody>
      </p:sp>
      <p:pic>
        <p:nvPicPr>
          <p:cNvPr id="6" name="图片 -2147482622" descr="C:/Users/Admin/Desktop/幸福河湖周边范围补充图/幸福河湖周边范围补充图/杨和渔湾大地+专精特新湾.png杨和渔湾大地+专精特新湾"/>
          <p:cNvPicPr>
            <a:picLocks noChangeAspect="1"/>
          </p:cNvPicPr>
          <p:nvPr/>
        </p:nvPicPr>
        <p:blipFill>
          <a:blip r:embed="rId1"/>
          <a:srcRect t="9" b="237"/>
          <a:stretch>
            <a:fillRect/>
          </a:stretch>
        </p:blipFill>
        <p:spPr>
          <a:xfrm>
            <a:off x="3977005" y="1073150"/>
            <a:ext cx="7827645" cy="4893945"/>
          </a:xfrm>
          <a:prstGeom prst="rect">
            <a:avLst/>
          </a:prstGeom>
          <a:noFill/>
          <a:ln w="9525">
            <a:noFill/>
          </a:ln>
        </p:spPr>
      </p:pic>
      <p:sp>
        <p:nvSpPr>
          <p:cNvPr id="4" name="文本框 3"/>
          <p:cNvSpPr txBox="1"/>
          <p:nvPr/>
        </p:nvSpPr>
        <p:spPr>
          <a:xfrm>
            <a:off x="6201410" y="5879465"/>
            <a:ext cx="3152140" cy="491490"/>
          </a:xfrm>
          <a:prstGeom prst="rect">
            <a:avLst/>
          </a:prstGeom>
          <a:noFill/>
        </p:spPr>
        <p:txBody>
          <a:bodyPr wrap="square" rtlCol="0" anchor="t">
            <a:spAutoFit/>
          </a:bodyPr>
          <a:lstStyle/>
          <a:p>
            <a:pPr>
              <a:lnSpc>
                <a:spcPct val="130000"/>
              </a:lnSpc>
            </a:pPr>
            <a:r>
              <a:rPr lang="zh-CN" altLang="en-US" sz="2000" dirty="0">
                <a:solidFill>
                  <a:srgbClr val="FF0000"/>
                </a:solidFill>
                <a:latin typeface="Arial" panose="020B0604020202020204" pitchFamily="34" charset="0"/>
                <a:ea typeface="微软雅黑" panose="020B0503020204020204" charset="-122"/>
                <a:sym typeface="+mn-ea"/>
              </a:rPr>
              <a:t>杨梅河河口综合整治项目</a:t>
            </a:r>
            <a:endParaRPr lang="zh-CN" altLang="en-US" sz="2000" dirty="0">
              <a:solidFill>
                <a:srgbClr val="FF0000"/>
              </a:solidFill>
              <a:latin typeface="Arial" panose="020B0604020202020204" pitchFamily="34" charset="0"/>
              <a:ea typeface="微软雅黑" panose="020B0503020204020204" charset="-122"/>
              <a:sym typeface="+mn-ea"/>
            </a:endParaRPr>
          </a:p>
        </p:txBody>
      </p:sp>
    </p:spTree>
    <p:custDataLst>
      <p:tags r:id="rId2"/>
    </p:custData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（五）亮点纷呈，四大项目出彩</a:t>
            </a:r>
            <a:endParaRPr lang="zh-CN" altLang="en-US"/>
          </a:p>
        </p:txBody>
      </p:sp>
      <p:sp>
        <p:nvSpPr>
          <p:cNvPr id="3" name="内容占位符 2"/>
          <p:cNvSpPr>
            <a:spLocks noGrp="1"/>
          </p:cNvSpPr>
          <p:nvPr>
            <p:ph idx="1"/>
          </p:nvPr>
        </p:nvSpPr>
        <p:spPr>
          <a:xfrm>
            <a:off x="664210" y="1353185"/>
            <a:ext cx="3164840" cy="4914265"/>
          </a:xfrm>
        </p:spPr>
        <p:txBody>
          <a:bodyPr/>
          <a:lstStyle/>
          <a:p>
            <a:pPr marL="0" indent="0" fontAlgn="auto">
              <a:lnSpc>
                <a:spcPct val="130000"/>
              </a:lnSpc>
              <a:buFont typeface="Wingdings" panose="05000000000000000000" charset="0"/>
              <a:buNone/>
            </a:pPr>
            <a:r>
              <a:rPr lang="en-US" altLang="zh-CN" sz="2000" b="1">
                <a:solidFill>
                  <a:schemeClr val="tx1">
                    <a:lumMod val="50000"/>
                  </a:schemeClr>
                </a:solidFill>
                <a:latin typeface="新宋体" panose="02010609030101010101" charset="-122"/>
                <a:ea typeface="新宋体" panose="02010609030101010101" charset="-122"/>
                <a:cs typeface="新宋体" panose="02010609030101010101" charset="-122"/>
                <a:sym typeface="+mn-ea"/>
              </a:rPr>
              <a:t>    </a:t>
            </a:r>
            <a:r>
              <a:rPr sz="2000" b="1">
                <a:solidFill>
                  <a:schemeClr val="tx1">
                    <a:lumMod val="50000"/>
                  </a:schemeClr>
                </a:solidFill>
                <a:latin typeface="新宋体" panose="02010609030101010101" charset="-122"/>
                <a:ea typeface="新宋体" panose="02010609030101010101" charset="-122"/>
                <a:cs typeface="新宋体" panose="02010609030101010101" charset="-122"/>
                <a:sym typeface="+mn-ea"/>
              </a:rPr>
              <a:t>对</a:t>
            </a:r>
            <a:r>
              <a:rPr sz="2000" b="1">
                <a:solidFill>
                  <a:schemeClr val="tx1">
                    <a:lumMod val="50000"/>
                  </a:schemeClr>
                </a:solidFill>
                <a:latin typeface="新宋体" panose="02010609030101010101" charset="-122"/>
                <a:ea typeface="新宋体" panose="02010609030101010101" charset="-122"/>
                <a:cs typeface="新宋体" panose="02010609030101010101" charset="-122"/>
                <a:sym typeface="+mn-ea"/>
              </a:rPr>
              <a:t>18万</a:t>
            </a:r>
            <a:r>
              <a:rPr lang="en-US" altLang="zh-CN" sz="2000" b="1">
                <a:solidFill>
                  <a:schemeClr val="tx1">
                    <a:lumMod val="50000"/>
                  </a:schemeClr>
                </a:solidFill>
                <a:latin typeface="新宋体" panose="02010609030101010101" charset="-122"/>
                <a:ea typeface="新宋体" panose="02010609030101010101" charset="-122"/>
                <a:cs typeface="新宋体" panose="02010609030101010101" charset="-122"/>
                <a:sym typeface="+mn-ea"/>
              </a:rPr>
              <a:t>m2</a:t>
            </a:r>
            <a:r>
              <a:rPr sz="2000" b="1">
                <a:solidFill>
                  <a:schemeClr val="tx1">
                    <a:lumMod val="50000"/>
                  </a:schemeClr>
                </a:solidFill>
                <a:latin typeface="新宋体" panose="02010609030101010101" charset="-122"/>
                <a:ea typeface="新宋体" panose="02010609030101010101" charset="-122"/>
                <a:cs typeface="新宋体" panose="02010609030101010101" charset="-122"/>
                <a:sym typeface="+mn-ea"/>
              </a:rPr>
              <a:t>河口滩地的地貌形态和</a:t>
            </a:r>
            <a:r>
              <a:rPr sz="2000" b="1">
                <a:solidFill>
                  <a:schemeClr val="tx1">
                    <a:lumMod val="50000"/>
                  </a:schemeClr>
                </a:solidFill>
                <a:latin typeface="新宋体" panose="02010609030101010101" charset="-122"/>
                <a:ea typeface="新宋体" panose="02010609030101010101" charset="-122"/>
                <a:cs typeface="新宋体" panose="02010609030101010101" charset="-122"/>
                <a:sym typeface="+mn-ea"/>
              </a:rPr>
              <a:t>0.63</a:t>
            </a:r>
            <a:r>
              <a:rPr lang="en-US" altLang="zh-CN" sz="2000" b="1">
                <a:solidFill>
                  <a:schemeClr val="tx1">
                    <a:lumMod val="50000"/>
                  </a:schemeClr>
                </a:solidFill>
                <a:latin typeface="新宋体" panose="02010609030101010101" charset="-122"/>
                <a:ea typeface="新宋体" panose="02010609030101010101" charset="-122"/>
                <a:cs typeface="新宋体" panose="02010609030101010101" charset="-122"/>
                <a:sym typeface="+mn-ea"/>
              </a:rPr>
              <a:t>km</a:t>
            </a:r>
            <a:r>
              <a:rPr sz="2000" b="1">
                <a:solidFill>
                  <a:schemeClr val="tx1">
                    <a:lumMod val="50000"/>
                  </a:schemeClr>
                </a:solidFill>
                <a:latin typeface="新宋体" panose="02010609030101010101" charset="-122"/>
                <a:ea typeface="新宋体" panose="02010609030101010101" charset="-122"/>
                <a:cs typeface="新宋体" panose="02010609030101010101" charset="-122"/>
                <a:sym typeface="+mn-ea"/>
              </a:rPr>
              <a:t>的堤岸进行生态化改造，提升过流能力；配套实施地方投资1000万元的渔湾大地综合提升项目，围绕已确定招商的低空飞行营地、泥地趣骑泵道、沙地越野、乡村美学馆四大业态，配套建设硬件设施，</a:t>
            </a:r>
            <a:r>
              <a:rPr sz="2000" b="1">
                <a:solidFill>
                  <a:schemeClr val="tx1">
                    <a:lumMod val="50000"/>
                  </a:schemeClr>
                </a:solidFill>
                <a:latin typeface="新宋体" panose="02010609030101010101" charset="-122"/>
                <a:ea typeface="新宋体" panose="02010609030101010101" charset="-122"/>
                <a:cs typeface="新宋体" panose="02010609030101010101" charset="-122"/>
                <a:sym typeface="+mn-ea"/>
              </a:rPr>
              <a:t>打造生态滨水空间</a:t>
            </a:r>
            <a:r>
              <a:rPr sz="2000" b="1">
                <a:solidFill>
                  <a:schemeClr val="tx1">
                    <a:lumMod val="50000"/>
                  </a:schemeClr>
                </a:solidFill>
                <a:latin typeface="新宋体" panose="02010609030101010101" charset="-122"/>
                <a:ea typeface="新宋体" panose="02010609030101010101" charset="-122"/>
                <a:cs typeface="新宋体" panose="02010609030101010101" charset="-122"/>
                <a:sym typeface="+mn-ea"/>
              </a:rPr>
              <a:t>。</a:t>
            </a:r>
            <a:endParaRPr lang="zh-CN" altLang="en-US" sz="2000" b="1">
              <a:solidFill>
                <a:schemeClr val="tx1">
                  <a:lumMod val="50000"/>
                </a:schemeClr>
              </a:solidFill>
              <a:latin typeface="新宋体" panose="02010609030101010101" charset="-122"/>
              <a:ea typeface="新宋体" panose="02010609030101010101" charset="-122"/>
              <a:cs typeface="新宋体" panose="02010609030101010101" charset="-122"/>
            </a:endParaRPr>
          </a:p>
        </p:txBody>
      </p:sp>
      <p:pic>
        <p:nvPicPr>
          <p:cNvPr id="6" name="图片 -2147482622" descr="/home/CCLS/Desktop/screen_shot_1793003289958.pngscreen_shot_1793003289958"/>
          <p:cNvPicPr>
            <a:picLocks noChangeAspect="1"/>
          </p:cNvPicPr>
          <p:nvPr/>
        </p:nvPicPr>
        <p:blipFill>
          <a:blip r:embed="rId1"/>
          <a:srcRect l="2852" r="2852"/>
          <a:stretch>
            <a:fillRect/>
          </a:stretch>
        </p:blipFill>
        <p:spPr>
          <a:xfrm>
            <a:off x="3977005" y="1229995"/>
            <a:ext cx="7827645" cy="4608830"/>
          </a:xfrm>
          <a:prstGeom prst="rect">
            <a:avLst/>
          </a:prstGeom>
          <a:noFill/>
          <a:ln w="9525">
            <a:noFill/>
          </a:ln>
        </p:spPr>
      </p:pic>
      <p:sp>
        <p:nvSpPr>
          <p:cNvPr id="4" name="文本框 3"/>
          <p:cNvSpPr txBox="1"/>
          <p:nvPr/>
        </p:nvSpPr>
        <p:spPr>
          <a:xfrm>
            <a:off x="6262370" y="5775960"/>
            <a:ext cx="3152140" cy="491490"/>
          </a:xfrm>
          <a:prstGeom prst="rect">
            <a:avLst/>
          </a:prstGeom>
          <a:noFill/>
        </p:spPr>
        <p:txBody>
          <a:bodyPr wrap="square" rtlCol="0" anchor="t">
            <a:spAutoFit/>
          </a:bodyPr>
          <a:lstStyle/>
          <a:p>
            <a:pPr>
              <a:lnSpc>
                <a:spcPct val="130000"/>
              </a:lnSpc>
            </a:pPr>
            <a:r>
              <a:rPr lang="zh-CN" altLang="en-US" sz="2000" dirty="0">
                <a:solidFill>
                  <a:srgbClr val="FF0000"/>
                </a:solidFill>
                <a:latin typeface="Arial" panose="020B0604020202020204" pitchFamily="34" charset="0"/>
                <a:ea typeface="微软雅黑" panose="020B0503020204020204" charset="-122"/>
                <a:sym typeface="+mn-ea"/>
              </a:rPr>
              <a:t>杨梅河河口综合整治项目</a:t>
            </a:r>
            <a:endParaRPr lang="zh-CN" altLang="en-US" sz="2000" dirty="0">
              <a:solidFill>
                <a:srgbClr val="FF0000"/>
              </a:solidFill>
              <a:latin typeface="Arial" panose="020B0604020202020204" pitchFamily="34" charset="0"/>
              <a:ea typeface="微软雅黑" panose="020B0503020204020204" charset="-122"/>
              <a:sym typeface="+mn-ea"/>
            </a:endParaRPr>
          </a:p>
        </p:txBody>
      </p:sp>
    </p:spTree>
    <p:custDataLst>
      <p:tags r:id="rId2"/>
    </p:custData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（五）亮点纷呈，四大项目出彩</a:t>
            </a:r>
            <a:endParaRPr lang="zh-CN" altLang="en-US"/>
          </a:p>
        </p:txBody>
      </p:sp>
      <p:sp>
        <p:nvSpPr>
          <p:cNvPr id="3" name="内容占位符 2"/>
          <p:cNvSpPr>
            <a:spLocks noGrp="1"/>
          </p:cNvSpPr>
          <p:nvPr>
            <p:ph idx="1"/>
          </p:nvPr>
        </p:nvSpPr>
        <p:spPr>
          <a:xfrm>
            <a:off x="664210" y="1353185"/>
            <a:ext cx="3627120" cy="4914265"/>
          </a:xfrm>
        </p:spPr>
        <p:txBody>
          <a:bodyPr/>
          <a:lstStyle/>
          <a:p>
            <a:pPr marL="0" indent="0" fontAlgn="auto">
              <a:lnSpc>
                <a:spcPct val="130000"/>
              </a:lnSpc>
              <a:buFont typeface="Wingdings" panose="05000000000000000000" charset="0"/>
              <a:buNone/>
            </a:pPr>
            <a:r>
              <a:rPr lang="en-US" altLang="zh-CN" sz="2000" b="1">
                <a:solidFill>
                  <a:schemeClr val="tx1">
                    <a:lumMod val="50000"/>
                  </a:schemeClr>
                </a:solidFill>
                <a:latin typeface="新宋体" panose="02010609030101010101" charset="-122"/>
                <a:ea typeface="新宋体" panose="02010609030101010101" charset="-122"/>
                <a:cs typeface="新宋体" panose="02010609030101010101" charset="-122"/>
              </a:rPr>
              <a:t>    </a:t>
            </a:r>
            <a:r>
              <a:rPr lang="zh-CN" altLang="en-US" sz="2000" b="1">
                <a:solidFill>
                  <a:schemeClr val="tx1">
                    <a:lumMod val="50000"/>
                  </a:schemeClr>
                </a:solidFill>
                <a:latin typeface="新宋体" panose="02010609030101010101" charset="-122"/>
                <a:ea typeface="新宋体" panose="02010609030101010101" charset="-122"/>
                <a:cs typeface="新宋体" panose="02010609030101010101" charset="-122"/>
              </a:rPr>
              <a:t>明城红色文旅项目位于明城镇中心城区，北岸为历史文化街区，南岸规划为临空智慧核心区，历史底蕴丰厚。结合红色遗址及航空未来城未来发展定位，以防洪能力提标、滨水生态提升、城镇风貌优化为抓手，推动生态宜居、特色风貌与临空产业、门户形象有机融合，为航空新城提供生态支撑与品质保障。</a:t>
            </a:r>
            <a:endParaRPr lang="zh-CN" altLang="en-US" sz="2000" b="1">
              <a:solidFill>
                <a:schemeClr val="tx1">
                  <a:lumMod val="50000"/>
                </a:schemeClr>
              </a:solidFill>
              <a:latin typeface="新宋体" panose="02010609030101010101" charset="-122"/>
              <a:ea typeface="新宋体" panose="02010609030101010101" charset="-122"/>
              <a:cs typeface="新宋体" panose="02010609030101010101" charset="-122"/>
            </a:endParaRPr>
          </a:p>
        </p:txBody>
      </p:sp>
      <p:pic>
        <p:nvPicPr>
          <p:cNvPr id="6" name="图片 -2147482622" descr="/home/CCLS/Desktop/图片5.png图片5"/>
          <p:cNvPicPr>
            <a:picLocks noChangeAspect="1"/>
          </p:cNvPicPr>
          <p:nvPr/>
        </p:nvPicPr>
        <p:blipFill>
          <a:blip r:embed="rId1"/>
          <a:srcRect t="5733" b="5733"/>
          <a:stretch>
            <a:fillRect/>
          </a:stretch>
        </p:blipFill>
        <p:spPr>
          <a:xfrm>
            <a:off x="4527550" y="1125855"/>
            <a:ext cx="7410450" cy="4821555"/>
          </a:xfrm>
          <a:prstGeom prst="rect">
            <a:avLst/>
          </a:prstGeom>
          <a:noFill/>
          <a:ln w="9525">
            <a:noFill/>
          </a:ln>
        </p:spPr>
      </p:pic>
      <p:sp>
        <p:nvSpPr>
          <p:cNvPr id="5" name="文本框 4"/>
          <p:cNvSpPr txBox="1"/>
          <p:nvPr/>
        </p:nvSpPr>
        <p:spPr>
          <a:xfrm>
            <a:off x="5563235" y="5883275"/>
            <a:ext cx="5788660" cy="491490"/>
          </a:xfrm>
          <a:prstGeom prst="rect">
            <a:avLst/>
          </a:prstGeom>
          <a:noFill/>
        </p:spPr>
        <p:txBody>
          <a:bodyPr wrap="square" rtlCol="0" anchor="t">
            <a:spAutoFit/>
          </a:bodyPr>
          <a:lstStyle/>
          <a:p>
            <a:pPr>
              <a:lnSpc>
                <a:spcPct val="130000"/>
              </a:lnSpc>
            </a:pPr>
            <a:r>
              <a:rPr lang="zh-CN" altLang="en-US" sz="2000" dirty="0">
                <a:solidFill>
                  <a:srgbClr val="FF0000"/>
                </a:solidFill>
                <a:latin typeface="Arial" panose="020B0604020202020204" pitchFamily="34" charset="0"/>
                <a:ea typeface="微软雅黑" panose="020B0503020204020204" charset="-122"/>
                <a:sym typeface="+mn-ea"/>
              </a:rPr>
              <a:t>高明河航空未来城段一河两岸堤岸功能完善工程</a:t>
            </a:r>
            <a:endParaRPr lang="zh-CN" altLang="en-US" sz="2000" dirty="0">
              <a:solidFill>
                <a:srgbClr val="FF0000"/>
              </a:solidFill>
              <a:latin typeface="Arial" panose="020B0604020202020204" pitchFamily="34" charset="0"/>
              <a:ea typeface="微软雅黑" panose="020B0503020204020204" charset="-122"/>
              <a:sym typeface="+mn-ea"/>
            </a:endParaRPr>
          </a:p>
        </p:txBody>
      </p:sp>
    </p:spTree>
    <p:custDataLst>
      <p:tags r:id="rId2"/>
    </p:custData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（五）亮点纷呈，四大项目出彩</a:t>
            </a:r>
            <a:endParaRPr lang="zh-CN" altLang="en-US"/>
          </a:p>
        </p:txBody>
      </p:sp>
      <p:sp>
        <p:nvSpPr>
          <p:cNvPr id="3" name="内容占位符 2"/>
          <p:cNvSpPr>
            <a:spLocks noGrp="1"/>
          </p:cNvSpPr>
          <p:nvPr>
            <p:ph idx="1"/>
          </p:nvPr>
        </p:nvSpPr>
        <p:spPr>
          <a:xfrm>
            <a:off x="664210" y="1353185"/>
            <a:ext cx="10738485" cy="1840230"/>
          </a:xfrm>
        </p:spPr>
        <p:txBody>
          <a:bodyPr/>
          <a:lstStyle/>
          <a:p>
            <a:pPr marL="0" indent="0" fontAlgn="auto">
              <a:lnSpc>
                <a:spcPct val="130000"/>
              </a:lnSpc>
              <a:buFont typeface="Wingdings" panose="05000000000000000000" charset="0"/>
              <a:buNone/>
            </a:pPr>
            <a:r>
              <a:rPr lang="en-US" altLang="zh-CN" sz="2000" b="1">
                <a:solidFill>
                  <a:schemeClr val="tx1">
                    <a:lumMod val="50000"/>
                  </a:schemeClr>
                </a:solidFill>
                <a:latin typeface="新宋体" panose="02010609030101010101" charset="-122"/>
                <a:ea typeface="新宋体" panose="02010609030101010101" charset="-122"/>
                <a:cs typeface="新宋体" panose="02010609030101010101" charset="-122"/>
                <a:sym typeface="+mn-ea"/>
              </a:rPr>
              <a:t>    </a:t>
            </a:r>
            <a:r>
              <a:rPr sz="2000" b="1">
                <a:solidFill>
                  <a:schemeClr val="tx1">
                    <a:lumMod val="50000"/>
                  </a:schemeClr>
                </a:solidFill>
                <a:latin typeface="新宋体" panose="02010609030101010101" charset="-122"/>
                <a:ea typeface="新宋体" panose="02010609030101010101" charset="-122"/>
                <a:cs typeface="新宋体" panose="02010609030101010101" charset="-122"/>
                <a:sym typeface="+mn-ea"/>
              </a:rPr>
              <a:t>完善、提升区域防洪体系，加固岸坡，</a:t>
            </a:r>
            <a:r>
              <a:rPr sz="2000" b="1">
                <a:solidFill>
                  <a:schemeClr val="tx1">
                    <a:lumMod val="50000"/>
                  </a:schemeClr>
                </a:solidFill>
                <a:latin typeface="新宋体" panose="02010609030101010101" charset="-122"/>
                <a:ea typeface="新宋体" panose="02010609030101010101" charset="-122"/>
                <a:cs typeface="新宋体" panose="02010609030101010101" charset="-122"/>
                <a:sym typeface="+mn-ea"/>
              </a:rPr>
              <a:t>改善河道过流能力；</a:t>
            </a:r>
            <a:r>
              <a:rPr sz="2000" b="1">
                <a:solidFill>
                  <a:schemeClr val="tx1">
                    <a:lumMod val="50000"/>
                  </a:schemeClr>
                </a:solidFill>
                <a:latin typeface="新宋体" panose="02010609030101010101" charset="-122"/>
                <a:ea typeface="新宋体" panose="02010609030101010101" charset="-122"/>
                <a:cs typeface="新宋体" panose="02010609030101010101" charset="-122"/>
                <a:sym typeface="+mn-ea"/>
              </a:rPr>
              <a:t>对2.86</a:t>
            </a:r>
            <a:r>
              <a:rPr lang="en-US" altLang="zh-CN" sz="2000" b="1">
                <a:solidFill>
                  <a:schemeClr val="tx1">
                    <a:lumMod val="50000"/>
                  </a:schemeClr>
                </a:solidFill>
                <a:latin typeface="新宋体" panose="02010609030101010101" charset="-122"/>
                <a:ea typeface="新宋体" panose="02010609030101010101" charset="-122"/>
                <a:cs typeface="新宋体" panose="02010609030101010101" charset="-122"/>
                <a:sym typeface="+mn-ea"/>
              </a:rPr>
              <a:t>km</a:t>
            </a:r>
            <a:r>
              <a:rPr sz="2000" b="1">
                <a:solidFill>
                  <a:schemeClr val="tx1">
                    <a:lumMod val="50000"/>
                  </a:schemeClr>
                </a:solidFill>
                <a:latin typeface="新宋体" panose="02010609030101010101" charset="-122"/>
                <a:ea typeface="新宋体" panose="02010609030101010101" charset="-122"/>
                <a:cs typeface="新宋体" panose="02010609030101010101" charset="-122"/>
                <a:sym typeface="+mn-ea"/>
              </a:rPr>
              <a:t>的河道及岸坡开展生态化改造，恢复生态岸线功能；结合旧城活化，与地方投资2500万元的配套项目搭配实施，打造集防洪安全、生态修复、文化展示、休闲游憩、研学科普、夜间经济于一体的复合型滨水公共空间，形成“红色渡口・航空画卷”为主题的滨水廊道。</a:t>
            </a:r>
            <a:endParaRPr lang="zh-CN" altLang="en-US" sz="2000" b="1">
              <a:solidFill>
                <a:schemeClr val="tx1">
                  <a:lumMod val="50000"/>
                </a:schemeClr>
              </a:solidFill>
              <a:latin typeface="新宋体" panose="02010609030101010101" charset="-122"/>
              <a:ea typeface="新宋体" panose="02010609030101010101" charset="-122"/>
              <a:cs typeface="新宋体" panose="02010609030101010101" charset="-122"/>
            </a:endParaRPr>
          </a:p>
        </p:txBody>
      </p:sp>
      <p:pic>
        <p:nvPicPr>
          <p:cNvPr id="6" name="图片 -2147482622" descr="/home/CCLS/Documents/河海大学河长制10周年交流大会发言材料/高明河幸福河湖项目效果图/高明河幸福河湖项目效果图/高明河航空未来城段一河两岸堤岸功能完善工程/明城一河两岸鸟瞰图.jpg明城一河两岸鸟瞰图"/>
          <p:cNvPicPr>
            <a:picLocks noChangeAspect="1"/>
          </p:cNvPicPr>
          <p:nvPr/>
        </p:nvPicPr>
        <p:blipFill>
          <a:blip r:embed="rId1"/>
          <a:srcRect t="743" b="743"/>
          <a:stretch>
            <a:fillRect/>
          </a:stretch>
        </p:blipFill>
        <p:spPr>
          <a:xfrm>
            <a:off x="1240155" y="3420745"/>
            <a:ext cx="4742815" cy="2627630"/>
          </a:xfrm>
          <a:prstGeom prst="rect">
            <a:avLst/>
          </a:prstGeom>
          <a:noFill/>
          <a:ln w="9525">
            <a:noFill/>
          </a:ln>
        </p:spPr>
      </p:pic>
      <p:pic>
        <p:nvPicPr>
          <p:cNvPr id="4" name="图片 -2147482622" descr="/home/CCLS/Documents/河海大学河长制10周年交流大会发言材料/高明河幸福河湖项目效果图/高明河幸福河湖项目效果图/高明河航空未来城段一河两岸堤岸功能完善工程/生态亲水休闲步道.jpg生态亲水休闲步道"/>
          <p:cNvPicPr>
            <a:picLocks noChangeAspect="1"/>
          </p:cNvPicPr>
          <p:nvPr/>
        </p:nvPicPr>
        <p:blipFill>
          <a:blip r:embed="rId2"/>
          <a:srcRect t="763" b="763"/>
          <a:stretch>
            <a:fillRect/>
          </a:stretch>
        </p:blipFill>
        <p:spPr>
          <a:xfrm>
            <a:off x="6149975" y="3420745"/>
            <a:ext cx="4742180" cy="2627630"/>
          </a:xfrm>
          <a:prstGeom prst="rect">
            <a:avLst/>
          </a:prstGeom>
          <a:noFill/>
          <a:ln w="9525">
            <a:noFill/>
          </a:ln>
        </p:spPr>
      </p:pic>
      <p:sp>
        <p:nvSpPr>
          <p:cNvPr id="5" name="文本框 4"/>
          <p:cNvSpPr txBox="1"/>
          <p:nvPr/>
        </p:nvSpPr>
        <p:spPr>
          <a:xfrm>
            <a:off x="3187700" y="6066790"/>
            <a:ext cx="5788660" cy="491490"/>
          </a:xfrm>
          <a:prstGeom prst="rect">
            <a:avLst/>
          </a:prstGeom>
          <a:noFill/>
        </p:spPr>
        <p:txBody>
          <a:bodyPr wrap="square" rtlCol="0" anchor="t">
            <a:spAutoFit/>
          </a:bodyPr>
          <a:lstStyle/>
          <a:p>
            <a:pPr>
              <a:lnSpc>
                <a:spcPct val="130000"/>
              </a:lnSpc>
            </a:pPr>
            <a:r>
              <a:rPr lang="zh-CN" altLang="en-US" sz="2000" dirty="0">
                <a:solidFill>
                  <a:srgbClr val="FF0000"/>
                </a:solidFill>
                <a:latin typeface="Arial" panose="020B0604020202020204" pitchFamily="34" charset="0"/>
                <a:ea typeface="微软雅黑" panose="020B0503020204020204" charset="-122"/>
                <a:sym typeface="+mn-ea"/>
              </a:rPr>
              <a:t>高明河航空未来城段一河两岸堤岸功能完善工程</a:t>
            </a:r>
            <a:endParaRPr lang="zh-CN" altLang="en-US" sz="2000" dirty="0">
              <a:solidFill>
                <a:srgbClr val="FF0000"/>
              </a:solidFill>
              <a:latin typeface="Arial" panose="020B0604020202020204" pitchFamily="34" charset="0"/>
              <a:ea typeface="微软雅黑" panose="020B0503020204020204" charset="-122"/>
              <a:sym typeface="+mn-ea"/>
            </a:endParaRPr>
          </a:p>
        </p:txBody>
      </p:sp>
    </p:spTree>
    <p:custDataLst>
      <p:tags r:id="rId3"/>
    </p:custData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64210" y="1265555"/>
            <a:ext cx="4343400" cy="5123180"/>
          </a:xfrm>
        </p:spPr>
        <p:txBody>
          <a:bodyPr/>
          <a:lstStyle/>
          <a:p>
            <a:pPr fontAlgn="auto">
              <a:lnSpc>
                <a:spcPct val="130000"/>
              </a:lnSpc>
              <a:buFont typeface="Wingdings" panose="05000000000000000000" charset="0"/>
              <a:buChar char="l"/>
            </a:pPr>
            <a:r>
              <a:rPr lang="zh-CN" altLang="en-US" sz="2000" b="1">
                <a:solidFill>
                  <a:schemeClr val="tx1">
                    <a:lumMod val="50000"/>
                  </a:schemeClr>
                </a:solidFill>
                <a:latin typeface="新宋体" panose="02010609030101010101" charset="-122"/>
                <a:ea typeface="新宋体" panose="02010609030101010101" charset="-122"/>
                <a:cs typeface="新宋体" panose="02010609030101010101" charset="-122"/>
              </a:rPr>
              <a:t>更合白洞溯溪项目，位于高明河的源头区域，也是大香山农文旅融合大本营的核心地块。在恢复河流生态功能，增加过流能力的基础上，进一步深挖滨水生态优势，串联周边现有文旅资源，有效激活文旅集群潜力，以零星点缀的方式，连片成势。</a:t>
            </a:r>
            <a:endParaRPr lang="zh-CN" altLang="en-US" sz="2000" b="1">
              <a:solidFill>
                <a:schemeClr val="tx1">
                  <a:lumMod val="50000"/>
                </a:schemeClr>
              </a:solidFill>
              <a:latin typeface="新宋体" panose="02010609030101010101" charset="-122"/>
              <a:ea typeface="新宋体" panose="02010609030101010101" charset="-122"/>
              <a:cs typeface="新宋体" panose="02010609030101010101" charset="-122"/>
            </a:endParaRPr>
          </a:p>
        </p:txBody>
      </p:sp>
      <p:pic>
        <p:nvPicPr>
          <p:cNvPr id="6" name="图片 -2147482622" descr="C:/Users/Admin/Desktop/幸福河湖周边范围补充图/幸福河湖周边范围补充图/更合.png更合"/>
          <p:cNvPicPr>
            <a:picLocks noChangeAspect="1"/>
          </p:cNvPicPr>
          <p:nvPr/>
        </p:nvPicPr>
        <p:blipFill>
          <a:blip r:embed="rId1"/>
          <a:srcRect t="1940"/>
          <a:stretch>
            <a:fillRect/>
          </a:stretch>
        </p:blipFill>
        <p:spPr>
          <a:xfrm>
            <a:off x="5238750" y="306705"/>
            <a:ext cx="6546850" cy="6244590"/>
          </a:xfrm>
          <a:prstGeom prst="rect">
            <a:avLst/>
          </a:prstGeom>
          <a:noFill/>
          <a:ln w="9525">
            <a:noFill/>
          </a:ln>
        </p:spPr>
      </p:pic>
      <p:sp>
        <p:nvSpPr>
          <p:cNvPr id="2" name="标题 1"/>
          <p:cNvSpPr>
            <a:spLocks noGrp="1"/>
          </p:cNvSpPr>
          <p:nvPr>
            <p:ph type="title"/>
          </p:nvPr>
        </p:nvSpPr>
        <p:spPr>
          <a:xfrm>
            <a:off x="310515" y="415925"/>
            <a:ext cx="5899785" cy="737235"/>
          </a:xfrm>
        </p:spPr>
        <p:txBody>
          <a:bodyPr/>
          <a:lstStyle/>
          <a:p>
            <a:pPr marL="0" indent="0" algn="ctr" fontAlgn="auto"/>
            <a:r>
              <a:rPr lang="zh-CN" altLang="en-US"/>
              <a:t>（五）亮点纷呈，四大项目出彩</a:t>
            </a:r>
            <a:endParaRPr lang="zh-CN" altLang="en-US"/>
          </a:p>
        </p:txBody>
      </p:sp>
      <p:sp>
        <p:nvSpPr>
          <p:cNvPr id="4" name="文本框 3"/>
          <p:cNvSpPr txBox="1"/>
          <p:nvPr/>
        </p:nvSpPr>
        <p:spPr>
          <a:xfrm>
            <a:off x="6860540" y="6191250"/>
            <a:ext cx="5056505" cy="491490"/>
          </a:xfrm>
          <a:prstGeom prst="rect">
            <a:avLst/>
          </a:prstGeom>
          <a:noFill/>
        </p:spPr>
        <p:txBody>
          <a:bodyPr wrap="square" rtlCol="0" anchor="t">
            <a:spAutoFit/>
          </a:bodyPr>
          <a:lstStyle/>
          <a:p>
            <a:pPr>
              <a:lnSpc>
                <a:spcPct val="130000"/>
              </a:lnSpc>
            </a:pPr>
            <a:r>
              <a:rPr lang="zh-CN" altLang="en-US" sz="2000" dirty="0">
                <a:solidFill>
                  <a:srgbClr val="FF0000"/>
                </a:solidFill>
                <a:latin typeface="Arial" panose="020B0604020202020204" pitchFamily="34" charset="0"/>
                <a:ea typeface="微软雅黑" panose="020B0503020204020204" charset="-122"/>
                <a:sym typeface="+mn-ea"/>
              </a:rPr>
              <a:t>高明河源头、白洞水、马尾水整治提升工程</a:t>
            </a:r>
            <a:endParaRPr lang="zh-CN" altLang="en-US" sz="2000" dirty="0">
              <a:solidFill>
                <a:srgbClr val="FF0000"/>
              </a:solidFill>
              <a:latin typeface="Arial" panose="020B0604020202020204" pitchFamily="34" charset="0"/>
              <a:ea typeface="微软雅黑" panose="020B0503020204020204" charset="-122"/>
              <a:sym typeface="+mn-ea"/>
            </a:endParaRPr>
          </a:p>
        </p:txBody>
      </p:sp>
    </p:spTree>
    <p:custDataLst>
      <p:tags r:id="rId2"/>
    </p:custData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（五）亮点纷呈，四大项目出彩</a:t>
            </a:r>
            <a:endParaRPr lang="zh-CN" altLang="en-US"/>
          </a:p>
        </p:txBody>
      </p:sp>
      <p:sp>
        <p:nvSpPr>
          <p:cNvPr id="3" name="内容占位符 2"/>
          <p:cNvSpPr>
            <a:spLocks noGrp="1"/>
          </p:cNvSpPr>
          <p:nvPr>
            <p:ph idx="1"/>
          </p:nvPr>
        </p:nvSpPr>
        <p:spPr>
          <a:xfrm>
            <a:off x="664210" y="1353185"/>
            <a:ext cx="10607040" cy="1586865"/>
          </a:xfrm>
        </p:spPr>
        <p:txBody>
          <a:bodyPr/>
          <a:lstStyle/>
          <a:p>
            <a:pPr marL="0" indent="0" fontAlgn="auto">
              <a:lnSpc>
                <a:spcPct val="130000"/>
              </a:lnSpc>
              <a:buFont typeface="Wingdings" panose="05000000000000000000" charset="0"/>
              <a:buNone/>
            </a:pPr>
            <a:r>
              <a:rPr lang="en-US" altLang="zh-CN" sz="2000" b="1">
                <a:solidFill>
                  <a:schemeClr val="tx1">
                    <a:lumMod val="50000"/>
                  </a:schemeClr>
                </a:solidFill>
                <a:latin typeface="新宋体" panose="02010609030101010101" charset="-122"/>
                <a:ea typeface="新宋体" panose="02010609030101010101" charset="-122"/>
                <a:cs typeface="新宋体" panose="02010609030101010101" charset="-122"/>
              </a:rPr>
              <a:t>    </a:t>
            </a:r>
            <a:r>
              <a:rPr lang="zh-CN" altLang="en-US" sz="2000" b="1">
                <a:solidFill>
                  <a:schemeClr val="tx1">
                    <a:lumMod val="50000"/>
                  </a:schemeClr>
                </a:solidFill>
                <a:latin typeface="新宋体" panose="02010609030101010101" charset="-122"/>
                <a:ea typeface="新宋体" panose="02010609030101010101" charset="-122"/>
                <a:cs typeface="新宋体" panose="02010609030101010101" charset="-122"/>
              </a:rPr>
              <a:t>采用河道清淤、</a:t>
            </a:r>
            <a:r>
              <a:rPr sz="2000" b="1">
                <a:solidFill>
                  <a:schemeClr val="tx1">
                    <a:lumMod val="50000"/>
                  </a:schemeClr>
                </a:solidFill>
                <a:latin typeface="新宋体" panose="02010609030101010101" charset="-122"/>
                <a:ea typeface="新宋体" panose="02010609030101010101" charset="-122"/>
                <a:cs typeface="新宋体" panose="02010609030101010101" charset="-122"/>
                <a:sym typeface="+mn-ea"/>
              </a:rPr>
              <a:t>恢复植被、</a:t>
            </a:r>
            <a:r>
              <a:rPr lang="zh-CN" altLang="en-US" sz="2000" b="1">
                <a:solidFill>
                  <a:schemeClr val="tx1">
                    <a:lumMod val="50000"/>
                  </a:schemeClr>
                </a:solidFill>
                <a:latin typeface="新宋体" panose="02010609030101010101" charset="-122"/>
                <a:ea typeface="新宋体" panose="02010609030101010101" charset="-122"/>
                <a:cs typeface="新宋体" panose="02010609030101010101" charset="-122"/>
              </a:rPr>
              <a:t>岸坡生态修复的方式，改造</a:t>
            </a:r>
            <a:r>
              <a:rPr sz="2000" b="1">
                <a:solidFill>
                  <a:schemeClr val="tx1">
                    <a:lumMod val="50000"/>
                  </a:schemeClr>
                </a:solidFill>
                <a:latin typeface="新宋体" panose="02010609030101010101" charset="-122"/>
                <a:ea typeface="新宋体" panose="02010609030101010101" charset="-122"/>
                <a:cs typeface="新宋体" panose="02010609030101010101" charset="-122"/>
                <a:sym typeface="+mn-ea"/>
              </a:rPr>
              <a:t>堤岸</a:t>
            </a:r>
            <a:r>
              <a:rPr lang="zh-CN" altLang="en-US" sz="2000" b="1">
                <a:solidFill>
                  <a:schemeClr val="tx1">
                    <a:lumMod val="50000"/>
                  </a:schemeClr>
                </a:solidFill>
                <a:latin typeface="新宋体" panose="02010609030101010101" charset="-122"/>
                <a:ea typeface="新宋体" panose="02010609030101010101" charset="-122"/>
                <a:cs typeface="新宋体" panose="02010609030101010101" charset="-122"/>
              </a:rPr>
              <a:t> 10.68</a:t>
            </a:r>
            <a:r>
              <a:rPr lang="en-US" altLang="zh-CN" sz="2000" b="1">
                <a:solidFill>
                  <a:schemeClr val="tx1">
                    <a:lumMod val="50000"/>
                  </a:schemeClr>
                </a:solidFill>
                <a:latin typeface="新宋体" panose="02010609030101010101" charset="-122"/>
                <a:ea typeface="新宋体" panose="02010609030101010101" charset="-122"/>
                <a:cs typeface="新宋体" panose="02010609030101010101" charset="-122"/>
              </a:rPr>
              <a:t>km，</a:t>
            </a:r>
            <a:r>
              <a:rPr lang="zh-CN" altLang="en-US" sz="2000" b="1">
                <a:solidFill>
                  <a:schemeClr val="tx1">
                    <a:lumMod val="50000"/>
                  </a:schemeClr>
                </a:solidFill>
                <a:latin typeface="新宋体" panose="02010609030101010101" charset="-122"/>
                <a:ea typeface="新宋体" panose="02010609030101010101" charset="-122"/>
                <a:cs typeface="新宋体" panose="02010609030101010101" charset="-122"/>
              </a:rPr>
              <a:t>保护修复水域空间5.34</a:t>
            </a:r>
            <a:r>
              <a:rPr lang="en-US" altLang="zh-CN" sz="2000" b="1">
                <a:solidFill>
                  <a:schemeClr val="tx1">
                    <a:lumMod val="50000"/>
                  </a:schemeClr>
                </a:solidFill>
                <a:latin typeface="新宋体" panose="02010609030101010101" charset="-122"/>
                <a:ea typeface="新宋体" panose="02010609030101010101" charset="-122"/>
                <a:cs typeface="新宋体" panose="02010609030101010101" charset="-122"/>
              </a:rPr>
              <a:t>km，</a:t>
            </a:r>
            <a:r>
              <a:rPr lang="zh-CN" altLang="en-US" sz="2000" b="1">
                <a:solidFill>
                  <a:schemeClr val="tx1">
                    <a:lumMod val="50000"/>
                  </a:schemeClr>
                </a:solidFill>
                <a:latin typeface="新宋体" panose="02010609030101010101" charset="-122"/>
                <a:ea typeface="新宋体" panose="02010609030101010101" charset="-122"/>
                <a:cs typeface="新宋体" panose="02010609030101010101" charset="-122"/>
              </a:rPr>
              <a:t>恢复河流生态功能；统筹配置核心设施与后勤保障配套，</a:t>
            </a:r>
            <a:r>
              <a:rPr sz="2000" b="1">
                <a:solidFill>
                  <a:schemeClr val="tx1">
                    <a:lumMod val="50000"/>
                  </a:schemeClr>
                </a:solidFill>
                <a:latin typeface="新宋体" panose="02010609030101010101" charset="-122"/>
                <a:ea typeface="新宋体" panose="02010609030101010101" charset="-122"/>
                <a:cs typeface="新宋体" panose="02010609030101010101" charset="-122"/>
                <a:sym typeface="+mn-ea"/>
              </a:rPr>
              <a:t>提升村庄整体形象，</a:t>
            </a:r>
            <a:r>
              <a:rPr lang="zh-CN" altLang="en-US" sz="2000" b="1">
                <a:solidFill>
                  <a:schemeClr val="tx1">
                    <a:lumMod val="50000"/>
                  </a:schemeClr>
                </a:solidFill>
                <a:latin typeface="新宋体" panose="02010609030101010101" charset="-122"/>
                <a:ea typeface="新宋体" panose="02010609030101010101" charset="-122"/>
                <a:cs typeface="新宋体" panose="02010609030101010101" charset="-122"/>
              </a:rPr>
              <a:t>为周边居民及游客营造一个舒适宜人、运营高效的水域环境。最近，得益于幸福河湖建设对白洞水的再提升，投资额约8000万元的文旅项目正式签约落地。</a:t>
            </a:r>
            <a:endParaRPr lang="zh-CN" altLang="en-US" sz="2000" b="1">
              <a:solidFill>
                <a:schemeClr val="tx1">
                  <a:lumMod val="50000"/>
                </a:schemeClr>
              </a:solidFill>
              <a:latin typeface="新宋体" panose="02010609030101010101" charset="-122"/>
              <a:ea typeface="新宋体" panose="02010609030101010101" charset="-122"/>
              <a:cs typeface="新宋体" panose="02010609030101010101" charset="-122"/>
            </a:endParaRPr>
          </a:p>
        </p:txBody>
      </p:sp>
      <p:pic>
        <p:nvPicPr>
          <p:cNvPr id="6" name="图片 -2147482622" descr="/home/CCLS/Desktop/screen_shot_1793005905072.pngscreen_shot_1793005905072"/>
          <p:cNvPicPr>
            <a:picLocks noChangeAspect="1"/>
          </p:cNvPicPr>
          <p:nvPr/>
        </p:nvPicPr>
        <p:blipFill>
          <a:blip r:embed="rId1"/>
          <a:srcRect t="736" b="736"/>
          <a:stretch>
            <a:fillRect/>
          </a:stretch>
        </p:blipFill>
        <p:spPr>
          <a:xfrm>
            <a:off x="1572895" y="3342640"/>
            <a:ext cx="4742815" cy="2627630"/>
          </a:xfrm>
          <a:prstGeom prst="rect">
            <a:avLst/>
          </a:prstGeom>
          <a:noFill/>
          <a:ln w="9525">
            <a:noFill/>
          </a:ln>
        </p:spPr>
      </p:pic>
      <p:pic>
        <p:nvPicPr>
          <p:cNvPr id="4" name="图片 -2147482622" descr="/home/CCLS/Documents/河海大学河长制10周年交流大会发言材料/高明河幸福河湖项目效果图/高明河幸福河湖项目效果图/佛山市高明区更合镇高明河源头、白洞水、马尾水整治提升工程/白洞水2.jpeg白洞水2"/>
          <p:cNvPicPr>
            <a:picLocks noChangeAspect="1"/>
          </p:cNvPicPr>
          <p:nvPr/>
        </p:nvPicPr>
        <p:blipFill>
          <a:blip r:embed="rId2"/>
          <a:srcRect t="13062" b="13062"/>
          <a:stretch>
            <a:fillRect/>
          </a:stretch>
        </p:blipFill>
        <p:spPr>
          <a:xfrm>
            <a:off x="6457315" y="3342640"/>
            <a:ext cx="4742180" cy="2627630"/>
          </a:xfrm>
          <a:prstGeom prst="rect">
            <a:avLst/>
          </a:prstGeom>
          <a:noFill/>
          <a:ln w="9525">
            <a:noFill/>
          </a:ln>
        </p:spPr>
      </p:pic>
      <p:sp>
        <p:nvSpPr>
          <p:cNvPr id="5" name="文本框 4"/>
          <p:cNvSpPr txBox="1"/>
          <p:nvPr/>
        </p:nvSpPr>
        <p:spPr>
          <a:xfrm>
            <a:off x="3879850" y="5892165"/>
            <a:ext cx="5056505" cy="491490"/>
          </a:xfrm>
          <a:prstGeom prst="rect">
            <a:avLst/>
          </a:prstGeom>
          <a:noFill/>
        </p:spPr>
        <p:txBody>
          <a:bodyPr wrap="square" rtlCol="0" anchor="t">
            <a:spAutoFit/>
          </a:bodyPr>
          <a:lstStyle/>
          <a:p>
            <a:pPr>
              <a:lnSpc>
                <a:spcPct val="130000"/>
              </a:lnSpc>
            </a:pPr>
            <a:r>
              <a:rPr lang="zh-CN" altLang="en-US" sz="2000" dirty="0">
                <a:solidFill>
                  <a:srgbClr val="FF0000"/>
                </a:solidFill>
                <a:latin typeface="Arial" panose="020B0604020202020204" pitchFamily="34" charset="0"/>
                <a:ea typeface="微软雅黑" panose="020B0503020204020204" charset="-122"/>
                <a:sym typeface="+mn-ea"/>
              </a:rPr>
              <a:t>高明河源头、白洞水、马尾水整治提升工程</a:t>
            </a:r>
            <a:endParaRPr lang="zh-CN" altLang="en-US" sz="2000" dirty="0">
              <a:solidFill>
                <a:srgbClr val="FF0000"/>
              </a:solidFill>
              <a:latin typeface="Arial" panose="020B0604020202020204" pitchFamily="34" charset="0"/>
              <a:ea typeface="微软雅黑" panose="020B0503020204020204" charset="-122"/>
              <a:sym typeface="+mn-ea"/>
            </a:endParaRPr>
          </a:p>
        </p:txBody>
      </p:sp>
    </p:spTree>
    <p:custDataLst>
      <p:tags r:id="rId3"/>
    </p:custData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ctrTitle"/>
          </p:nvPr>
        </p:nvSpPr>
        <p:spPr>
          <a:xfrm>
            <a:off x="1691640" y="1679575"/>
            <a:ext cx="8385175" cy="1470025"/>
          </a:xfrm>
        </p:spPr>
        <p:txBody>
          <a:bodyPr/>
          <a:lstStyle/>
          <a:p>
            <a:r>
              <a:rPr lang="zh-CN" altLang="en-US"/>
              <a:t>四、持续深化双向赋能，在长远布局中迭代完善机制</a:t>
            </a:r>
            <a:endParaRPr lang="zh-CN" altLang="en-US"/>
          </a:p>
        </p:txBody>
      </p:sp>
    </p:spTree>
    <p:custDataLst>
      <p:tags r:id="rId1"/>
    </p:custData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554355" y="775335"/>
            <a:ext cx="11055350" cy="1564005"/>
          </a:xfrm>
        </p:spPr>
        <p:txBody>
          <a:bodyPr/>
          <a:lstStyle/>
          <a:p>
            <a:pPr marL="0" indent="0" fontAlgn="auto">
              <a:lnSpc>
                <a:spcPct val="150000"/>
              </a:lnSpc>
              <a:buNone/>
            </a:pPr>
            <a:r>
              <a:rPr lang="en-US" altLang="zh-CN" b="1" dirty="0">
                <a:solidFill>
                  <a:schemeClr val="tx1">
                    <a:lumMod val="50000"/>
                  </a:schemeClr>
                </a:solidFill>
                <a:latin typeface="黑体" panose="02010609060101010101" charset="-122"/>
                <a:ea typeface="黑体" panose="02010609060101010101" charset="-122"/>
              </a:rPr>
              <a:t>   </a:t>
            </a:r>
            <a:r>
              <a:rPr lang="en-US" altLang="zh-CN" sz="2000" b="1" dirty="0">
                <a:solidFill>
                  <a:schemeClr val="tx1">
                    <a:lumMod val="50000"/>
                  </a:schemeClr>
                </a:solidFill>
                <a:latin typeface="黑体" panose="02010609060101010101" charset="-122"/>
                <a:ea typeface="黑体" panose="02010609060101010101" charset="-122"/>
              </a:rPr>
              <a:t> </a:t>
            </a:r>
            <a:r>
              <a:rPr lang="zh-CN" altLang="en-US" sz="2000" b="1" dirty="0">
                <a:solidFill>
                  <a:schemeClr val="tx1">
                    <a:lumMod val="50000"/>
                  </a:schemeClr>
                </a:solidFill>
                <a:latin typeface="黑体" panose="02010609060101010101" charset="-122"/>
                <a:ea typeface="黑体" panose="02010609060101010101" charset="-122"/>
              </a:rPr>
              <a:t>进一步优化绿色水经济项目建设管理工作机制，探索建立水生态产品价值实现及反哺水利建设与管护的工作机制，坚持幸福河湖+绿色水经济融合发展的理念，推动水生态治理与产业发展深度融合，打造“水产城人文”融合的滨水经济带，实现水生态保护与经济收益双向赋能。</a:t>
            </a:r>
            <a:endParaRPr lang="zh-CN" altLang="en-US" sz="2000" b="1" dirty="0">
              <a:solidFill>
                <a:schemeClr val="tx1">
                  <a:lumMod val="50000"/>
                </a:schemeClr>
              </a:solidFill>
              <a:latin typeface="黑体" panose="02010609060101010101" charset="-122"/>
              <a:ea typeface="黑体" panose="02010609060101010101" charset="-122"/>
            </a:endParaRPr>
          </a:p>
        </p:txBody>
      </p:sp>
      <p:pic>
        <p:nvPicPr>
          <p:cNvPr id="7" name="图片 6" descr="C:/Users/Admin/Desktop/图片6.png图片6"/>
          <p:cNvPicPr>
            <a:picLocks noChangeAspect="1"/>
          </p:cNvPicPr>
          <p:nvPr/>
        </p:nvPicPr>
        <p:blipFill>
          <a:blip r:embed="rId1"/>
          <a:srcRect t="3183"/>
          <a:stretch>
            <a:fillRect/>
          </a:stretch>
        </p:blipFill>
        <p:spPr>
          <a:xfrm>
            <a:off x="1948180" y="2720975"/>
            <a:ext cx="8544560" cy="3180715"/>
          </a:xfrm>
          <a:prstGeom prst="rect">
            <a:avLst/>
          </a:prstGeom>
        </p:spPr>
      </p:pic>
      <p:sp>
        <p:nvSpPr>
          <p:cNvPr id="5" name="文本框 4"/>
          <p:cNvSpPr txBox="1"/>
          <p:nvPr/>
        </p:nvSpPr>
        <p:spPr>
          <a:xfrm>
            <a:off x="4799965" y="5901690"/>
            <a:ext cx="3462020" cy="441325"/>
          </a:xfrm>
          <a:prstGeom prst="rect">
            <a:avLst/>
          </a:prstGeom>
          <a:noFill/>
        </p:spPr>
        <p:txBody>
          <a:bodyPr wrap="square" rtlCol="0" anchor="t">
            <a:noAutofit/>
          </a:bodyPr>
          <a:lstStyle/>
          <a:p>
            <a:pPr>
              <a:lnSpc>
                <a:spcPct val="130000"/>
              </a:lnSpc>
            </a:pPr>
            <a:r>
              <a:rPr lang="zh-CN" altLang="en-US" sz="1600" dirty="0">
                <a:solidFill>
                  <a:srgbClr val="FF0000"/>
                </a:solidFill>
                <a:latin typeface="Arial" panose="020B0604020202020204" pitchFamily="34" charset="0"/>
                <a:ea typeface="微软雅黑" panose="020B0503020204020204" charset="-122"/>
                <a:sym typeface="+mn-ea"/>
              </a:rPr>
              <a:t>桂畔湖水韵文旅综合开发项目</a:t>
            </a:r>
            <a:endParaRPr lang="zh-CN" altLang="en-US" sz="1600" dirty="0">
              <a:solidFill>
                <a:srgbClr val="FF0000"/>
              </a:solidFill>
              <a:latin typeface="Arial" panose="020B0604020202020204" pitchFamily="34" charset="0"/>
              <a:ea typeface="微软雅黑" panose="020B0503020204020204" charset="-122"/>
              <a:sym typeface="+mn-ea"/>
            </a:endParaRPr>
          </a:p>
        </p:txBody>
      </p:sp>
    </p:spTree>
    <p:custDataLst>
      <p:tags r:id="rId2"/>
    </p:custData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内容占位符 3" descr="低碳生活（三龙湾）片区项目成为涵盖水上乐园、乐从国家级水利风景区等景点的滨水文旅休闲景观带2"/>
          <p:cNvPicPr>
            <a:picLocks noGrp="1" noChangeAspect="1"/>
          </p:cNvPicPr>
          <p:nvPr>
            <p:ph idx="1"/>
          </p:nvPr>
        </p:nvPicPr>
        <p:blipFill>
          <a:blip r:embed="rId1">
            <a:alphaModFix amt="60000"/>
          </a:blip>
          <a:srcRect r="-4476"/>
          <a:stretch>
            <a:fillRect/>
          </a:stretch>
        </p:blipFill>
        <p:spPr>
          <a:xfrm>
            <a:off x="-635" y="378460"/>
            <a:ext cx="12754610" cy="6151245"/>
          </a:xfrm>
          <a:prstGeom prst="rect">
            <a:avLst/>
          </a:prstGeom>
        </p:spPr>
      </p:pic>
      <p:sp>
        <p:nvSpPr>
          <p:cNvPr id="6" name="标题 5"/>
          <p:cNvSpPr>
            <a:spLocks noGrp="1"/>
          </p:cNvSpPr>
          <p:nvPr>
            <p:ph type="ctrTitle"/>
          </p:nvPr>
        </p:nvSpPr>
        <p:spPr>
          <a:xfrm>
            <a:off x="4587240" y="1919605"/>
            <a:ext cx="4817110" cy="1470025"/>
          </a:xfrm>
          <a:noFill/>
        </p:spPr>
        <p:txBody>
          <a:bodyPr>
            <a:scene3d>
              <a:camera prst="orthographicFront"/>
              <a:lightRig rig="threePt" dir="t"/>
            </a:scene3d>
          </a:bodyPr>
          <a:lstStyle/>
          <a:p>
            <a:r>
              <a:rPr lang="zh-CN" sz="8800">
                <a:solidFill>
                  <a:schemeClr val="tx1">
                    <a:lumMod val="50000"/>
                  </a:schemeClr>
                </a:solidFill>
                <a:effectLst>
                  <a:glow rad="444500">
                    <a:schemeClr val="tx2">
                      <a:lumMod val="20000"/>
                      <a:lumOff val="80000"/>
                      <a:alpha val="40000"/>
                    </a:schemeClr>
                  </a:glow>
                  <a:reflection blurRad="6350" stA="53000" endA="300" endPos="77000" dir="5400000" sy="-90000" algn="bl" rotWithShape="0"/>
                </a:effectLst>
              </a:rPr>
              <a:t>谢</a:t>
            </a:r>
            <a:r>
              <a:rPr lang="en-US" altLang="zh-CN" sz="8800">
                <a:solidFill>
                  <a:schemeClr val="tx1">
                    <a:lumMod val="50000"/>
                  </a:schemeClr>
                </a:solidFill>
                <a:effectLst>
                  <a:glow rad="444500">
                    <a:schemeClr val="tx2">
                      <a:lumMod val="20000"/>
                      <a:lumOff val="80000"/>
                      <a:alpha val="40000"/>
                    </a:schemeClr>
                  </a:glow>
                  <a:reflection blurRad="6350" stA="53000" endA="300" endPos="77000" dir="5400000" sy="-90000" algn="bl" rotWithShape="0"/>
                </a:effectLst>
              </a:rPr>
              <a:t>   </a:t>
            </a:r>
            <a:r>
              <a:rPr lang="zh-CN" sz="8800">
                <a:solidFill>
                  <a:schemeClr val="tx1">
                    <a:lumMod val="50000"/>
                  </a:schemeClr>
                </a:solidFill>
                <a:effectLst>
                  <a:glow rad="444500">
                    <a:schemeClr val="tx2">
                      <a:lumMod val="20000"/>
                      <a:lumOff val="80000"/>
                      <a:alpha val="40000"/>
                    </a:schemeClr>
                  </a:glow>
                  <a:reflection blurRad="6350" stA="53000" endA="300" endPos="77000" dir="5400000" sy="-90000" algn="bl" rotWithShape="0"/>
                </a:effectLst>
              </a:rPr>
              <a:t>谢</a:t>
            </a:r>
            <a:endParaRPr lang="zh-CN" sz="8800">
              <a:solidFill>
                <a:schemeClr val="tx1">
                  <a:lumMod val="50000"/>
                </a:schemeClr>
              </a:solidFill>
              <a:effectLst>
                <a:glow rad="444500">
                  <a:schemeClr val="tx2">
                    <a:lumMod val="20000"/>
                    <a:lumOff val="80000"/>
                    <a:alpha val="40000"/>
                  </a:schemeClr>
                </a:glow>
                <a:reflection blurRad="6350" stA="53000" endA="300" endPos="77000" dir="5400000" sy="-90000" algn="bl" rotWithShape="0"/>
              </a:effectLst>
            </a:endParaRPr>
          </a:p>
        </p:txBody>
      </p:sp>
    </p:spTree>
    <p:custDataLst>
      <p:tags r:id="rId2"/>
    </p:custDataLst>
  </p:cSld>
  <p:clrMapOvr>
    <a:masterClrMapping/>
  </p:clrMapOvr>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custom20205170_1*i*1"/>
  <p:tag name="KSO_WM_TEMPLATE_CATEGORY" val="custom"/>
  <p:tag name="KSO_WM_TEMPLATE_INDEX" val="20205170"/>
  <p:tag name="KSO_WM_UNIT_LAYERLEVEL" val="1"/>
  <p:tag name="KSO_WM_TAG_VERSION" val="1.0"/>
  <p:tag name="KSO_WM_BEAUTIFY_FLAG" val="#wm#"/>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custom20205170_1*i*1"/>
  <p:tag name="KSO_WM_TEMPLATE_CATEGORY" val="custom"/>
  <p:tag name="KSO_WM_TEMPLATE_INDEX" val="20205170"/>
  <p:tag name="KSO_WM_UNIT_LAYERLEVEL" val="1"/>
  <p:tag name="KSO_WM_TAG_VERSION" val="1.0"/>
  <p:tag name="KSO_WM_BEAUTIFY_FLAG" val="#wm#"/>
</p:tagLst>
</file>

<file path=ppt/tags/tag3.xml><?xml version="1.0" encoding="utf-8"?>
<p:tagLst xmlns:p="http://schemas.openxmlformats.org/presentationml/2006/main">
  <p:tag name="KSO_WM_SPECIAL_SOURCE" val="bdnull"/>
</p:tagLst>
</file>

<file path=ppt/tags/tag4.xml><?xml version="1.0" encoding="utf-8"?>
<p:tagLst xmlns:p="http://schemas.openxmlformats.org/presentationml/2006/main">
  <p:tag name="KSO_WM_SPECIAL_SOURCE" val="bdnull"/>
</p:tagLst>
</file>

<file path=ppt/tags/tag5.xml><?xml version="1.0" encoding="utf-8"?>
<p:tagLst xmlns:p="http://schemas.openxmlformats.org/presentationml/2006/main">
  <p:tag name="KSO_WM_SPECIAL_SOURCE" val="bdnull"/>
</p:tagLst>
</file>

<file path=ppt/tags/tag6.xml><?xml version="1.0" encoding="utf-8"?>
<p:tagLst xmlns:p="http://schemas.openxmlformats.org/presentationml/2006/main">
  <p:tag name="KSO_WM_SPECIAL_SOURCE" val="bdnull"/>
</p:tagLst>
</file>

<file path=ppt/tags/tag7.xml><?xml version="1.0" encoding="utf-8"?>
<p:tagLst xmlns:p="http://schemas.openxmlformats.org/presentationml/2006/main">
  <p:tag name="KSO_WM_SPECIAL_SOURCE" val="bdnull"/>
</p:tagLst>
</file>

<file path=ppt/tags/tag8.xml><?xml version="1.0" encoding="utf-8"?>
<p:tagLst xmlns:p="http://schemas.openxmlformats.org/presentationml/2006/main">
  <p:tag name="KSO_WM_DIAGRAM_VIRTUALLY_FRAME" val="{&quot;height&quot;:361.1,&quot;left&quot;:386.35,&quot;top&quot;:116.7,&quot;width&quot;:561.5}"/>
</p:tagLst>
</file>

<file path=ppt/tags/tag9.xml><?xml version="1.0" encoding="utf-8"?>
<p:tagLst xmlns:p="http://schemas.openxmlformats.org/presentationml/2006/main">
  <p:tag name="KSO_WM_DIAGRAM_VIRTUALLY_FRAME" val="{&quot;height&quot;:361.1,&quot;left&quot;:386.35,&quot;top&quot;:116.7,&quot;width&quot;:561.5}"/>
</p:tagLst>
</file>

<file path=ppt/tags/tag10.xml><?xml version="1.0" encoding="utf-8"?>
<p:tagLst xmlns:p="http://schemas.openxmlformats.org/presentationml/2006/main">
  <p:tag name="KSO_WM_DIAGRAM_VIRTUALLY_FRAME" val="{&quot;height&quot;:361.1,&quot;left&quot;:386.35,&quot;top&quot;:116.7,&quot;width&quot;:561.5}"/>
</p:tagLst>
</file>

<file path=ppt/tags/tag11.xml><?xml version="1.0" encoding="utf-8"?>
<p:tagLst xmlns:p="http://schemas.openxmlformats.org/presentationml/2006/main">
  <p:tag name="KSO_WM_DIAGRAM_VIRTUALLY_FRAME" val="{&quot;height&quot;:361.1,&quot;left&quot;:386.35,&quot;top&quot;:116.7,&quot;width&quot;:561.5}"/>
</p:tagLst>
</file>

<file path=ppt/tags/tag12.xml><?xml version="1.0" encoding="utf-8"?>
<p:tagLst xmlns:p="http://schemas.openxmlformats.org/presentationml/2006/main">
  <p:tag name="KSO_WM_DIAGRAM_VIRTUALLY_FRAME" val="{&quot;height&quot;:361.1,&quot;left&quot;:386.35,&quot;top&quot;:116.7,&quot;width&quot;:561.5}"/>
</p:tagLst>
</file>

<file path=ppt/tags/tag13.xml><?xml version="1.0" encoding="utf-8"?>
<p:tagLst xmlns:p="http://schemas.openxmlformats.org/presentationml/2006/main">
  <p:tag name="KSO_WM_DIAGRAM_VIRTUALLY_FRAME" val="{&quot;height&quot;:361.1,&quot;left&quot;:386.35,&quot;top&quot;:116.7,&quot;width&quot;:561.5}"/>
</p:tagLst>
</file>

<file path=ppt/tags/tag14.xml><?xml version="1.0" encoding="utf-8"?>
<p:tagLst xmlns:p="http://schemas.openxmlformats.org/presentationml/2006/main">
  <p:tag name="KSO_WM_DIAGRAM_VIRTUALLY_FRAME" val="{&quot;height&quot;:361.1,&quot;left&quot;:386.35,&quot;top&quot;:116.7,&quot;width&quot;:561.5}"/>
</p:tagLst>
</file>

<file path=ppt/tags/tag15.xml><?xml version="1.0" encoding="utf-8"?>
<p:tagLst xmlns:p="http://schemas.openxmlformats.org/presentationml/2006/main">
  <p:tag name="KSO_WM_DIAGRAM_VIRTUALLY_FRAME" val="{&quot;height&quot;:361.1,&quot;left&quot;:386.35,&quot;top&quot;:116.7,&quot;width&quot;:561.5}"/>
</p:tagLst>
</file>

<file path=ppt/tags/tag16.xml><?xml version="1.0" encoding="utf-8"?>
<p:tagLst xmlns:p="http://schemas.openxmlformats.org/presentationml/2006/main">
  <p:tag name="KSO_WM_SPECIAL_SOURCE" val="bdnull"/>
</p:tagLst>
</file>

<file path=ppt/tags/tag17.xml><?xml version="1.0" encoding="utf-8"?>
<p:tagLst xmlns:p="http://schemas.openxmlformats.org/presentationml/2006/main">
  <p:tag name="KSO_WM_SPECIAL_SOURCE" val="bdnull"/>
</p:tagLst>
</file>

<file path=ppt/tags/tag18.xml><?xml version="1.0" encoding="utf-8"?>
<p:tagLst xmlns:p="http://schemas.openxmlformats.org/presentationml/2006/main">
  <p:tag name="KSO_WM_SPECIAL_SOURCE" val="bdnull"/>
</p:tagLst>
</file>

<file path=ppt/tags/tag19.xml><?xml version="1.0" encoding="utf-8"?>
<p:tagLst xmlns:p="http://schemas.openxmlformats.org/presentationml/2006/main">
  <p:tag name="KSO_WM_SPECIAL_SOURCE" val="bdnull"/>
</p:tagLst>
</file>

<file path=ppt/tags/tag20.xml><?xml version="1.0" encoding="utf-8"?>
<p:tagLst xmlns:p="http://schemas.openxmlformats.org/presentationml/2006/main">
  <p:tag name="KSO_WM_SPECIAL_SOURCE" val="bdnull"/>
</p:tagLst>
</file>

<file path=ppt/tags/tag21.xml><?xml version="1.0" encoding="utf-8"?>
<p:tagLst xmlns:p="http://schemas.openxmlformats.org/presentationml/2006/main">
  <p:tag name="KSO_WM_SPECIAL_SOURCE" val="bdnull"/>
</p:tagLst>
</file>

<file path=ppt/tags/tag22.xml><?xml version="1.0" encoding="utf-8"?>
<p:tagLst xmlns:p="http://schemas.openxmlformats.org/presentationml/2006/main">
  <p:tag name="KSO_WM_SPECIAL_SOURCE" val="bdnull"/>
</p:tagLst>
</file>

<file path=ppt/tags/tag23.xml><?xml version="1.0" encoding="utf-8"?>
<p:tagLst xmlns:p="http://schemas.openxmlformats.org/presentationml/2006/main">
  <p:tag name="KSO_WM_SPECIAL_SOURCE" val="bdnull"/>
</p:tagLst>
</file>

<file path=ppt/tags/tag24.xml><?xml version="1.0" encoding="utf-8"?>
<p:tagLst xmlns:p="http://schemas.openxmlformats.org/presentationml/2006/main">
  <p:tag name="KSO_WM_DIAGRAM_VIRTUALLY_FRAME" val="{&quot;height&quot;:448.2,&quot;left&quot;:386.35,&quot;top&quot;:96.4,&quot;width&quot;:561.6}"/>
</p:tagLst>
</file>

<file path=ppt/tags/tag25.xml><?xml version="1.0" encoding="utf-8"?>
<p:tagLst xmlns:p="http://schemas.openxmlformats.org/presentationml/2006/main">
  <p:tag name="KSO_WM_DIAGRAM_VIRTUALLY_FRAME" val="{&quot;height&quot;:448.2,&quot;left&quot;:386.35,&quot;top&quot;:96.4,&quot;width&quot;:561.6}"/>
</p:tagLst>
</file>

<file path=ppt/tags/tag26.xml><?xml version="1.0" encoding="utf-8"?>
<p:tagLst xmlns:p="http://schemas.openxmlformats.org/presentationml/2006/main">
  <p:tag name="KSO_WM_DIAGRAM_VIRTUALLY_FRAME" val="{&quot;height&quot;:448.2,&quot;left&quot;:386.35,&quot;top&quot;:96.4,&quot;width&quot;:561.6}"/>
</p:tagLst>
</file>

<file path=ppt/tags/tag27.xml><?xml version="1.0" encoding="utf-8"?>
<p:tagLst xmlns:p="http://schemas.openxmlformats.org/presentationml/2006/main">
  <p:tag name="KSO_WM_DIAGRAM_VIRTUALLY_FRAME" val="{&quot;height&quot;:448.2,&quot;left&quot;:386.35,&quot;top&quot;:96.4,&quot;width&quot;:561.6}"/>
</p:tagLst>
</file>

<file path=ppt/tags/tag28.xml><?xml version="1.0" encoding="utf-8"?>
<p:tagLst xmlns:p="http://schemas.openxmlformats.org/presentationml/2006/main">
  <p:tag name="KSO_WM_DIAGRAM_VIRTUALLY_FRAME" val="{&quot;height&quot;:448.2,&quot;left&quot;:386.35,&quot;top&quot;:96.4,&quot;width&quot;:561.6}"/>
</p:tagLst>
</file>

<file path=ppt/tags/tag29.xml><?xml version="1.0" encoding="utf-8"?>
<p:tagLst xmlns:p="http://schemas.openxmlformats.org/presentationml/2006/main">
  <p:tag name="KSO_WM_DIAGRAM_VIRTUALLY_FRAME" val="{&quot;height&quot;:448.2,&quot;left&quot;:386.35,&quot;top&quot;:96.4,&quot;width&quot;:561.6}"/>
</p:tagLst>
</file>

<file path=ppt/tags/tag30.xml><?xml version="1.0" encoding="utf-8"?>
<p:tagLst xmlns:p="http://schemas.openxmlformats.org/presentationml/2006/main">
  <p:tag name="KSO_WM_DIAGRAM_VIRTUALLY_FRAME" val="{&quot;height&quot;:448.2,&quot;left&quot;:386.35,&quot;top&quot;:96.4,&quot;width&quot;:561.6}"/>
</p:tagLst>
</file>

<file path=ppt/tags/tag31.xml><?xml version="1.0" encoding="utf-8"?>
<p:tagLst xmlns:p="http://schemas.openxmlformats.org/presentationml/2006/main">
  <p:tag name="KSO_WM_DIAGRAM_VIRTUALLY_FRAME" val="{&quot;height&quot;:448.2,&quot;left&quot;:386.35,&quot;top&quot;:96.4,&quot;width&quot;:561.6}"/>
</p:tagLst>
</file>

<file path=ppt/tags/tag32.xml><?xml version="1.0" encoding="utf-8"?>
<p:tagLst xmlns:p="http://schemas.openxmlformats.org/presentationml/2006/main">
  <p:tag name="KSO_WM_SPECIAL_SOURCE" val="bdnull"/>
</p:tagLst>
</file>

<file path=ppt/tags/tag33.xml><?xml version="1.0" encoding="utf-8"?>
<p:tagLst xmlns:p="http://schemas.openxmlformats.org/presentationml/2006/main">
  <p:tag name="KSO_WM_SPECIAL_SOURCE" val="bdnull"/>
</p:tagLst>
</file>

<file path=ppt/tags/tag34.xml><?xml version="1.0" encoding="utf-8"?>
<p:tagLst xmlns:p="http://schemas.openxmlformats.org/presentationml/2006/main">
  <p:tag name="KSO_WM_SPECIAL_SOURCE" val="bdnull"/>
</p:tagLst>
</file>

<file path=ppt/tags/tag35.xml><?xml version="1.0" encoding="utf-8"?>
<p:tagLst xmlns:p="http://schemas.openxmlformats.org/presentationml/2006/main">
  <p:tag name="KSO_WM_DIAGRAM_VIRTUALLY_FRAME" val="{&quot;height&quot;:448.2,&quot;left&quot;:386.35,&quot;top&quot;:96.4,&quot;width&quot;:561.6}"/>
</p:tagLst>
</file>

<file path=ppt/tags/tag36.xml><?xml version="1.0" encoding="utf-8"?>
<p:tagLst xmlns:p="http://schemas.openxmlformats.org/presentationml/2006/main">
  <p:tag name="KSO_WM_DIAGRAM_VIRTUALLY_FRAME" val="{&quot;height&quot;:448.2,&quot;left&quot;:386.35,&quot;top&quot;:96.4,&quot;width&quot;:561.6}"/>
</p:tagLst>
</file>

<file path=ppt/tags/tag37.xml><?xml version="1.0" encoding="utf-8"?>
<p:tagLst xmlns:p="http://schemas.openxmlformats.org/presentationml/2006/main">
  <p:tag name="KSO_WM_SPECIAL_SOURCE" val="bdnull"/>
</p:tagLst>
</file>

<file path=ppt/tags/tag38.xml><?xml version="1.0" encoding="utf-8"?>
<p:tagLst xmlns:p="http://schemas.openxmlformats.org/presentationml/2006/main">
  <p:tag name="KSO_WM_DIAGRAM_VIRTUALLY_FRAME" val="{&quot;height&quot;:448.2,&quot;left&quot;:386.35,&quot;top&quot;:96.4,&quot;width&quot;:561.6}"/>
</p:tagLst>
</file>

<file path=ppt/tags/tag39.xml><?xml version="1.0" encoding="utf-8"?>
<p:tagLst xmlns:p="http://schemas.openxmlformats.org/presentationml/2006/main">
  <p:tag name="KSO_WM_DIAGRAM_VIRTUALLY_FRAME" val="{&quot;height&quot;:448.2,&quot;left&quot;:386.35,&quot;top&quot;:96.4,&quot;width&quot;:561.6}"/>
</p:tagLst>
</file>

<file path=ppt/tags/tag40.xml><?xml version="1.0" encoding="utf-8"?>
<p:tagLst xmlns:p="http://schemas.openxmlformats.org/presentationml/2006/main">
  <p:tag name="KSO_WM_SPECIAL_SOURCE" val="bdnull"/>
</p:tagLst>
</file>

<file path=ppt/tags/tag41.xml><?xml version="1.0" encoding="utf-8"?>
<p:tagLst xmlns:p="http://schemas.openxmlformats.org/presentationml/2006/main">
  <p:tag name="KSO_WM_DIAGRAM_VIRTUALLY_FRAME" val="{&quot;height&quot;:448.2,&quot;left&quot;:386.35,&quot;top&quot;:96.4,&quot;width&quot;:561.6}"/>
</p:tagLst>
</file>

<file path=ppt/tags/tag42.xml><?xml version="1.0" encoding="utf-8"?>
<p:tagLst xmlns:p="http://schemas.openxmlformats.org/presentationml/2006/main">
  <p:tag name="KSO_WM_DIAGRAM_VIRTUALLY_FRAME" val="{&quot;height&quot;:448.2,&quot;left&quot;:386.35,&quot;top&quot;:96.4,&quot;width&quot;:561.6}"/>
</p:tagLst>
</file>

<file path=ppt/tags/tag43.xml><?xml version="1.0" encoding="utf-8"?>
<p:tagLst xmlns:p="http://schemas.openxmlformats.org/presentationml/2006/main">
  <p:tag name="KSO_WM_SPECIAL_SOURCE" val="bdnull"/>
</p:tagLst>
</file>

<file path=ppt/tags/tag44.xml><?xml version="1.0" encoding="utf-8"?>
<p:tagLst xmlns:p="http://schemas.openxmlformats.org/presentationml/2006/main">
  <p:tag name="KSO_WM_DIAGRAM_VIRTUALLY_FRAME" val="{&quot;height&quot;:448.2,&quot;left&quot;:386.35,&quot;top&quot;:96.4,&quot;width&quot;:561.6}"/>
</p:tagLst>
</file>

<file path=ppt/tags/tag45.xml><?xml version="1.0" encoding="utf-8"?>
<p:tagLst xmlns:p="http://schemas.openxmlformats.org/presentationml/2006/main">
  <p:tag name="KSO_WM_DIAGRAM_VIRTUALLY_FRAME" val="{&quot;height&quot;:448.2,&quot;left&quot;:386.35,&quot;top&quot;:96.4,&quot;width&quot;:561.6}"/>
</p:tagLst>
</file>

<file path=ppt/tags/tag46.xml><?xml version="1.0" encoding="utf-8"?>
<p:tagLst xmlns:p="http://schemas.openxmlformats.org/presentationml/2006/main">
  <p:tag name="KSO_WM_SPECIAL_SOURCE" val="bdnull"/>
</p:tagLst>
</file>

<file path=ppt/tags/tag47.xml><?xml version="1.0" encoding="utf-8"?>
<p:tagLst xmlns:p="http://schemas.openxmlformats.org/presentationml/2006/main">
  <p:tag name="KSO_WM_SPECIAL_SOURCE" val="bdnull"/>
</p:tagLst>
</file>

<file path=ppt/tags/tag48.xml><?xml version="1.0" encoding="utf-8"?>
<p:tagLst xmlns:p="http://schemas.openxmlformats.org/presentationml/2006/main">
  <p:tag name="KSO_WM_SPECIAL_SOURCE" val="bdnull"/>
</p:tagLst>
</file>

<file path=ppt/tags/tag49.xml><?xml version="1.0" encoding="utf-8"?>
<p:tagLst xmlns:p="http://schemas.openxmlformats.org/presentationml/2006/main">
  <p:tag name="KSO_WM_SPECIAL_SOURCE" val="bdnull"/>
</p:tagLst>
</file>

<file path=ppt/tags/tag50.xml><?xml version="1.0" encoding="utf-8"?>
<p:tagLst xmlns:p="http://schemas.openxmlformats.org/presentationml/2006/main">
  <p:tag name="KSO_WM_SPECIAL_SOURCE" val="bdnull"/>
</p:tagLst>
</file>

<file path=ppt/tags/tag51.xml><?xml version="1.0" encoding="utf-8"?>
<p:tagLst xmlns:p="http://schemas.openxmlformats.org/presentationml/2006/main">
  <p:tag name="KSO_WM_SPECIAL_SOURCE" val="bdnull"/>
</p:tagLst>
</file>

<file path=ppt/tags/tag52.xml><?xml version="1.0" encoding="utf-8"?>
<p:tagLst xmlns:p="http://schemas.openxmlformats.org/presentationml/2006/main">
  <p:tag name="KSO_WM_SPECIAL_SOURCE" val="bdnull"/>
</p:tagLst>
</file>

<file path=ppt/tags/tag53.xml><?xml version="1.0" encoding="utf-8"?>
<p:tagLst xmlns:p="http://schemas.openxmlformats.org/presentationml/2006/main">
  <p:tag name="KSO_WM_SPECIAL_SOURCE" val="bdnull"/>
</p:tagLst>
</file>

<file path=ppt/tags/tag54.xml><?xml version="1.0" encoding="utf-8"?>
<p:tagLst xmlns:p="http://schemas.openxmlformats.org/presentationml/2006/main">
  <p:tag name="KSO_WM_SPECIAL_SOURCE" val="bdnull"/>
</p:tagLst>
</file>

<file path=ppt/tags/tag55.xml><?xml version="1.0" encoding="utf-8"?>
<p:tagLst xmlns:p="http://schemas.openxmlformats.org/presentationml/2006/main">
  <p:tag name="KSO_WM_SPECIAL_SOURCE" val="bdnull"/>
</p:tagLst>
</file>

<file path=ppt/tags/tag56.xml><?xml version="1.0" encoding="utf-8"?>
<p:tagLst xmlns:p="http://schemas.openxmlformats.org/presentationml/2006/main">
  <p:tag name="KSO_WM_SPECIAL_SOURCE" val="bdnull"/>
</p:tagLst>
</file>

<file path=ppt/tags/tag57.xml><?xml version="1.0" encoding="utf-8"?>
<p:tagLst xmlns:p="http://schemas.openxmlformats.org/presentationml/2006/main">
  <p:tag name="KSO_WM_SPECIAL_SOURCE" val="bdnull"/>
</p:tagLst>
</file>

<file path=ppt/tags/tag58.xml><?xml version="1.0" encoding="utf-8"?>
<p:tagLst xmlns:p="http://schemas.openxmlformats.org/presentationml/2006/main">
  <p:tag name="KSO_WPP_MARK_KEY" val="f08ccc57-e16e-4c0e-b74d-0db93dde536a"/>
  <p:tag name="COMMONDATA" val="eyJoZGlkIjoiMjZiNTkyZjUyNzBkMzE5ZDEwMTAzYzBlODdmY2Y1MzQifQ=="/>
</p:tagLst>
</file>

<file path=ppt/theme/theme1.xml><?xml version="1.0" encoding="utf-8"?>
<a:theme xmlns:a="http://schemas.openxmlformats.org/drawingml/2006/main" name="1_A000120140530A99PPBG">
  <a:themeElements>
    <a:clrScheme name="自定义 418">
      <a:dk1>
        <a:srgbClr val="5F5F5F"/>
      </a:dk1>
      <a:lt1>
        <a:srgbClr val="FFFFFF"/>
      </a:lt1>
      <a:dk2>
        <a:srgbClr val="5F5F5F"/>
      </a:dk2>
      <a:lt2>
        <a:srgbClr val="FFFFFF"/>
      </a:lt2>
      <a:accent1>
        <a:srgbClr val="0081C8"/>
      </a:accent1>
      <a:accent2>
        <a:srgbClr val="00A9B1"/>
      </a:accent2>
      <a:accent3>
        <a:srgbClr val="84ADE4"/>
      </a:accent3>
      <a:accent4>
        <a:srgbClr val="BDC468"/>
      </a:accent4>
      <a:accent5>
        <a:srgbClr val="FFC000"/>
      </a:accent5>
      <a:accent6>
        <a:srgbClr val="C00000"/>
      </a:accent6>
      <a:hlink>
        <a:srgbClr val="00B0F0"/>
      </a:hlink>
      <a:folHlink>
        <a:srgbClr val="AFB2B4"/>
      </a:folHlink>
    </a:clrScheme>
    <a:fontScheme name="自定义 7">
      <a:majorFont>
        <a:latin typeface="Arial"/>
        <a:ea typeface="微软雅黑"/>
        <a:cs typeface=""/>
      </a:majorFont>
      <a:minorFont>
        <a:latin typeface="Arial"/>
        <a:ea typeface="幼圆"/>
        <a:cs typeface=""/>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none" rtlCol="0">
        <a:spAutoFit/>
      </a:bodyPr>
      <a:lstStyle>
        <a:defPPr>
          <a:lnSpc>
            <a:spcPct val="130000"/>
          </a:lnSpc>
          <a:defRPr sz="1400" dirty="0" smtClean="0">
            <a:latin typeface="Arial" panose="020B0604020202020204" pitchFamily="34" charset="0"/>
            <a:ea typeface="微软雅黑" panose="020B0503020204020204" charset="-122"/>
          </a:defRPr>
        </a:defPPr>
      </a:lstStyle>
    </a:txDef>
  </a:objectDefaul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4523</Words>
  <Application>WPS 演示</Application>
  <PresentationFormat>宽屏</PresentationFormat>
  <Paragraphs>200</Paragraphs>
  <Slides>32</Slides>
  <Notes>0</Notes>
  <HiddenSlides>0</HiddenSlides>
  <MMClips>0</MMClips>
  <ScaleCrop>false</ScaleCrop>
  <HeadingPairs>
    <vt:vector size="6" baseType="variant">
      <vt:variant>
        <vt:lpstr>已用的字体</vt:lpstr>
      </vt:variant>
      <vt:variant>
        <vt:i4>13</vt:i4>
      </vt:variant>
      <vt:variant>
        <vt:lpstr>主题</vt:lpstr>
      </vt:variant>
      <vt:variant>
        <vt:i4>1</vt:i4>
      </vt:variant>
      <vt:variant>
        <vt:lpstr>幻灯片标题</vt:lpstr>
      </vt:variant>
      <vt:variant>
        <vt:i4>32</vt:i4>
      </vt:variant>
    </vt:vector>
  </HeadingPairs>
  <TitlesOfParts>
    <vt:vector size="46" baseType="lpstr">
      <vt:lpstr>Arial</vt:lpstr>
      <vt:lpstr>宋体</vt:lpstr>
      <vt:lpstr>Wingdings</vt:lpstr>
      <vt:lpstr>微软雅黑</vt:lpstr>
      <vt:lpstr>幼圆</vt:lpstr>
      <vt:lpstr>国标黑体</vt:lpstr>
      <vt:lpstr>黑体</vt:lpstr>
      <vt:lpstr>方正书宋_GBK</vt:lpstr>
      <vt:lpstr>Wingdings</vt:lpstr>
      <vt:lpstr>新宋体</vt:lpstr>
      <vt:lpstr>Arial Unicode MS</vt:lpstr>
      <vt:lpstr>Calibri</vt:lpstr>
      <vt:lpstr>MS PGothic</vt:lpstr>
      <vt:lpstr>1_A000120140530A99PPBG</vt:lpstr>
      <vt:lpstr>PowerPoint 演示文稿</vt:lpstr>
      <vt:lpstr>       佛山市深入贯彻习近平生态文明思想，立足“岭南水乡、制造业强市”的独特禀赋，紧抓广东省全域水经济试点建设机遇，将幸福河湖和绿色水经济作为推动绿色增长、提升城市品质的重要引擎。近年来，全市幸福河湖和水经济呈现“多点开花、全域推进”的良好态势。        下面介绍一下佛山市河长办在推进幸福河湖+绿色水经济融合发展过程中的一些作法和成效。</vt:lpstr>
      <vt:lpstr>一、摸清岭南水乡家底，在积蓄底气中建设幸福河湖</vt:lpstr>
      <vt:lpstr>（一）自然禀赋优越，奠定幸福河湖本底基础</vt:lpstr>
      <vt:lpstr>（一）自然禀赋优越，奠定幸福河湖本底基础</vt:lpstr>
      <vt:lpstr>（二）治水成效坚实，构筑幸福河湖生态基底</vt:lpstr>
      <vt:lpstr>（三）全域试点经验，助力水经济健康发展</vt:lpstr>
      <vt:lpstr>（三）全域试点经验，助力水经济健康发展</vt:lpstr>
      <vt:lpstr>二、依托河湖长制平台，在真抓实干中推动融合发展</vt:lpstr>
      <vt:lpstr>（一）制度统领，高位统筹凝聚合力</vt:lpstr>
      <vt:lpstr>（二）制度破壁，项目落地畅通通道</vt:lpstr>
      <vt:lpstr>（三）规划导航，精准锚定项目落点</vt:lpstr>
      <vt:lpstr>PowerPoint 演示文稿</vt:lpstr>
      <vt:lpstr>（四）全链协同，靠前服务破除梗阻</vt:lpstr>
      <vt:lpstr>（五）以水养水，反哺促进良性循环</vt:lpstr>
      <vt:lpstr>三、解析优秀实践个案，在成果转化中释放生态价值</vt:lpstr>
      <vt:lpstr>PowerPoint 演示文稿</vt:lpstr>
      <vt:lpstr>（一）目标明确，定位精准引领</vt:lpstr>
      <vt:lpstr>（二）排查扎实，谋划精细科学</vt:lpstr>
      <vt:lpstr>（三）程序严格，实施稳妥有序</vt:lpstr>
      <vt:lpstr>（四）渠道拓宽，筹资充足多元</vt:lpstr>
      <vt:lpstr>（五）亮点纷呈，四大项目出彩</vt:lpstr>
      <vt:lpstr>（五）亮点纷呈，四大项目出彩</vt:lpstr>
      <vt:lpstr>（五）亮点纷呈，四大项目出彩</vt:lpstr>
      <vt:lpstr>（五）亮点纷呈，四大项目出彩</vt:lpstr>
      <vt:lpstr>（五）亮点纷呈，四大项目出彩</vt:lpstr>
      <vt:lpstr>（五）亮点纷呈，四大项目出彩</vt:lpstr>
      <vt:lpstr>（五）亮点纷呈，四大项目出彩</vt:lpstr>
      <vt:lpstr>（五）亮点纷呈，四大项目出彩</vt:lpstr>
      <vt:lpstr>四、持续深化双向赋能，在长远布局中迭代完善机制</vt:lpstr>
      <vt:lpstr>PowerPoint 演示文稿</vt:lpstr>
      <vt:lpstr>谢   谢</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何维钰</dc:creator>
  <cp:lastModifiedBy>刘剑锋</cp:lastModifiedBy>
  <cp:revision>103</cp:revision>
  <dcterms:created xsi:type="dcterms:W3CDTF">2026-10-27T05:19:00Z</dcterms:created>
  <dcterms:modified xsi:type="dcterms:W3CDTF">2026-10-28T01:47:33Z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2052-12.1.0.25865</vt:lpwstr>
  </property>
  <property fmtid="{D5CDD505-2E9C-101B-9397-08002B2CF9AE}" pid="3" name="ICV">
    <vt:lpwstr>36BFD1ADCA2C06B94534E06A24CCB5D0_43</vt:lpwstr>
  </property>
</Properties>
</file>