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36"/>
  </p:handoutMasterIdLst>
  <p:sldIdLst>
    <p:sldId id="1799" r:id="rId3"/>
    <p:sldId id="1686" r:id="rId5"/>
    <p:sldId id="1893" r:id="rId6"/>
    <p:sldId id="1889" r:id="rId7"/>
    <p:sldId id="1890" r:id="rId8"/>
    <p:sldId id="1894" r:id="rId9"/>
    <p:sldId id="1891" r:id="rId10"/>
    <p:sldId id="1895" r:id="rId11"/>
    <p:sldId id="1886" r:id="rId12"/>
    <p:sldId id="1613" r:id="rId13"/>
    <p:sldId id="1555" r:id="rId14"/>
    <p:sldId id="1897" r:id="rId15"/>
    <p:sldId id="1910" r:id="rId16"/>
    <p:sldId id="1823" r:id="rId17"/>
    <p:sldId id="1641" r:id="rId18"/>
    <p:sldId id="1898" r:id="rId19"/>
    <p:sldId id="1899" r:id="rId20"/>
    <p:sldId id="1868" r:id="rId21"/>
    <p:sldId id="1901" r:id="rId22"/>
    <p:sldId id="1878" r:id="rId23"/>
    <p:sldId id="1911" r:id="rId24"/>
    <p:sldId id="1647" r:id="rId25"/>
    <p:sldId id="1903" r:id="rId26"/>
    <p:sldId id="1659" r:id="rId27"/>
    <p:sldId id="1882" r:id="rId28"/>
    <p:sldId id="1905" r:id="rId29"/>
    <p:sldId id="1667" r:id="rId30"/>
    <p:sldId id="1906" r:id="rId31"/>
    <p:sldId id="1907" r:id="rId32"/>
    <p:sldId id="1908" r:id="rId33"/>
    <p:sldId id="1909" r:id="rId34"/>
    <p:sldId id="1887" r:id="rId35"/>
  </p:sldIdLst>
  <p:sldSz cx="12192635" cy="6858000"/>
  <p:notesSz cx="6858000" cy="9144000"/>
  <p:embeddedFontLst>
    <p:embeddedFont>
      <p:font typeface="微软雅黑" panose="020B0503020204020204" charset="-122"/>
      <p:regular r:id="rId41"/>
      <p:bold r:id="rId42"/>
    </p:embeddedFont>
    <p:embeddedFont>
      <p:font typeface="方正小标宋简体" panose="03000509000000000000" charset="-122"/>
      <p:regular r:id="rId43"/>
    </p:embeddedFont>
    <p:embeddedFont>
      <p:font typeface="黑体" panose="02010609060101010101" charset="-122"/>
      <p:regular r:id="rId44"/>
    </p:embeddedFont>
    <p:embeddedFont>
      <p:font typeface="Calibri" panose="020F0502020204030204" pitchFamily="34" charset="0"/>
      <p:regular r:id="rId45"/>
      <p:bold r:id="rId46"/>
      <p:italic r:id="rId47"/>
      <p:boldItalic r:id="rId48"/>
    </p:embeddedFont>
    <p:embeddedFont>
      <p:font typeface="Noto Sans SC" panose="020B0200000000000000" charset="-122"/>
      <p:bold r:id="rId49"/>
    </p:embeddedFont>
  </p:embeddedFontLst>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6" userDrawn="1">
          <p15:clr>
            <a:srgbClr val="A4A3A4"/>
          </p15:clr>
        </p15:guide>
        <p15:guide id="2" pos="25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TKO" initials="A" lastIdx="2" clrIdx="0"/>
  <p:cmAuthor id="1" name="幸全" initials="幸全" lastIdx="1" clrIdx="0"/>
  <p:cmAuthor id="2" name="作者" initials="A" lastIdx="0" clrIdx="1"/>
  <p:cmAuthor id="4" name="Administrator" initials="A" lastIdx="1" clrIdx="2"/>
  <p:cmAuthor id="5" name="严婷婷" initials="严" lastIdx="16" clrIdx="3"/>
  <p:cmAuthor id="395167363" name="" initials="" lastIdx="1" clrIdx="5"/>
  <p:cmAuthor id="3" name="hep" initials="h" lastIdx="32" clrIdx="2"/>
  <p:cmAuthor id="8" name="覃" initials="覃" lastIdx="27" clrIdx="7"/>
  <p:cmAuthor id="7" name="lis" initials="lis" lastIdx="11" clrIdx="6"/>
  <p:cmAuthor id="6" name="XingBF" initials="X" lastIdx="3" clrIdx="5"/>
  <p:cmAuthor id="11" name="文津 马" initials="文马" lastIdx="0" clrIdx="10"/>
  <p:cmAuthor id="12" name="HS" initials="H" lastIdx="0" clrIdx="11"/>
  <p:cmAuthor id="13" name="hsshz" initials="h" lastIdx="0" clrIdx="12"/>
  <p:cmAuthor id="14" name="cy" initials="c" lastIdx="0" clrIdx="13"/>
  <p:cmAuthor id="15" name="cc" initials="c" lastIdx="0" clrIdx="14"/>
  <p:cmAuthor id="16" name="kkm" initials="k" lastIdx="0" clrIdx="15"/>
  <p:cmAuthor id="17" name="付静" initials="付" lastIdx="0" clrIdx="16"/>
  <p:cmAuthor id="18" name="huawei" initials="h" lastIdx="0" clrIdx="17"/>
  <p:cmAuthor id="19" name="X" initials="X" lastIdx="0" clrIdx="18"/>
  <p:cmAuthor id="20" name="yangdeng" initials="y" lastIdx="0" clrIdx="19"/>
  <p:cmAuthor id="21" name="chengjianguo" initials="c" lastIdx="0" clrIdx="20"/>
  <p:cmAuthor id="22" name="dell" initials="d" lastIdx="0" clrIdx="21"/>
  <p:cmAuthor id="23" name="刘志雨" initials="刘" lastIdx="0" clrIdx="22"/>
  <p:cmAuthor id="24" name="PC-pc" initials="P" lastIdx="0" clrIdx="2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D7D31"/>
    <a:srgbClr val="C55A11"/>
    <a:srgbClr val="E9EDF0"/>
    <a:srgbClr val="5B9BD5"/>
    <a:srgbClr val="9C342B"/>
    <a:srgbClr val="EDA500"/>
    <a:srgbClr val="1B1C0D"/>
    <a:srgbClr val="EAA700"/>
    <a:srgbClr val="2715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showGuides="1">
      <p:cViewPr varScale="1">
        <p:scale>
          <a:sx n="55" d="100"/>
          <a:sy n="55" d="100"/>
        </p:scale>
        <p:origin x="595" y="43"/>
      </p:cViewPr>
      <p:guideLst>
        <p:guide orient="horz" pos="2326"/>
        <p:guide pos="2532"/>
      </p:guideLst>
    </p:cSldViewPr>
  </p:slideViewPr>
  <p:outlineViewPr>
    <p:cViewPr>
      <p:scale>
        <a:sx n="33" d="100"/>
        <a:sy n="33" d="100"/>
      </p:scale>
      <p:origin x="0" y="0"/>
    </p:cViewPr>
  </p:outlineViewPr>
  <p:notesTextViewPr>
    <p:cViewPr>
      <p:scale>
        <a:sx n="100" d="100"/>
        <a:sy n="100" d="100"/>
      </p:scale>
      <p:origin x="0" y="0"/>
    </p:cViewPr>
  </p:notesTextViewPr>
  <p:gridSpacing cx="76320" cy="7632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0" Type="http://schemas.openxmlformats.org/officeDocument/2006/relationships/tags" Target="tags/tag152.xml"/><Relationship Id="rId5" Type="http://schemas.openxmlformats.org/officeDocument/2006/relationships/slide" Target="slides/slide2.xml"/><Relationship Id="rId49" Type="http://schemas.openxmlformats.org/officeDocument/2006/relationships/font" Target="fonts/font9.fntdata"/><Relationship Id="rId48" Type="http://schemas.openxmlformats.org/officeDocument/2006/relationships/font" Target="fonts/font8.fntdata"/><Relationship Id="rId47" Type="http://schemas.openxmlformats.org/officeDocument/2006/relationships/font" Target="fonts/font7.fntdata"/><Relationship Id="rId46" Type="http://schemas.openxmlformats.org/officeDocument/2006/relationships/font" Target="fonts/font6.fntdata"/><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Arial" panose="020B0604020202020204" pitchFamily="34" charset="0"/>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1">
              <a:rPr lang="zh-CN" altLang="en-US" smtClean="0">
                <a:latin typeface="Arial" panose="020B0604020202020204" pitchFamily="34" charset="0"/>
                <a:ea typeface="微软雅黑" panose="020B0503020204020204" charset="-122"/>
              </a:rPr>
            </a:fld>
            <a:endParaRPr lang="zh-CN" altLang="en-US">
              <a:latin typeface="Arial" panose="020B0604020202020204" pitchFamily="34" charset="0"/>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Arial" panose="020B0604020202020204" pitchFamily="34" charset="0"/>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Arial" panose="020B0604020202020204" pitchFamily="34" charset="0"/>
                <a:ea typeface="微软雅黑" panose="020B0503020204020204" charset="-122"/>
              </a:rPr>
            </a:fld>
            <a:endParaRPr lang="zh-CN" altLang="en-US">
              <a:latin typeface="Arial" panose="020B0604020202020204" pitchFamily="34" charset="0"/>
              <a:ea typeface="微软雅黑" panose="020B0503020204020204" charset="-122"/>
            </a:endParaRPr>
          </a:p>
        </p:txBody>
      </p:sp>
    </p:spTree>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ea typeface="微软雅黑" panose="020B0503020204020204" charset="-122"/>
              </a:defRPr>
            </a:lvl1pPr>
          </a:lstStyle>
          <a:p>
            <a:fld id="{D2A48B96-639E-45A3-A0BA-2464DFDB1FAA}" type="datetime1">
              <a:rPr lang="zh-CN" altLang="en-US" smtClean="0"/>
            </a:fld>
            <a:endParaRPr lang="zh-CN" altLang="en-US"/>
          </a:p>
        </p:txBody>
      </p:sp>
      <p:sp>
        <p:nvSpPr>
          <p:cNvPr id="4" name="幻灯片图像占位符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1"/>
            <a:ext cx="5486400" cy="3600451"/>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ea typeface="微软雅黑" panose="020B0503020204020204"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Arial" panose="020B0604020202020204" pitchFamily="34" charset="0"/>
        <a:ea typeface="微软雅黑" panose="020B0503020204020204" charset="-122"/>
        <a:cs typeface="+mn-cs"/>
      </a:defRPr>
    </a:lvl1pPr>
    <a:lvl2pPr marL="457200" algn="l" defTabSz="914400" rtl="0" eaLnBrk="1" latinLnBrk="0" hangingPunct="1">
      <a:defRPr sz="1200" kern="1200">
        <a:solidFill>
          <a:schemeClr val="tx1"/>
        </a:solidFill>
        <a:latin typeface="Arial" panose="020B0604020202020204" pitchFamily="34" charset="0"/>
        <a:ea typeface="微软雅黑" panose="020B0503020204020204" charset="-122"/>
        <a:cs typeface="+mn-cs"/>
      </a:defRPr>
    </a:lvl2pPr>
    <a:lvl3pPr marL="914400" algn="l" defTabSz="914400" rtl="0" eaLnBrk="1" latinLnBrk="0" hangingPunct="1">
      <a:defRPr sz="1200" kern="1200">
        <a:solidFill>
          <a:schemeClr val="tx1"/>
        </a:solidFill>
        <a:latin typeface="Arial" panose="020B0604020202020204" pitchFamily="34" charset="0"/>
        <a:ea typeface="微软雅黑" panose="020B0503020204020204" charset="-122"/>
        <a:cs typeface="+mn-cs"/>
      </a:defRPr>
    </a:lvl3pPr>
    <a:lvl4pPr marL="1371600" algn="l" defTabSz="914400" rtl="0" eaLnBrk="1" latinLnBrk="0" hangingPunct="1">
      <a:defRPr sz="1200" kern="1200">
        <a:solidFill>
          <a:schemeClr val="tx1"/>
        </a:solidFill>
        <a:latin typeface="Arial" panose="020B0604020202020204" pitchFamily="34" charset="0"/>
        <a:ea typeface="微软雅黑" panose="020B0503020204020204" charset="-122"/>
        <a:cs typeface="+mn-cs"/>
      </a:defRPr>
    </a:lvl4pPr>
    <a:lvl5pPr marL="1828800" algn="l" defTabSz="914400" rtl="0" eaLnBrk="1" latinLnBrk="0" hangingPunct="1">
      <a:defRPr sz="1200" kern="1200">
        <a:solidFill>
          <a:schemeClr val="tx1"/>
        </a:solidFill>
        <a:latin typeface="Arial" panose="020B0604020202020204" pitchFamily="34" charset="0"/>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皖东南水网圩区河湖景观</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李国英9月30日在国务院新闻办公室表示，中国极端洪涝灾害呈现“一增加三随机”的明显态势，即气候变化引起极端暴雨洪水事件增加，极端洪涝灾害发生的地点随机、时间随机、强度随机，这些都是河湖长制所面临的不变的形势要求。</a:t>
            </a:r>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a:sym typeface="+mn-ea"/>
              </a:rPr>
              <a:t>一以贯之河长制的要求不变</a:t>
            </a:r>
            <a:r>
              <a:rPr dirty="0"/>
              <a:t>，河湖管理保护要始终紧扣河湖长制，以一以贯之强化河湖长制为核心</a:t>
            </a:r>
            <a:r>
              <a:rPr dirty="0" smtClean="0"/>
              <a:t>，</a:t>
            </a:r>
            <a:r>
              <a:rPr lang="zh-CN" altLang="en-US" dirty="0" smtClean="0"/>
              <a:t>要结合全面深化改革的要求，做好河湖长制的加减法，</a:t>
            </a:r>
            <a:r>
              <a:rPr dirty="0" err="1" smtClean="0"/>
              <a:t>把河湖长制这项改革持续做好</a:t>
            </a:r>
            <a:r>
              <a:rPr dirty="0"/>
              <a:t>。</a:t>
            </a:r>
            <a:endParaRPr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4"/>
          <p:cNvSpPr>
            <a:spLocks noGrp="1"/>
          </p:cNvSpPr>
          <p:nvPr>
            <p:ph type="sldNum" sz="quarter" idx="11"/>
          </p:nvPr>
        </p:nvSpPr>
        <p:spPr/>
        <p:txBody>
          <a:bodyPr/>
          <a:lstStyle/>
          <a:p>
            <a:fld id="{B0FD871F-3A22-49E4-88DF-5BED20C1035B}" type="slidenum">
              <a:rPr lang="zh-CN" altLang="en-US" smtClean="0"/>
            </a:fld>
            <a:endParaRPr lang="zh-CN" altLang="en-US"/>
          </a:p>
        </p:txBody>
      </p:sp>
      <p:sp>
        <p:nvSpPr>
          <p:cNvPr id="6" name="日期占位符 5"/>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4"/>
          <p:cNvSpPr>
            <a:spLocks noGrp="1"/>
          </p:cNvSpPr>
          <p:nvPr>
            <p:ph type="sldNum" sz="quarter" idx="11"/>
          </p:nvPr>
        </p:nvSpPr>
        <p:spPr/>
        <p:txBody>
          <a:bodyPr/>
          <a:lstStyle/>
          <a:p>
            <a:fld id="{B0FD871F-3A22-49E4-88DF-5BED20C1035B}" type="slidenum">
              <a:rPr lang="zh-CN" altLang="en-US" smtClean="0"/>
            </a:fld>
            <a:endParaRPr lang="zh-CN" altLang="en-US"/>
          </a:p>
        </p:txBody>
      </p:sp>
      <p:sp>
        <p:nvSpPr>
          <p:cNvPr id="6" name="日期占位符 5"/>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灯片编号占位符 4"/>
          <p:cNvSpPr>
            <a:spLocks noGrp="1"/>
          </p:cNvSpPr>
          <p:nvPr>
            <p:ph type="sldNum" sz="quarter" idx="11"/>
          </p:nvPr>
        </p:nvSpPr>
        <p:spPr/>
        <p:txBody>
          <a:bodyPr/>
          <a:lstStyle/>
          <a:p>
            <a:fld id="{B0FD871F-3A22-49E4-88DF-5BED20C1035B}" type="slidenum">
              <a:rPr lang="zh-CN" altLang="en-US" smtClean="0"/>
            </a:fld>
            <a:endParaRPr lang="zh-CN" altLang="en-US"/>
          </a:p>
        </p:txBody>
      </p:sp>
      <p:sp>
        <p:nvSpPr>
          <p:cNvPr id="6" name="日期占位符 5"/>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dirty="0" err="1">
              <a:solidFill>
                <a:schemeClr val="dk1">
                  <a:alpha val="100000"/>
                </a:schemeClr>
              </a:solidFill>
              <a:latin typeface="微软雅黑" panose="020B0503020204020204" charset="-122"/>
              <a:ea typeface="微软雅黑" panose="020B0503020204020204" charset="-122"/>
              <a:cs typeface="微软雅黑" panose="020B0503020204020204" charset="-122"/>
            </a:endParaRPr>
          </a:p>
          <a:p>
            <a:r>
              <a:rPr lang="zh-CN" altLang="en-US" dirty="0" err="1">
                <a:solidFill>
                  <a:schemeClr val="dk1">
                    <a:alpha val="100000"/>
                  </a:schemeClr>
                </a:solidFill>
                <a:latin typeface="微软雅黑" panose="020B0503020204020204" charset="-122"/>
                <a:ea typeface="微软雅黑" panose="020B0503020204020204" charset="-122"/>
                <a:cs typeface="微软雅黑" panose="020B0503020204020204" charset="-122"/>
              </a:rPr>
              <a:t>国家江河战略推动河湖保护治理的内容更丰富了，要求更高了，需要充分发挥河湖长制作用来推进和落实。</a:t>
            </a:r>
            <a:endParaRPr lang="zh-CN" altLang="en-US" dirty="0" err="1">
              <a:solidFill>
                <a:schemeClr val="dk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河湖保护从问题导向走向了目标导向，需要以河湖长制为抓手全面推进幸福河湖建设。河长制的六大任务，更多是从解决问题的角度，提出的是遏制用水浪费，对侵占河道、围垦湖泊、超标排污、非法采砂以及对岸线乱占滥用、多占少用、占而不用等突出问题开展清理整治，排查入河湖污染源、实施入河排污口整治，加大黑臭水体治理力度，推进河湖生态修复和保护，严厉打击涉河湖违法行为。</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从水利部、财政部、自然资源部等六部委《关于全面推进幸福河湖建设的意见》，可以看出幸福河湖的目标导向，要提升河湖安全保障水平、维护河湖健康生命、实现河湖清洁美丽、推动河湖生态产品价值转化、保护传承弘扬江河文化，其内涵涵盖“安澜、生态、宜居、智慧、文化、发展”六大维度，反映了从水安全到社会、经济、文化价值的全链条延伸，要求既维护河湖健康生命，又确保河湖安澜、促进流域高质量发展，实现生产发展、生活富裕、生态良好的统筹兼顾，走因江河而繁荣兴盛的幸福之路。幸福河湖建设的目标导向，是对河长制工作定位的重大变化。</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河湖保护从问题导向走向了目标导向，需要以河湖长制为抓手全面推进幸福河湖建设。河长制的六大任务，更多是从解决问题的角度，提出的是遏制用水浪费，对侵占河道、围垦湖泊、超标排污、非法采砂以及对岸线乱占滥用、多占少用、占而不用等突出问题开展清理整治，排查入河湖污染源、实施入河排污口整治，加大黑臭水体治理力度，推进河湖生态修复和保护，严厉打击涉河湖违法行为。</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从水利部、财政部、自然资源部等六部委《关于全面推进幸福河湖建设的意见》，可以看出幸福河湖的目标导向，要提升河湖安全保障水平、维护河湖健康生命、实现河湖清洁美丽、推动河湖生态产品价值转化、保护传承弘扬江河文化，其内涵涵盖“安澜、生态、宜居、智慧、文化、发展”六大维度，反映了从水安全到社会、经济、文化价值的全链条延伸，要求既维护河湖健康生命，又确保河湖安澜、促进流域高质量发展，实现生产发展、生活富裕、生态良好的统筹兼顾，走因江河而繁荣兴盛的幸福之路。幸福河湖建设的目标导向，是对河长制工作定位的重大变化。</a:t>
            </a:r>
            <a:endPar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新时代下，人民群众对水环境、水生态的期待已超越河畅水清的基本保障，转向追求亲水、用水、乐水的全感知体验。这一转型要求河湖治理从功能保障型转向生态价值型和幸福导向型。因此，2026年水利工作会议明确十五五时期，全面建设安澜江河、生命江河、幸福江河保护治理体系取得决定性进展，持续建构河流伦理，完善上下游贯通一体的江河湖库保护治理体系。新时代的河湖长不仅是治理责任的承担者，更是幸福河湖建设的组织者与推动者。</a:t>
            </a:r>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我们已正在开展、即将开展河湖基本情况摸底、河湖普查、河湖管理范围复核、遥感图斑核查等工作，精准核定河湖名录、河湖边界、空间分布等基础信息。也在常态化开展河湖分布格局、空间形态、功能属性、生态健康状况动态排查更新，畅通河湖数据归集与信息共享渠道，系统形成支撑河湖功能维护、生态保护修复、水安全保障的功能本底数据，以及依托河湖资源赋能区域高质量发展的发展本底数据，筑牢河湖科学治理、精准施策、长效管护的数据根基。</a:t>
            </a:r>
            <a:endParaRPr lang="zh-CN" altLang="en-US"/>
          </a:p>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包括法规与标准两个层面。法规层面，切实落实生态环境法典要求，加快水法、防洪法修改，北京、上海、浙江等地也在制定修订相应法规，不断完善法律法规制度。</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包括法规与标准两个层面。法规层面，切实落实生态环境法典要求，加快水法、防洪法修改，北京、上海、浙江等地也在制定修订相应法规，不断完善法律法规制度。</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latin typeface="微软雅黑" panose="020B0503020204020204" charset="-122"/>
              <a:cs typeface="+mn-ea"/>
              <a:sym typeface="+mn-ea"/>
            </a:endParaRPr>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indent="0">
              <a:lnSpc>
                <a:spcPct val="180000"/>
              </a:lnSpc>
              <a:buNone/>
            </a:pPr>
            <a:r>
              <a:rPr lang="zh-CN" altLang="en-US"/>
              <a:t>防风险方面，要高度重视生态产品价值实现进程中的风险问题，包括气候变化条件下的自然风险、空间准入的政策风险、交易不规范及经营期过长的交易风险、新增地方隐性债务的经济风险、违规圈占河湖水域岸线形成的社会风险等，细化经营管理、收益分配、履约监管细则，明确滨水新业态利用空间、准入标准及管控要求，坚决杜绝新增河湖“四乱”以及政府隐性债务等问题，推动关联产业先期介入和参与河湖保护治理、幸福河湖建设，形成产业主导治理、收益反哺河湖的发展模式，最终形成“保护—转化—反哺”双向赋能、良性循环的河湖长效治理体系。</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现状智慧场景存在“看得不全”、“管得不深”、“智能缺失”、夜间“四乱”监管盲区多个层面问题，直接影响河湖问题发现、研判、预警和处置效率。同时，管护系统功能单一，仅实现基础数据展示和简单业务办理，依靠人工研判视频信息，误判、漏判率高，整体智能化水平不足。依托幸福河湖建设，建设重点应从“增加设备”转向“补齐感知+融合大模型+闭环处置”，构建涵盖“天空地水”的全域、全覆盖、全要素、全实时的河湖数智化感知体系。</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spcBef>
                <a:spcPct val="0"/>
              </a:spcBef>
              <a:spcAft>
                <a:spcPct val="0"/>
              </a:spcAft>
            </a:pPr>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安徽第一个国家幸福河湖：明湖</a:t>
            </a:r>
            <a:endParaRPr lang="zh-CN" altLang="en-US"/>
          </a:p>
        </p:txBody>
      </p:sp>
      <p:sp>
        <p:nvSpPr>
          <p:cNvPr id="4" name="灯片编号占位符 3"/>
          <p:cNvSpPr>
            <a:spLocks noGrp="1"/>
          </p:cNvSpPr>
          <p:nvPr>
            <p:ph type="sldNum" sz="quarter" idx="5"/>
          </p:nvPr>
        </p:nvSpPr>
        <p:spPr/>
        <p:txBody>
          <a:bodyPr/>
          <a:p>
            <a:fld id="{A6837353-30EB-4A48-80EB-173D804AEFBD}" type="slidenum">
              <a:rPr lang="zh-CN" altLang="en-US" smtClean="0"/>
            </a:fld>
            <a:endParaRPr lang="zh-CN" altLang="en-US"/>
          </a:p>
        </p:txBody>
      </p:sp>
      <p:sp>
        <p:nvSpPr>
          <p:cNvPr id="5" name="日期占位符 4"/>
          <p:cNvSpPr>
            <a:spLocks noGrp="1"/>
          </p:cNvSpPr>
          <p:nvPr>
            <p:ph type="dt" idx="1"/>
          </p:nvPr>
        </p:nvSpPr>
        <p:spPr/>
        <p:txBody>
          <a:bodyPr/>
          <a:p>
            <a:fld id="{D2A48B96-639E-45A3-A0BA-2464DFDB1FAA}" type="datetime1">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6099810"/>
            <a:ext cx="12198350" cy="1276350"/>
          </a:xfrm>
          <a:prstGeom prst="rect">
            <a:avLst/>
          </a:prstGeom>
        </p:spPr>
      </p:pic>
      <p:grpSp>
        <p:nvGrpSpPr>
          <p:cNvPr id="8" name="组合 7"/>
          <p:cNvGrpSpPr/>
          <p:nvPr userDrawn="1"/>
        </p:nvGrpSpPr>
        <p:grpSpPr>
          <a:xfrm>
            <a:off x="11743690" y="6405245"/>
            <a:ext cx="449580" cy="449580"/>
            <a:chOff x="17894" y="9648"/>
            <a:chExt cx="708" cy="708"/>
          </a:xfrm>
        </p:grpSpPr>
        <p:pic>
          <p:nvPicPr>
            <p:cNvPr id="4098" name="Picture 2" descr="http://img.hb.aicdn.com/abdfbcaeedb85dbf45185b6c0c52f5633f3cfe2e60c0-CoRSc5"/>
            <p:cNvPicPr>
              <a:picLocks noChangeAspect="1"/>
            </p:cNvPicPr>
            <p:nvPr userDrawn="1"/>
          </p:nvPicPr>
          <p:blipFill>
            <a:blip r:embed="rId3"/>
            <a:stretch>
              <a:fillRect/>
            </a:stretch>
          </p:blipFill>
          <p:spPr>
            <a:xfrm>
              <a:off x="17954" y="9698"/>
              <a:ext cx="590" cy="608"/>
            </a:xfrm>
            <a:prstGeom prst="rect">
              <a:avLst/>
            </a:prstGeom>
            <a:noFill/>
            <a:ln w="9525">
              <a:noFill/>
            </a:ln>
          </p:spPr>
        </p:pic>
        <p:sp>
          <p:nvSpPr>
            <p:cNvPr id="4099" name="文本框 16"/>
            <p:cNvSpPr txBox="1"/>
            <p:nvPr userDrawn="1"/>
          </p:nvSpPr>
          <p:spPr>
            <a:xfrm>
              <a:off x="17894" y="9648"/>
              <a:ext cx="709" cy="709"/>
            </a:xfrm>
            <a:prstGeom prst="rect">
              <a:avLst/>
            </a:prstGeom>
            <a:noFill/>
            <a:ln w="9525">
              <a:noFill/>
            </a:ln>
          </p:spPr>
          <p:txBody>
            <a:bodyPr wrap="square" anchor="ctr" anchorCtr="0">
              <a:noAutofit/>
            </a:bodyPr>
            <a:p>
              <a:pPr indent="0" fontAlgn="auto">
                <a:lnSpc>
                  <a:spcPts val="1200"/>
                </a:lnSpc>
              </a:pPr>
              <a:r>
                <a:rPr lang="zh-CN" altLang="en-US" sz="1000">
                  <a:solidFill>
                    <a:schemeClr val="bg1"/>
                  </a:solidFill>
                  <a:latin typeface="Times New Roman" panose="02020603050405020304" charset="0"/>
                  <a:ea typeface="苏新诗柳楷简" pitchFamily="2" charset="-122"/>
                </a:rPr>
                <a:t>河湖</a:t>
              </a:r>
              <a:endParaRPr lang="zh-CN" altLang="en-US" sz="1000">
                <a:solidFill>
                  <a:schemeClr val="bg1"/>
                </a:solidFill>
                <a:latin typeface="Times New Roman" panose="02020603050405020304" charset="0"/>
                <a:ea typeface="苏新诗柳楷简" pitchFamily="2" charset="-122"/>
              </a:endParaRPr>
            </a:p>
            <a:p>
              <a:pPr indent="0" fontAlgn="auto">
                <a:lnSpc>
                  <a:spcPts val="1200"/>
                </a:lnSpc>
              </a:pPr>
              <a:r>
                <a:rPr lang="zh-CN" altLang="en-US" sz="1000">
                  <a:solidFill>
                    <a:schemeClr val="bg1"/>
                  </a:solidFill>
                  <a:latin typeface="Times New Roman" panose="02020603050405020304" charset="0"/>
                  <a:ea typeface="苏新诗柳楷简" pitchFamily="2" charset="-122"/>
                </a:rPr>
                <a:t>中心</a:t>
              </a:r>
              <a:endParaRPr lang="zh-CN" altLang="en-US" sz="1000" dirty="0">
                <a:solidFill>
                  <a:schemeClr val="bg1"/>
                </a:solidFill>
                <a:latin typeface="Times New Roman" panose="02020603050405020304" charset="0"/>
                <a:ea typeface="苏新诗柳楷简"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6099810"/>
            <a:ext cx="12198350" cy="1276350"/>
          </a:xfrm>
          <a:prstGeom prst="rect">
            <a:avLst/>
          </a:prstGeom>
        </p:spPr>
      </p:pic>
      <p:grpSp>
        <p:nvGrpSpPr>
          <p:cNvPr id="7" name="组合 6"/>
          <p:cNvGrpSpPr/>
          <p:nvPr userDrawn="1"/>
        </p:nvGrpSpPr>
        <p:grpSpPr>
          <a:xfrm>
            <a:off x="11743690" y="6405245"/>
            <a:ext cx="449580" cy="449580"/>
            <a:chOff x="17894" y="9648"/>
            <a:chExt cx="708" cy="708"/>
          </a:xfrm>
        </p:grpSpPr>
        <p:pic>
          <p:nvPicPr>
            <p:cNvPr id="4098" name="Picture 2" descr="http://img.hb.aicdn.com/abdfbcaeedb85dbf45185b6c0c52f5633f3cfe2e60c0-CoRSc5"/>
            <p:cNvPicPr>
              <a:picLocks noChangeAspect="1"/>
            </p:cNvPicPr>
            <p:nvPr userDrawn="1"/>
          </p:nvPicPr>
          <p:blipFill>
            <a:blip r:embed="rId3"/>
            <a:stretch>
              <a:fillRect/>
            </a:stretch>
          </p:blipFill>
          <p:spPr>
            <a:xfrm>
              <a:off x="17954" y="9698"/>
              <a:ext cx="590" cy="608"/>
            </a:xfrm>
            <a:prstGeom prst="rect">
              <a:avLst/>
            </a:prstGeom>
            <a:noFill/>
            <a:ln w="9525">
              <a:noFill/>
            </a:ln>
          </p:spPr>
        </p:pic>
        <p:sp>
          <p:nvSpPr>
            <p:cNvPr id="4099" name="文本框 16"/>
            <p:cNvSpPr txBox="1"/>
            <p:nvPr userDrawn="1"/>
          </p:nvSpPr>
          <p:spPr>
            <a:xfrm>
              <a:off x="17894" y="9648"/>
              <a:ext cx="709" cy="709"/>
            </a:xfrm>
            <a:prstGeom prst="rect">
              <a:avLst/>
            </a:prstGeom>
            <a:noFill/>
            <a:ln w="9525">
              <a:noFill/>
            </a:ln>
          </p:spPr>
          <p:txBody>
            <a:bodyPr wrap="square" anchor="ctr" anchorCtr="0">
              <a:noAutofit/>
            </a:bodyPr>
            <a:p>
              <a:pPr indent="0" fontAlgn="auto">
                <a:lnSpc>
                  <a:spcPts val="1200"/>
                </a:lnSpc>
              </a:pPr>
              <a:r>
                <a:rPr lang="zh-CN" altLang="en-US" sz="1000">
                  <a:solidFill>
                    <a:schemeClr val="bg1"/>
                  </a:solidFill>
                  <a:latin typeface="Times New Roman" panose="02020603050405020304" charset="0"/>
                  <a:ea typeface="苏新诗柳楷简" pitchFamily="2" charset="-122"/>
                </a:rPr>
                <a:t>河湖</a:t>
              </a:r>
              <a:endParaRPr lang="zh-CN" altLang="en-US" sz="1000">
                <a:solidFill>
                  <a:schemeClr val="bg1"/>
                </a:solidFill>
                <a:latin typeface="Times New Roman" panose="02020603050405020304" charset="0"/>
                <a:ea typeface="苏新诗柳楷简" pitchFamily="2" charset="-122"/>
              </a:endParaRPr>
            </a:p>
            <a:p>
              <a:pPr indent="0" fontAlgn="auto">
                <a:lnSpc>
                  <a:spcPts val="1200"/>
                </a:lnSpc>
              </a:pPr>
              <a:r>
                <a:rPr lang="zh-CN" altLang="en-US" sz="1000">
                  <a:solidFill>
                    <a:schemeClr val="bg1"/>
                  </a:solidFill>
                  <a:latin typeface="Times New Roman" panose="02020603050405020304" charset="0"/>
                  <a:ea typeface="苏新诗柳楷简" pitchFamily="2" charset="-122"/>
                </a:rPr>
                <a:t>中心</a:t>
              </a:r>
              <a:endParaRPr lang="zh-CN" altLang="en-US" sz="1000" dirty="0">
                <a:solidFill>
                  <a:schemeClr val="bg1"/>
                </a:solidFill>
                <a:latin typeface="Times New Roman" panose="02020603050405020304" charset="0"/>
                <a:ea typeface="苏新诗柳楷简"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6099810"/>
            <a:ext cx="12198350" cy="1276350"/>
          </a:xfrm>
          <a:prstGeom prst="rect">
            <a:avLst/>
          </a:prstGeom>
        </p:spPr>
      </p:pic>
      <p:grpSp>
        <p:nvGrpSpPr>
          <p:cNvPr id="6" name="组合 5"/>
          <p:cNvGrpSpPr/>
          <p:nvPr userDrawn="1"/>
        </p:nvGrpSpPr>
        <p:grpSpPr>
          <a:xfrm>
            <a:off x="11743690" y="6405245"/>
            <a:ext cx="449580" cy="449580"/>
            <a:chOff x="17894" y="9648"/>
            <a:chExt cx="708" cy="708"/>
          </a:xfrm>
        </p:grpSpPr>
        <p:pic>
          <p:nvPicPr>
            <p:cNvPr id="4098" name="Picture 2" descr="http://img.hb.aicdn.com/abdfbcaeedb85dbf45185b6c0c52f5633f3cfe2e60c0-CoRSc5"/>
            <p:cNvPicPr>
              <a:picLocks noChangeAspect="1"/>
            </p:cNvPicPr>
            <p:nvPr userDrawn="1"/>
          </p:nvPicPr>
          <p:blipFill>
            <a:blip r:embed="rId3"/>
            <a:stretch>
              <a:fillRect/>
            </a:stretch>
          </p:blipFill>
          <p:spPr>
            <a:xfrm>
              <a:off x="17954" y="9698"/>
              <a:ext cx="590" cy="608"/>
            </a:xfrm>
            <a:prstGeom prst="rect">
              <a:avLst/>
            </a:prstGeom>
            <a:noFill/>
            <a:ln w="9525">
              <a:noFill/>
            </a:ln>
          </p:spPr>
        </p:pic>
        <p:sp>
          <p:nvSpPr>
            <p:cNvPr id="4099" name="文本框 16"/>
            <p:cNvSpPr txBox="1"/>
            <p:nvPr userDrawn="1"/>
          </p:nvSpPr>
          <p:spPr>
            <a:xfrm>
              <a:off x="17894" y="9648"/>
              <a:ext cx="709" cy="709"/>
            </a:xfrm>
            <a:prstGeom prst="rect">
              <a:avLst/>
            </a:prstGeom>
            <a:noFill/>
            <a:ln w="9525">
              <a:noFill/>
            </a:ln>
          </p:spPr>
          <p:txBody>
            <a:bodyPr wrap="square" anchor="ctr" anchorCtr="0">
              <a:noAutofit/>
            </a:bodyPr>
            <a:p>
              <a:pPr indent="0" fontAlgn="auto">
                <a:lnSpc>
                  <a:spcPts val="1200"/>
                </a:lnSpc>
              </a:pPr>
              <a:r>
                <a:rPr lang="zh-CN" altLang="en-US" sz="1000">
                  <a:solidFill>
                    <a:schemeClr val="bg1"/>
                  </a:solidFill>
                  <a:latin typeface="Times New Roman" panose="02020603050405020304" charset="0"/>
                  <a:ea typeface="苏新诗柳楷简" pitchFamily="2" charset="-122"/>
                </a:rPr>
                <a:t>河湖</a:t>
              </a:r>
              <a:endParaRPr lang="zh-CN" altLang="en-US" sz="1000">
                <a:solidFill>
                  <a:schemeClr val="bg1"/>
                </a:solidFill>
                <a:latin typeface="Times New Roman" panose="02020603050405020304" charset="0"/>
                <a:ea typeface="苏新诗柳楷简" pitchFamily="2" charset="-122"/>
              </a:endParaRPr>
            </a:p>
            <a:p>
              <a:pPr indent="0" fontAlgn="auto">
                <a:lnSpc>
                  <a:spcPts val="1200"/>
                </a:lnSpc>
              </a:pPr>
              <a:r>
                <a:rPr lang="zh-CN" altLang="en-US" sz="1000">
                  <a:solidFill>
                    <a:schemeClr val="bg1"/>
                  </a:solidFill>
                  <a:latin typeface="Times New Roman" panose="02020603050405020304" charset="0"/>
                  <a:ea typeface="苏新诗柳楷简" pitchFamily="2" charset="-122"/>
                </a:rPr>
                <a:t>中心</a:t>
              </a:r>
              <a:endParaRPr lang="zh-CN" altLang="en-US" sz="1000" dirty="0">
                <a:solidFill>
                  <a:schemeClr val="bg1"/>
                </a:solidFill>
                <a:latin typeface="Times New Roman" panose="02020603050405020304" charset="0"/>
                <a:ea typeface="苏新诗柳楷简"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3_自定义版式">
    <p:bg>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0" y="6667500"/>
            <a:ext cx="12192635" cy="190500"/>
          </a:xfrm>
          <a:prstGeom prst="rect">
            <a:avLst/>
          </a:prstGeom>
          <a:solidFill>
            <a:srgbClr val="0053A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charset="-122"/>
              <a:cs typeface="+mn-cs"/>
            </a:endParaRPr>
          </a:p>
        </p:txBody>
      </p:sp>
      <p:sp>
        <p:nvSpPr>
          <p:cNvPr id="2" name="矩形 1"/>
          <p:cNvSpPr/>
          <p:nvPr userDrawn="1"/>
        </p:nvSpPr>
        <p:spPr>
          <a:xfrm>
            <a:off x="0" y="0"/>
            <a:ext cx="12192635" cy="815975"/>
          </a:xfrm>
          <a:prstGeom prst="rect">
            <a:avLst/>
          </a:prstGeom>
          <a:solidFill>
            <a:srgbClr val="0053A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charset="-122"/>
              <a:cs typeface="+mn-cs"/>
            </a:endParaRPr>
          </a:p>
        </p:txBody>
      </p:sp>
      <p:sp>
        <p:nvSpPr>
          <p:cNvPr id="3" name="日期占位符 2"/>
          <p:cNvSpPr>
            <a:spLocks noGrp="1"/>
          </p:cNvSpPr>
          <p:nvPr>
            <p:ph type="dt" sz="half" idx="10"/>
          </p:nvPr>
        </p:nvSpPr>
        <p:spPr>
          <a:xfrm>
            <a:off x="838244" y="6356350"/>
            <a:ext cx="2743343" cy="365125"/>
          </a:xfrm>
          <a:prstGeom prst="rect">
            <a:avLst/>
          </a:prstGeom>
        </p:spPr>
        <p:txBody>
          <a:bodyPr vert="horz" lIns="91440" tIns="45720" rIns="91440" bIns="45720" rtlCol="0" anchor="ctr">
            <a:normAutofit/>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a:xfrm>
            <a:off x="4038810" y="6356350"/>
            <a:ext cx="4115014" cy="365125"/>
          </a:xfrm>
          <a:prstGeom prst="rect">
            <a:avLst/>
          </a:prstGeom>
        </p:spPr>
        <p:txBody>
          <a:bodyPr vert="horz" lIns="91440" tIns="45720" rIns="91440" bIns="45720" rtlCol="0" anchor="ctr">
            <a:normAutofit/>
          </a:bodyPr>
          <a:lstStyle/>
          <a:p>
            <a:pPr fontAlgn="auto"/>
            <a:endParaRPr lang="zh-CN" altLang="en-US" strike="noStrike" noProof="1"/>
          </a:p>
        </p:txBody>
      </p:sp>
      <p:sp>
        <p:nvSpPr>
          <p:cNvPr id="5" name="灯片编号占位符 4"/>
          <p:cNvSpPr>
            <a:spLocks noGrp="1"/>
          </p:cNvSpPr>
          <p:nvPr>
            <p:ph type="sldNum" sz="quarter" idx="12"/>
          </p:nvPr>
        </p:nvSpPr>
        <p:spPr>
          <a:xfrm>
            <a:off x="8611048" y="6356350"/>
            <a:ext cx="2743343" cy="365125"/>
          </a:xfrm>
          <a:prstGeom prst="rect">
            <a:avLst/>
          </a:prstGeom>
        </p:spPr>
        <p:txBody>
          <a:bodyPr vert="horz" lIns="91440" tIns="45720" rIns="91440" bIns="45720" rtlCol="0" anchor="ctr">
            <a:normAutofit/>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2.png"/><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9ED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45" y="274638"/>
            <a:ext cx="823041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45" y="1600200"/>
            <a:ext cx="823041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grpSp>
        <p:nvGrpSpPr>
          <p:cNvPr id="4" name="组合 3"/>
          <p:cNvGrpSpPr/>
          <p:nvPr userDrawn="1"/>
        </p:nvGrpSpPr>
        <p:grpSpPr>
          <a:xfrm>
            <a:off x="11743690" y="6405245"/>
            <a:ext cx="449580" cy="449580"/>
            <a:chOff x="17894" y="9648"/>
            <a:chExt cx="708" cy="708"/>
          </a:xfrm>
        </p:grpSpPr>
        <p:pic>
          <p:nvPicPr>
            <p:cNvPr id="4098" name="Picture 2" descr="http://img.hb.aicdn.com/abdfbcaeedb85dbf45185b6c0c52f5633f3cfe2e60c0-CoRSc5"/>
            <p:cNvPicPr>
              <a:picLocks noChangeAspect="1"/>
            </p:cNvPicPr>
            <p:nvPr userDrawn="1"/>
          </p:nvPicPr>
          <p:blipFill>
            <a:blip r:embed="rId7"/>
            <a:stretch>
              <a:fillRect/>
            </a:stretch>
          </p:blipFill>
          <p:spPr>
            <a:xfrm>
              <a:off x="17954" y="9698"/>
              <a:ext cx="590" cy="608"/>
            </a:xfrm>
            <a:prstGeom prst="rect">
              <a:avLst/>
            </a:prstGeom>
            <a:noFill/>
            <a:ln w="9525">
              <a:noFill/>
            </a:ln>
          </p:spPr>
        </p:pic>
        <p:sp>
          <p:nvSpPr>
            <p:cNvPr id="4099" name="文本框 16"/>
            <p:cNvSpPr txBox="1"/>
            <p:nvPr userDrawn="1"/>
          </p:nvSpPr>
          <p:spPr>
            <a:xfrm>
              <a:off x="17894" y="9648"/>
              <a:ext cx="709" cy="709"/>
            </a:xfrm>
            <a:prstGeom prst="rect">
              <a:avLst/>
            </a:prstGeom>
            <a:noFill/>
            <a:ln w="9525">
              <a:noFill/>
            </a:ln>
          </p:spPr>
          <p:txBody>
            <a:bodyPr wrap="square" anchor="ctr" anchorCtr="0">
              <a:noAutofit/>
            </a:bodyPr>
            <a:p>
              <a:pPr indent="0" fontAlgn="auto">
                <a:lnSpc>
                  <a:spcPts val="1200"/>
                </a:lnSpc>
              </a:pPr>
              <a:r>
                <a:rPr lang="zh-CN" altLang="en-US" sz="1000">
                  <a:solidFill>
                    <a:schemeClr val="bg1"/>
                  </a:solidFill>
                  <a:latin typeface="Times New Roman" panose="02020603050405020304" charset="0"/>
                  <a:ea typeface="苏新诗柳楷简" pitchFamily="2" charset="-122"/>
                </a:rPr>
                <a:t>河湖</a:t>
              </a:r>
              <a:endParaRPr lang="zh-CN" altLang="en-US" sz="1000">
                <a:solidFill>
                  <a:schemeClr val="bg1"/>
                </a:solidFill>
                <a:latin typeface="Times New Roman" panose="02020603050405020304" charset="0"/>
                <a:ea typeface="苏新诗柳楷简" pitchFamily="2" charset="-122"/>
              </a:endParaRPr>
            </a:p>
            <a:p>
              <a:pPr indent="0" fontAlgn="auto">
                <a:lnSpc>
                  <a:spcPts val="1200"/>
                </a:lnSpc>
              </a:pPr>
              <a:r>
                <a:rPr lang="zh-CN" altLang="en-US" sz="1000">
                  <a:solidFill>
                    <a:schemeClr val="bg1"/>
                  </a:solidFill>
                  <a:latin typeface="Times New Roman" panose="02020603050405020304" charset="0"/>
                  <a:ea typeface="苏新诗柳楷简" pitchFamily="2" charset="-122"/>
                </a:rPr>
                <a:t>中心</a:t>
              </a:r>
              <a:endParaRPr lang="zh-CN" altLang="en-US" sz="1000" dirty="0">
                <a:solidFill>
                  <a:schemeClr val="bg1"/>
                </a:solidFill>
                <a:latin typeface="Times New Roman" panose="02020603050405020304" charset="0"/>
                <a:ea typeface="苏新诗柳楷简" pitchFamily="2" charset="-122"/>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spd="med" p14:dur="699"/>
    </mc:Choice>
    <mc:Fallback>
      <p:transition spd="med"/>
    </mc:Fallback>
  </mc:AlternateConten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4.xml"/><Relationship Id="rId2" Type="http://schemas.openxmlformats.org/officeDocument/2006/relationships/tags" Target="../tags/tag5.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1" Type="http://schemas.openxmlformats.org/officeDocument/2006/relationships/notesSlide" Target="../notesSlides/notesSlide6.xml"/><Relationship Id="rId20" Type="http://schemas.openxmlformats.org/officeDocument/2006/relationships/slideLayout" Target="../slideLayouts/slideLayout1.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0.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3" Type="http://schemas.openxmlformats.org/officeDocument/2006/relationships/notesSlide" Target="../notesSlides/notesSlide10.xml"/><Relationship Id="rId12" Type="http://schemas.openxmlformats.org/officeDocument/2006/relationships/slideLayout" Target="../slideLayouts/slideLayout3.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tags" Target="../tags/tag28.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tags" Target="../tags/tag40.xml"/><Relationship Id="rId1" Type="http://schemas.openxmlformats.org/officeDocument/2006/relationships/tags" Target="../tags/tag3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tags" Target="../tags/tag42.xml"/><Relationship Id="rId2" Type="http://schemas.openxmlformats.org/officeDocument/2006/relationships/image" Target="../media/image7.png"/><Relationship Id="rId1" Type="http://schemas.openxmlformats.org/officeDocument/2006/relationships/tags" Target="../tags/tag4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tags" Target="../tags/tag44.xml"/><Relationship Id="rId1" Type="http://schemas.openxmlformats.org/officeDocument/2006/relationships/tags" Target="../tags/tag43.xml"/></Relationships>
</file>

<file path=ppt/slides/_rels/slide14.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4" Type="http://schemas.openxmlformats.org/officeDocument/2006/relationships/notesSlide" Target="../notesSlides/notesSlide14.xml"/><Relationship Id="rId13" Type="http://schemas.openxmlformats.org/officeDocument/2006/relationships/slideLayout" Target="../slideLayouts/slideLayout4.xml"/><Relationship Id="rId12" Type="http://schemas.openxmlformats.org/officeDocument/2006/relationships/tags" Target="../tags/tag55.xml"/><Relationship Id="rId11" Type="http://schemas.openxmlformats.org/officeDocument/2006/relationships/image" Target="../media/image8.png"/><Relationship Id="rId10" Type="http://schemas.openxmlformats.org/officeDocument/2006/relationships/tags" Target="../tags/tag54.xml"/><Relationship Id="rId1" Type="http://schemas.openxmlformats.org/officeDocument/2006/relationships/tags" Target="../tags/tag4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18.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6" Type="http://schemas.openxmlformats.org/officeDocument/2006/relationships/notesSlide" Target="../notesSlides/notesSlide18.xml"/><Relationship Id="rId15" Type="http://schemas.openxmlformats.org/officeDocument/2006/relationships/slideLayout" Target="../slideLayouts/slideLayout2.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0.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image" Target="../media/image12.png"/><Relationship Id="rId7" Type="http://schemas.openxmlformats.org/officeDocument/2006/relationships/tags" Target="../tags/tag79.xml"/><Relationship Id="rId6" Type="http://schemas.openxmlformats.org/officeDocument/2006/relationships/image" Target="../media/image11.jpeg"/><Relationship Id="rId5" Type="http://schemas.openxmlformats.org/officeDocument/2006/relationships/tags" Target="../tags/tag78.xml"/><Relationship Id="rId4" Type="http://schemas.openxmlformats.org/officeDocument/2006/relationships/image" Target="../media/image10.png"/><Relationship Id="rId3" Type="http://schemas.openxmlformats.org/officeDocument/2006/relationships/tags" Target="../tags/tag77.xml"/><Relationship Id="rId23" Type="http://schemas.openxmlformats.org/officeDocument/2006/relationships/notesSlide" Target="../notesSlides/notesSlide22.xml"/><Relationship Id="rId22" Type="http://schemas.openxmlformats.org/officeDocument/2006/relationships/slideLayout" Target="../slideLayouts/slideLayout3.xml"/><Relationship Id="rId21" Type="http://schemas.openxmlformats.org/officeDocument/2006/relationships/image" Target="../media/image14.png"/><Relationship Id="rId20" Type="http://schemas.openxmlformats.org/officeDocument/2006/relationships/tags" Target="../tags/tag90.xml"/><Relationship Id="rId2" Type="http://schemas.openxmlformats.org/officeDocument/2006/relationships/image" Target="../media/image9.png"/><Relationship Id="rId19" Type="http://schemas.openxmlformats.org/officeDocument/2006/relationships/tags" Target="../tags/tag89.xml"/><Relationship Id="rId18" Type="http://schemas.openxmlformats.org/officeDocument/2006/relationships/tags" Target="../tags/tag88.xml"/><Relationship Id="rId17" Type="http://schemas.openxmlformats.org/officeDocument/2006/relationships/tags" Target="../tags/tag87.xml"/><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image" Target="../media/image13.png"/><Relationship Id="rId1" Type="http://schemas.openxmlformats.org/officeDocument/2006/relationships/tags" Target="../tags/tag76.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s>
</file>

<file path=ppt/slides/_rels/slide24.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7" Type="http://schemas.openxmlformats.org/officeDocument/2006/relationships/notesSlide" Target="../notesSlides/notesSlide24.xml"/><Relationship Id="rId36" Type="http://schemas.openxmlformats.org/officeDocument/2006/relationships/slideLayout" Target="../slideLayouts/slideLayout3.xml"/><Relationship Id="rId35" Type="http://schemas.openxmlformats.org/officeDocument/2006/relationships/image" Target="../media/image24.svg"/><Relationship Id="rId34" Type="http://schemas.openxmlformats.org/officeDocument/2006/relationships/image" Target="../media/image23.png"/><Relationship Id="rId33" Type="http://schemas.openxmlformats.org/officeDocument/2006/relationships/tags" Target="../tags/tag117.xml"/><Relationship Id="rId32" Type="http://schemas.openxmlformats.org/officeDocument/2006/relationships/image" Target="../media/image22.svg"/><Relationship Id="rId31" Type="http://schemas.openxmlformats.org/officeDocument/2006/relationships/image" Target="../media/image21.png"/><Relationship Id="rId30" Type="http://schemas.openxmlformats.org/officeDocument/2006/relationships/tags" Target="../tags/tag116.xml"/><Relationship Id="rId3" Type="http://schemas.openxmlformats.org/officeDocument/2006/relationships/tags" Target="../tags/tag95.xml"/><Relationship Id="rId29" Type="http://schemas.openxmlformats.org/officeDocument/2006/relationships/image" Target="../media/image20.svg"/><Relationship Id="rId28" Type="http://schemas.openxmlformats.org/officeDocument/2006/relationships/image" Target="../media/image19.png"/><Relationship Id="rId27" Type="http://schemas.openxmlformats.org/officeDocument/2006/relationships/tags" Target="../tags/tag115.xml"/><Relationship Id="rId26" Type="http://schemas.openxmlformats.org/officeDocument/2006/relationships/image" Target="../media/image18.svg"/><Relationship Id="rId25" Type="http://schemas.openxmlformats.org/officeDocument/2006/relationships/image" Target="../media/image17.png"/><Relationship Id="rId24" Type="http://schemas.openxmlformats.org/officeDocument/2006/relationships/tags" Target="../tags/tag114.xml"/><Relationship Id="rId23" Type="http://schemas.openxmlformats.org/officeDocument/2006/relationships/image" Target="../media/image16.svg"/><Relationship Id="rId22" Type="http://schemas.openxmlformats.org/officeDocument/2006/relationships/image" Target="../media/image15.png"/><Relationship Id="rId21" Type="http://schemas.openxmlformats.org/officeDocument/2006/relationships/tags" Target="../tags/tag113.xml"/><Relationship Id="rId20" Type="http://schemas.openxmlformats.org/officeDocument/2006/relationships/tags" Target="../tags/tag112.xml"/><Relationship Id="rId2" Type="http://schemas.openxmlformats.org/officeDocument/2006/relationships/tags" Target="../tags/tag94.xml"/><Relationship Id="rId19" Type="http://schemas.openxmlformats.org/officeDocument/2006/relationships/tags" Target="../tags/tag111.xml"/><Relationship Id="rId18" Type="http://schemas.openxmlformats.org/officeDocument/2006/relationships/tags" Target="../tags/tag110.xml"/><Relationship Id="rId17" Type="http://schemas.openxmlformats.org/officeDocument/2006/relationships/tags" Target="../tags/tag109.xml"/><Relationship Id="rId16" Type="http://schemas.openxmlformats.org/officeDocument/2006/relationships/tags" Target="../tags/tag108.xml"/><Relationship Id="rId15" Type="http://schemas.openxmlformats.org/officeDocument/2006/relationships/tags" Target="../tags/tag107.xml"/><Relationship Id="rId14" Type="http://schemas.openxmlformats.org/officeDocument/2006/relationships/tags" Target="../tags/tag106.xml"/><Relationship Id="rId13" Type="http://schemas.openxmlformats.org/officeDocument/2006/relationships/tags" Target="../tags/tag105.xml"/><Relationship Id="rId12" Type="http://schemas.openxmlformats.org/officeDocument/2006/relationships/tags" Target="../tags/tag104.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tags" Target="../tags/tag93.xml"/></Relationships>
</file>

<file path=ppt/slides/_rels/slide25.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0" Type="http://schemas.openxmlformats.org/officeDocument/2006/relationships/notesSlide" Target="../notesSlides/notesSlide25.xml"/><Relationship Id="rId3" Type="http://schemas.openxmlformats.org/officeDocument/2006/relationships/tags" Target="../tags/tag120.xml"/><Relationship Id="rId29" Type="http://schemas.openxmlformats.org/officeDocument/2006/relationships/slideLayout" Target="../slideLayouts/slideLayout3.xml"/><Relationship Id="rId28" Type="http://schemas.openxmlformats.org/officeDocument/2006/relationships/image" Target="../media/image28.jpeg"/><Relationship Id="rId27" Type="http://schemas.openxmlformats.org/officeDocument/2006/relationships/tags" Target="../tags/tag141.xml"/><Relationship Id="rId26" Type="http://schemas.openxmlformats.org/officeDocument/2006/relationships/image" Target="../media/image27.png"/><Relationship Id="rId25" Type="http://schemas.openxmlformats.org/officeDocument/2006/relationships/tags" Target="../tags/tag140.xml"/><Relationship Id="rId24" Type="http://schemas.openxmlformats.org/officeDocument/2006/relationships/tags" Target="../tags/tag139.xml"/><Relationship Id="rId23" Type="http://schemas.openxmlformats.org/officeDocument/2006/relationships/tags" Target="../tags/tag138.xml"/><Relationship Id="rId22" Type="http://schemas.openxmlformats.org/officeDocument/2006/relationships/tags" Target="../tags/tag137.xml"/><Relationship Id="rId21" Type="http://schemas.openxmlformats.org/officeDocument/2006/relationships/image" Target="../media/image26.jpeg"/><Relationship Id="rId20" Type="http://schemas.openxmlformats.org/officeDocument/2006/relationships/tags" Target="../tags/tag136.xml"/><Relationship Id="rId2" Type="http://schemas.openxmlformats.org/officeDocument/2006/relationships/tags" Target="../tags/tag119.xml"/><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tags" Target="../tags/tag132.xml"/><Relationship Id="rId15" Type="http://schemas.openxmlformats.org/officeDocument/2006/relationships/tags" Target="../tags/tag131.xml"/><Relationship Id="rId14" Type="http://schemas.openxmlformats.org/officeDocument/2006/relationships/tags" Target="../tags/tag130.xml"/><Relationship Id="rId13" Type="http://schemas.openxmlformats.org/officeDocument/2006/relationships/tags" Target="../tags/tag129.xml"/><Relationship Id="rId12" Type="http://schemas.openxmlformats.org/officeDocument/2006/relationships/tags" Target="../tags/tag128.xml"/><Relationship Id="rId11" Type="http://schemas.openxmlformats.org/officeDocument/2006/relationships/tags" Target="../tags/tag127.xml"/><Relationship Id="rId10" Type="http://schemas.openxmlformats.org/officeDocument/2006/relationships/image" Target="../media/image25.jpeg"/><Relationship Id="rId1" Type="http://schemas.openxmlformats.org/officeDocument/2006/relationships/tags" Target="../tags/tag118.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tags" Target="../tags/tag143.xml"/><Relationship Id="rId1" Type="http://schemas.openxmlformats.org/officeDocument/2006/relationships/tags" Target="../tags/tag14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tags" Target="../tags/tag144.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tags" Target="../tags/tag147.xml"/><Relationship Id="rId1" Type="http://schemas.openxmlformats.org/officeDocument/2006/relationships/tags" Target="../tags/tag146.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tags" Target="../tags/tag149.xml"/><Relationship Id="rId1" Type="http://schemas.openxmlformats.org/officeDocument/2006/relationships/tags" Target="../tags/tag148.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73355" y="106680"/>
            <a:ext cx="11642090" cy="6979920"/>
          </a:xfrm>
          <a:prstGeom prst="rect">
            <a:avLst/>
          </a:prstGeom>
        </p:spPr>
      </p:pic>
      <p:sp>
        <p:nvSpPr>
          <p:cNvPr id="2" name="TextBox 2"/>
          <p:cNvSpPr txBox="1"/>
          <p:nvPr/>
        </p:nvSpPr>
        <p:spPr>
          <a:xfrm>
            <a:off x="2585720" y="1368425"/>
            <a:ext cx="7134860" cy="2647950"/>
          </a:xfrm>
          <a:prstGeom prst="rect">
            <a:avLst/>
          </a:prstGeom>
        </p:spPr>
        <p:txBody>
          <a:bodyPr vert="horz" wrap="square" lIns="91440" tIns="45720" rIns="91440" bIns="45720" rtlCol="0" anchor="ctr" anchorCtr="1"/>
          <a:lstStyle/>
          <a:p>
            <a:pPr algn="ctr">
              <a:lnSpc>
                <a:spcPct val="160000"/>
              </a:lnSpc>
            </a:pPr>
            <a:endParaRPr lang="zh-CN" altLang="en-US" sz="4000" b="1" dirty="0" err="1" smtClean="0">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algn="dist">
              <a:lnSpc>
                <a:spcPct val="160000"/>
              </a:lnSpc>
            </a:pPr>
            <a:r>
              <a:rPr lang="zh-CN" altLang="en-US" sz="4000" b="1" dirty="0" err="1" smtClean="0">
                <a:solidFill>
                  <a:srgbClr val="FFFF00"/>
                </a:solidFill>
                <a:effectLst>
                  <a:outerShdw blurRad="38100" dist="38100" dir="2700000" algn="tl">
                    <a:srgbClr val="000000">
                      <a:alpha val="43137"/>
                    </a:srgbClr>
                  </a:outerShdw>
                </a:effectLst>
                <a:uFillTx/>
                <a:latin typeface="方正小标宋简体" panose="03000509000000000000" charset="-122"/>
                <a:ea typeface="方正小标宋简体" panose="03000509000000000000" charset="-122"/>
                <a:cs typeface="微软雅黑" panose="020B0503020204020204" charset="-122"/>
              </a:rPr>
              <a:t>一以贯之强化河湖长制</a:t>
            </a:r>
            <a:endParaRPr lang="zh-CN" altLang="en-US" sz="4000" b="1" dirty="0" err="1" smtClean="0">
              <a:solidFill>
                <a:srgbClr val="FFFF00"/>
              </a:solidFill>
              <a:effectLst>
                <a:outerShdw blurRad="38100" dist="38100" dir="2700000" algn="tl">
                  <a:srgbClr val="000000">
                    <a:alpha val="43137"/>
                  </a:srgbClr>
                </a:outerShdw>
              </a:effectLst>
              <a:uFillTx/>
              <a:latin typeface="方正小标宋简体" panose="03000509000000000000" charset="-122"/>
              <a:ea typeface="方正小标宋简体" panose="03000509000000000000" charset="-122"/>
              <a:cs typeface="微软雅黑" panose="020B0503020204020204" charset="-122"/>
            </a:endParaRPr>
          </a:p>
          <a:p>
            <a:pPr algn="dist">
              <a:lnSpc>
                <a:spcPct val="160000"/>
              </a:lnSpc>
            </a:pPr>
            <a:r>
              <a:rPr lang="zh-CN" altLang="en-US" sz="4000" b="1" dirty="0" err="1" smtClean="0">
                <a:solidFill>
                  <a:srgbClr val="FFFF00"/>
                </a:solidFill>
                <a:effectLst>
                  <a:outerShdw blurRad="38100" dist="38100" dir="2700000" algn="tl">
                    <a:srgbClr val="000000">
                      <a:alpha val="43137"/>
                    </a:srgbClr>
                  </a:outerShdw>
                </a:effectLst>
                <a:uFillTx/>
                <a:latin typeface="方正小标宋简体" panose="03000509000000000000" charset="-122"/>
                <a:ea typeface="方正小标宋简体" panose="03000509000000000000" charset="-122"/>
                <a:cs typeface="微软雅黑" panose="020B0503020204020204" charset="-122"/>
              </a:rPr>
              <a:t>建设造福人民的幸福江河</a:t>
            </a:r>
            <a:endParaRPr lang="zh-CN" altLang="en-US" sz="4000" b="1" dirty="0">
              <a:solidFill>
                <a:srgbClr val="FFFF00">
                  <a:alpha val="100000"/>
                </a:srgbClr>
              </a:solidFill>
              <a:effectLst>
                <a:outerShdw blurRad="38100" dist="38100" dir="2700000" algn="tl">
                  <a:srgbClr val="000000">
                    <a:alpha val="43137"/>
                  </a:srgbClr>
                </a:outerShdw>
              </a:effectLst>
              <a:highlight>
                <a:srgbClr val="FFFF00"/>
              </a:highlight>
              <a:uFillTx/>
              <a:latin typeface="方正小标宋简体" panose="03000509000000000000" charset="-122"/>
              <a:ea typeface="方正小标宋简体" panose="03000509000000000000" charset="-122"/>
              <a:cs typeface="微软雅黑" panose="020B0503020204020204" charset="-122"/>
            </a:endParaRPr>
          </a:p>
          <a:p>
            <a:pPr algn="ctr">
              <a:lnSpc>
                <a:spcPct val="160000"/>
              </a:lnSpc>
            </a:pPr>
            <a:endParaRPr lang="zh-CN" altLang="en-US" sz="4000" b="1" dirty="0">
              <a:solidFill>
                <a:srgbClr val="FFFF00">
                  <a:alpha val="100000"/>
                </a:srgbClr>
              </a:solidFill>
              <a:effectLst>
                <a:outerShdw blurRad="38100" dist="38100" dir="2700000" algn="tl">
                  <a:srgbClr val="000000">
                    <a:alpha val="43137"/>
                  </a:srgbClr>
                </a:outerShdw>
              </a:effectLst>
              <a:highlight>
                <a:srgbClr val="FFFF00"/>
              </a:highlight>
              <a:uFillTx/>
              <a:latin typeface="方正小标宋简体" panose="03000509000000000000" charset="-122"/>
              <a:ea typeface="方正小标宋简体" panose="03000509000000000000" charset="-122"/>
              <a:cs typeface="微软雅黑" panose="020B0503020204020204" charset="-122"/>
            </a:endParaRPr>
          </a:p>
        </p:txBody>
      </p:sp>
      <p:sp>
        <p:nvSpPr>
          <p:cNvPr id="5" name="AutoShape 5"/>
          <p:cNvSpPr/>
          <p:nvPr/>
        </p:nvSpPr>
        <p:spPr>
          <a:xfrm>
            <a:off x="-85725" y="4650105"/>
            <a:ext cx="12189460" cy="434340"/>
          </a:xfrm>
          <a:prstGeom prst="rect">
            <a:avLst/>
          </a:prstGeom>
          <a:noFill/>
        </p:spPr>
        <p:txBody>
          <a:bodyPr vert="horz" wrap="square" lIns="66008" tIns="33052" rIns="66008" bIns="33052" rtlCol="0" anchor="ctr" anchorCtr="1">
            <a:noAutofit/>
          </a:bodyPr>
          <a:lstStyle/>
          <a:p>
            <a:pPr algn="ctr">
              <a:lnSpc>
                <a:spcPct val="150000"/>
              </a:lnSpc>
              <a:defRPr/>
            </a:pPr>
            <a:r>
              <a:rPr lang="zh-CN" altLang="en-US" sz="2800" b="1" dirty="0" smtClean="0">
                <a:solidFill>
                  <a:srgbClr val="FFFF00">
                    <a:alpha val="100000"/>
                  </a:srgbClr>
                </a:solidFill>
                <a:latin typeface="微软雅黑" panose="020B0503020204020204" charset="-122"/>
                <a:ea typeface="微软雅黑" panose="020B0503020204020204" charset="-122"/>
              </a:rPr>
              <a:t>水利部河湖保护中心</a:t>
            </a:r>
            <a:r>
              <a:rPr lang="en-US" altLang="zh-CN" sz="2800" b="1" dirty="0" smtClean="0">
                <a:solidFill>
                  <a:srgbClr val="FFFF00">
                    <a:alpha val="100000"/>
                  </a:srgbClr>
                </a:solidFill>
                <a:latin typeface="微软雅黑" panose="020B0503020204020204" charset="-122"/>
                <a:ea typeface="微软雅黑" panose="020B0503020204020204" charset="-122"/>
              </a:rPr>
              <a:t>    </a:t>
            </a:r>
            <a:r>
              <a:rPr lang="zh-CN" altLang="en-US" sz="2800" b="1" dirty="0" smtClean="0">
                <a:solidFill>
                  <a:srgbClr val="FFFF00">
                    <a:alpha val="100000"/>
                  </a:srgbClr>
                </a:solidFill>
                <a:latin typeface="微软雅黑" panose="020B0503020204020204" charset="-122"/>
                <a:ea typeface="微软雅黑" panose="020B0503020204020204" charset="-122"/>
              </a:rPr>
              <a:t>童学卫</a:t>
            </a:r>
            <a:endParaRPr lang="en-US" altLang="zh-CN" sz="2400" dirty="0" smtClean="0">
              <a:solidFill>
                <a:schemeClr val="bg1">
                  <a:alpha val="100000"/>
                </a:schemeClr>
              </a:solidFill>
              <a:latin typeface="Times New Roman" panose="02020603050405020304" charset="0"/>
              <a:ea typeface="微软雅黑" panose="020B0503020204020204" charset="-122"/>
              <a:cs typeface="Times New Roman" panose="02020603050405020304" charset="0"/>
            </a:endParaRPr>
          </a:p>
          <a:p>
            <a:pPr algn="ctr">
              <a:lnSpc>
                <a:spcPct val="150000"/>
              </a:lnSpc>
              <a:defRPr/>
            </a:pPr>
            <a:endParaRPr lang="zh-CN" altLang="en-US" sz="2400" dirty="0" smtClean="0">
              <a:solidFill>
                <a:schemeClr val="bg1">
                  <a:alpha val="100000"/>
                </a:schemeClr>
              </a:solidFill>
              <a:latin typeface="Times New Roman" panose="02020603050405020304" charset="0"/>
              <a:ea typeface="微软雅黑" panose="020B0503020204020204" charset="-122"/>
              <a:cs typeface="Times New Roman" panose="02020603050405020304" charset="0"/>
            </a:endParaRPr>
          </a:p>
        </p:txBody>
      </p:sp>
      <p:sp>
        <p:nvSpPr>
          <p:cNvPr id="8" name="文本框 7"/>
          <p:cNvSpPr txBox="1"/>
          <p:nvPr/>
        </p:nvSpPr>
        <p:spPr>
          <a:xfrm>
            <a:off x="2967355" y="5718175"/>
            <a:ext cx="6096000" cy="737235"/>
          </a:xfrm>
          <a:prstGeom prst="rect">
            <a:avLst/>
          </a:prstGeom>
          <a:noFill/>
        </p:spPr>
        <p:txBody>
          <a:bodyPr wrap="square" rtlCol="0" anchor="t">
            <a:spAutoFit/>
          </a:bodyPr>
          <a:p>
            <a:pPr algn="ctr">
              <a:lnSpc>
                <a:spcPct val="150000"/>
              </a:lnSpc>
              <a:defRPr/>
            </a:pPr>
            <a:r>
              <a:rPr lang="en-US" altLang="zh-CN" sz="2800" b="1" dirty="0" smtClean="0">
                <a:solidFill>
                  <a:schemeClr val="bg1">
                    <a:alpha val="100000"/>
                  </a:schemeClr>
                </a:solidFill>
                <a:effectLst>
                  <a:outerShdw blurRad="38100" dist="38100" dir="2700000" algn="tl">
                    <a:srgbClr val="000000">
                      <a:alpha val="43137"/>
                    </a:srgbClr>
                  </a:outerShdw>
                </a:effectLst>
                <a:latin typeface="Times New Roman" panose="02020603050405020304" charset="0"/>
                <a:ea typeface="微软雅黑" panose="020B0503020204020204" charset="-122"/>
                <a:cs typeface="Times New Roman" panose="02020603050405020304" charset="0"/>
                <a:sym typeface="+mn-ea"/>
              </a:rPr>
              <a:t>2026</a:t>
            </a:r>
            <a:r>
              <a:rPr lang="zh-CN" altLang="en-US" sz="2800" b="1" dirty="0" smtClean="0">
                <a:solidFill>
                  <a:schemeClr val="bg1">
                    <a:alpha val="100000"/>
                  </a:schemeClr>
                </a:solidFill>
                <a:effectLst>
                  <a:outerShdw blurRad="38100" dist="38100" dir="2700000" algn="tl">
                    <a:srgbClr val="000000">
                      <a:alpha val="43137"/>
                    </a:srgbClr>
                  </a:outerShdw>
                </a:effectLst>
                <a:latin typeface="Times New Roman" panose="02020603050405020304" charset="0"/>
                <a:ea typeface="微软雅黑" panose="020B0503020204020204" charset="-122"/>
                <a:cs typeface="Times New Roman" panose="02020603050405020304" charset="0"/>
                <a:sym typeface="+mn-ea"/>
              </a:rPr>
              <a:t>年</a:t>
            </a:r>
            <a:r>
              <a:rPr lang="en-US" altLang="zh-CN" sz="2800" b="1" dirty="0" smtClean="0">
                <a:solidFill>
                  <a:schemeClr val="bg1">
                    <a:alpha val="100000"/>
                  </a:schemeClr>
                </a:solidFill>
                <a:effectLst>
                  <a:outerShdw blurRad="38100" dist="38100" dir="2700000" algn="tl">
                    <a:srgbClr val="000000">
                      <a:alpha val="43137"/>
                    </a:srgbClr>
                  </a:outerShdw>
                </a:effectLst>
                <a:latin typeface="Times New Roman" panose="02020603050405020304" charset="0"/>
                <a:ea typeface="微软雅黑" panose="020B0503020204020204" charset="-122"/>
                <a:cs typeface="Times New Roman" panose="02020603050405020304" charset="0"/>
                <a:sym typeface="+mn-ea"/>
              </a:rPr>
              <a:t>10</a:t>
            </a:r>
            <a:r>
              <a:rPr lang="zh-CN" altLang="en-US" sz="2800" b="1" dirty="0" smtClean="0">
                <a:solidFill>
                  <a:schemeClr val="bg1">
                    <a:alpha val="100000"/>
                  </a:schemeClr>
                </a:solidFill>
                <a:effectLst>
                  <a:outerShdw blurRad="38100" dist="38100" dir="2700000" algn="tl">
                    <a:srgbClr val="000000">
                      <a:alpha val="43137"/>
                    </a:srgbClr>
                  </a:outerShdw>
                </a:effectLst>
                <a:latin typeface="Times New Roman" panose="02020603050405020304" charset="0"/>
                <a:ea typeface="微软雅黑" panose="020B0503020204020204" charset="-122"/>
                <a:cs typeface="Times New Roman" panose="02020603050405020304" charset="0"/>
                <a:sym typeface="+mn-ea"/>
              </a:rPr>
              <a:t>月</a:t>
            </a:r>
            <a:endParaRPr lang="zh-CN" altLang="en-US" sz="2800" b="1" dirty="0" smtClean="0">
              <a:solidFill>
                <a:schemeClr val="bg1">
                  <a:alpha val="100000"/>
                </a:schemeClr>
              </a:solidFill>
              <a:effectLst>
                <a:outerShdw blurRad="38100" dist="38100" dir="2700000" algn="tl">
                  <a:srgbClr val="000000">
                    <a:alpha val="43137"/>
                  </a:srgbClr>
                </a:outerShdw>
              </a:effectLst>
              <a:latin typeface="Times New Roman" panose="02020603050405020304" charset="0"/>
              <a:ea typeface="微软雅黑" panose="020B0503020204020204" charset="-122"/>
              <a:cs typeface="Times New Roman" panose="0202060305040502030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64615" y="2360295"/>
            <a:ext cx="10746105" cy="2354580"/>
          </a:xfrm>
          <a:prstGeom prst="rect">
            <a:avLst/>
          </a:prstGeom>
        </p:spPr>
        <p:txBody>
          <a:bodyPr vert="horz" wrap="square" lIns="91440" tIns="45720" rIns="91440" bIns="45720" rtlCol="0" anchor="t" anchorCtr="0">
            <a:noAutofit/>
          </a:bodyPr>
          <a:p>
            <a:pPr algn="l" fontAlgn="auto">
              <a:lnSpc>
                <a:spcPct val="150000"/>
              </a:lnSpc>
              <a:spcBef>
                <a:spcPts val="300"/>
              </a:spcBef>
              <a:buClrTx/>
              <a:buSzTx/>
              <a:buNone/>
            </a:pPr>
            <a:r>
              <a:rPr lang="en-US" altLang="zh-CN" sz="4400" b="1">
                <a:solidFill>
                  <a:schemeClr val="accent1">
                    <a:alpha val="100000"/>
                  </a:schemeClr>
                </a:solidFill>
                <a:latin typeface="微软雅黑" panose="020B0503020204020204" charset="-122"/>
                <a:ea typeface="微软雅黑" panose="020B0503020204020204" charset="-122"/>
                <a:cs typeface="微软雅黑" panose="020B0503020204020204" charset="-122"/>
              </a:rPr>
              <a:t>  </a:t>
            </a:r>
            <a:r>
              <a:rPr lang="en-US" altLang="zh-CN" sz="4800" b="1">
                <a:solidFill>
                  <a:schemeClr val="accent1">
                    <a:alpha val="100000"/>
                  </a:schemeClr>
                </a:solidFill>
                <a:latin typeface="微软雅黑" panose="020B0503020204020204" charset="-122"/>
                <a:ea typeface="微软雅黑" panose="020B0503020204020204" charset="-122"/>
                <a:cs typeface="微软雅黑" panose="020B0503020204020204" charset="-122"/>
              </a:rPr>
              <a:t>     </a:t>
            </a:r>
            <a:r>
              <a:rPr lang="zh-CN" altLang="en-US" sz="3600" b="1" dirty="0">
                <a:solidFill>
                  <a:srgbClr val="002060"/>
                </a:solidFill>
                <a:latin typeface="黑体" panose="02010609060101010101" charset="-122"/>
                <a:ea typeface="黑体" panose="02010609060101010101" charset="-122"/>
                <a:cs typeface="黑体" panose="02010609060101010101" charset="-122"/>
                <a:sym typeface="+mn-ea"/>
              </a:rPr>
              <a:t>准确把握河湖长制面临的新形势，</a:t>
            </a:r>
            <a:endParaRPr lang="zh-CN" altLang="en-US" sz="3600" b="1" dirty="0">
              <a:solidFill>
                <a:srgbClr val="002060"/>
              </a:solidFill>
              <a:latin typeface="黑体" panose="02010609060101010101" charset="-122"/>
              <a:ea typeface="黑体" panose="02010609060101010101" charset="-122"/>
              <a:cs typeface="黑体" panose="02010609060101010101" charset="-122"/>
              <a:sym typeface="+mn-ea"/>
            </a:endParaRPr>
          </a:p>
          <a:p>
            <a:pPr algn="l" fontAlgn="auto">
              <a:lnSpc>
                <a:spcPct val="150000"/>
              </a:lnSpc>
              <a:spcBef>
                <a:spcPts val="300"/>
              </a:spcBef>
              <a:buClrTx/>
              <a:buSzTx/>
              <a:buNone/>
            </a:pPr>
            <a:r>
              <a:rPr lang="zh-CN" altLang="en-US" sz="3600" b="1" dirty="0">
                <a:solidFill>
                  <a:srgbClr val="002060"/>
                </a:solidFill>
                <a:latin typeface="黑体" panose="02010609060101010101" charset="-122"/>
                <a:ea typeface="黑体" panose="02010609060101010101" charset="-122"/>
                <a:cs typeface="黑体" panose="02010609060101010101" charset="-122"/>
                <a:sym typeface="+mn-ea"/>
              </a:rPr>
              <a:t>辩证看待河湖保护治理的基础要求与时代任务</a:t>
            </a: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indent="0" algn="l" fontAlgn="auto">
              <a:lnSpc>
                <a:spcPct val="150000"/>
              </a:lnSpc>
              <a:spcBef>
                <a:spcPts val="300"/>
              </a:spcBef>
            </a:pPr>
            <a:r>
              <a:rPr lang="en-US" altLang="zh-CN" sz="4400" b="1">
                <a:solidFill>
                  <a:srgbClr val="0070C0">
                    <a:alpha val="100000"/>
                  </a:srgbClr>
                </a:solidFill>
                <a:latin typeface="微软雅黑" panose="020B0503020204020204" charset="-122"/>
                <a:ea typeface="微软雅黑" panose="020B0503020204020204" charset="-122"/>
                <a:cs typeface="微软雅黑" panose="020B0503020204020204" charset="-122"/>
              </a:rPr>
              <a:t> </a:t>
            </a:r>
            <a:endParaRPr lang="en-US" altLang="zh-CN" sz="44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indent="0" algn="r" fontAlgn="auto">
              <a:lnSpc>
                <a:spcPct val="150000"/>
              </a:lnSpc>
              <a:spcBef>
                <a:spcPts val="300"/>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indent="0" algn="l" fontAlgn="auto">
              <a:lnSpc>
                <a:spcPct val="150000"/>
              </a:lnSpc>
              <a:spcBef>
                <a:spcPts val="300"/>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algn="ctr">
              <a:lnSpc>
                <a:spcPct val="120000"/>
              </a:lnSpc>
              <a:spcBef>
                <a:spcPts val="375"/>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4417060" y="1444625"/>
            <a:ext cx="2926080" cy="922020"/>
          </a:xfrm>
          <a:prstGeom prst="rect">
            <a:avLst/>
          </a:prstGeom>
          <a:noFill/>
          <a:ln>
            <a:noFill/>
          </a:ln>
        </p:spPr>
        <p:txBody>
          <a:bodyPr wrap="none" rtlCol="0" anchor="t">
            <a:spAutoFit/>
          </a:bodyPr>
          <a:p>
            <a:pPr algn="ctr"/>
            <a:r>
              <a:rPr lang="zh-CN" altLang="en-US" sz="5400" b="1">
                <a:solidFill>
                  <a:schemeClr val="tx1"/>
                </a:solidFill>
                <a:effectLst>
                  <a:outerShdw blurRad="38100" dist="19050" dir="2700000" algn="tl" rotWithShape="0">
                    <a:schemeClr val="dk1">
                      <a:alpha val="40000"/>
                    </a:schemeClr>
                  </a:outerShdw>
                </a:effectLst>
              </a:rPr>
              <a:t>第一部分</a:t>
            </a:r>
            <a:endParaRPr lang="zh-CN" altLang="en-US" sz="5400" b="1">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2"/>
          <p:cNvGrpSpPr/>
          <p:nvPr/>
        </p:nvGrpSpPr>
        <p:grpSpPr>
          <a:xfrm>
            <a:off x="455563" y="170078"/>
            <a:ext cx="11732895" cy="678180"/>
            <a:chOff x="454963" y="170078"/>
            <a:chExt cx="11732895" cy="678180"/>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11"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25"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28" name="AutoShape 51"/>
            <p:cNvSpPr/>
            <p:nvPr/>
          </p:nvSpPr>
          <p:spPr>
            <a:xfrm>
              <a:off x="799768" y="701751"/>
              <a:ext cx="69238" cy="69238"/>
            </a:xfrm>
            <a:prstGeom prst="ellipse">
              <a:avLst/>
            </a:prstGeom>
            <a:solidFill>
              <a:schemeClr val="accent1">
                <a:alpha val="40000"/>
              </a:schemeClr>
            </a:solidFill>
          </p:spPr>
        </p:sp>
        <p:sp>
          <p:nvSpPr>
            <p:cNvPr id="29" name="AutoShape 52"/>
            <p:cNvSpPr/>
            <p:nvPr/>
          </p:nvSpPr>
          <p:spPr>
            <a:xfrm>
              <a:off x="904945" y="697618"/>
              <a:ext cx="65594" cy="65594"/>
            </a:xfrm>
            <a:prstGeom prst="ellipse">
              <a:avLst/>
            </a:prstGeom>
            <a:solidFill>
              <a:schemeClr val="accent1">
                <a:alpha val="20000"/>
              </a:schemeClr>
            </a:solidFill>
          </p:spPr>
        </p:sp>
        <p:sp>
          <p:nvSpPr>
            <p:cNvPr id="30" name="TextBox 53"/>
            <p:cNvSpPr txBox="1"/>
            <p:nvPr/>
          </p:nvSpPr>
          <p:spPr>
            <a:xfrm>
              <a:off x="10950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（一）准确把握河湖保护治理的基础要求</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4" name="圆角矩形 3"/>
          <p:cNvSpPr/>
          <p:nvPr>
            <p:custDataLst>
              <p:tags r:id="rId1"/>
            </p:custDataLst>
          </p:nvPr>
        </p:nvSpPr>
        <p:spPr>
          <a:xfrm>
            <a:off x="970915" y="2207895"/>
            <a:ext cx="10092055" cy="3373755"/>
          </a:xfrm>
          <a:prstGeom prst="roundRect">
            <a:avLst>
              <a:gd name="adj" fmla="val 13095"/>
            </a:avLst>
          </a:prstGeom>
          <a:solidFill>
            <a:schemeClr val="accent5">
              <a:lumMod val="20000"/>
              <a:lumOff val="80000"/>
            </a:schemeClr>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latin typeface="微软雅黑" panose="020B0503020204020204" charset="-122"/>
              <a:ea typeface="微软雅黑" panose="020B0503020204020204" charset="-122"/>
            </a:endParaRPr>
          </a:p>
        </p:txBody>
      </p:sp>
      <p:cxnSp>
        <p:nvCxnSpPr>
          <p:cNvPr id="6" name="直接连接符 5"/>
          <p:cNvCxnSpPr/>
          <p:nvPr>
            <p:custDataLst>
              <p:tags r:id="rId2"/>
            </p:custDataLst>
          </p:nvPr>
        </p:nvCxnSpPr>
        <p:spPr>
          <a:xfrm>
            <a:off x="5791455" y="6097849"/>
            <a:ext cx="381691" cy="0"/>
          </a:xfrm>
          <a:prstGeom prst="line">
            <a:avLst/>
          </a:prstGeom>
          <a:ln w="44450" cap="rnd"/>
        </p:spPr>
        <p:style>
          <a:lnRef idx="2">
            <a:schemeClr val="accent1"/>
          </a:lnRef>
          <a:fillRef idx="0">
            <a:srgbClr val="FFFFFF"/>
          </a:fillRef>
          <a:effectRef idx="0">
            <a:srgbClr val="FFFFFF"/>
          </a:effectRef>
          <a:fontRef idx="minor">
            <a:schemeClr val="tx1"/>
          </a:fontRef>
        </p:style>
      </p:cxnSp>
      <p:sp>
        <p:nvSpPr>
          <p:cNvPr id="3" name="矩形 2"/>
          <p:cNvSpPr/>
          <p:nvPr>
            <p:custDataLst>
              <p:tags r:id="rId3"/>
            </p:custDataLst>
          </p:nvPr>
        </p:nvSpPr>
        <p:spPr>
          <a:xfrm>
            <a:off x="1287780" y="2437130"/>
            <a:ext cx="9627235" cy="2562225"/>
          </a:xfrm>
          <a:prstGeom prst="rect">
            <a:avLst/>
          </a:prstGeom>
        </p:spPr>
        <p:txBody>
          <a:bodyPr wrap="square" lIns="0" tIns="0" rIns="0" bIns="0" anchor="t" anchorCtr="0">
            <a:noAutofit/>
          </a:bodyPr>
          <a:p>
            <a:pPr indent="702310" algn="just" fontAlgn="auto">
              <a:lnSpc>
                <a:spcPct val="160000"/>
              </a:lnSpc>
              <a:spcBef>
                <a:spcPts val="0"/>
              </a:spcBef>
              <a:spcAft>
                <a:spcPts val="0"/>
              </a:spcAft>
              <a:buFont typeface="Wingdings" panose="05000000000000000000" charset="0"/>
              <a:buChar char="u"/>
            </a:pPr>
            <a:r>
              <a:rPr lang="zh-CN" altLang="en-US" sz="2400" b="1" dirty="0">
                <a:solidFill>
                  <a:schemeClr val="accent5">
                    <a:lumMod val="75000"/>
                  </a:schemeClr>
                </a:solidFill>
                <a:effectLst/>
                <a:latin typeface="微软雅黑" panose="020B0503020204020204" charset="-122"/>
                <a:ea typeface="微软雅黑" panose="020B0503020204020204" charset="-122"/>
                <a:cs typeface="微软雅黑" panose="020B0503020204020204" charset="-122"/>
              </a:rPr>
              <a:t>习近平总书记2014年“3·14”重要讲话明确阐释新老水问题，老问题是地理气候环境决定的水时空分布不均以及由此带来的水灾害，新问题是水资源短缺、水生态损害、水环境污染。</a:t>
            </a:r>
            <a:r>
              <a:rPr lang="en-US" sz="2400" b="1" dirty="0">
                <a:solidFill>
                  <a:schemeClr val="accent5">
                    <a:lumMod val="75000"/>
                  </a:schemeClr>
                </a:solidFill>
                <a:effectLst/>
                <a:latin typeface="微软雅黑" panose="020B0503020204020204" charset="-122"/>
                <a:ea typeface="微软雅黑" panose="020B0503020204020204" charset="-122"/>
                <a:cs typeface="微软雅黑" panose="020B0503020204020204" charset="-122"/>
              </a:rPr>
              <a:t> </a:t>
            </a:r>
            <a:r>
              <a:rPr lang="en-US" sz="2400" dirty="0">
                <a:solidFill>
                  <a:schemeClr val="tx1"/>
                </a:solidFill>
                <a:effectLst/>
                <a:latin typeface="微软雅黑" panose="020B0503020204020204" charset="-122"/>
                <a:ea typeface="微软雅黑" panose="020B0503020204020204" charset="-122"/>
                <a:cs typeface="微软雅黑" panose="020B0503020204020204" charset="-122"/>
              </a:rPr>
              <a:t> </a:t>
            </a:r>
            <a:r>
              <a:rPr lang="en-US" sz="2400" dirty="0">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endParaRPr lang="en-US" altLang="en-US" sz="2400" dirty="0">
              <a:solidFill>
                <a:schemeClr val="tx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31" name="折角形 30"/>
          <p:cNvSpPr/>
          <p:nvPr/>
        </p:nvSpPr>
        <p:spPr>
          <a:xfrm>
            <a:off x="764540" y="836930"/>
            <a:ext cx="6992620" cy="1337310"/>
          </a:xfrm>
          <a:prstGeom prst="foldedCorner">
            <a:avLst/>
          </a:prstGeom>
          <a:noFill/>
          <a:ln w="19050">
            <a:no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nchorCtr="0"/>
          <a:p>
            <a:pPr indent="0" algn="ctr" fontAlgn="auto">
              <a:lnSpc>
                <a:spcPct val="150000"/>
              </a:lnSpc>
            </a:pPr>
            <a:r>
              <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rPr>
              <a:t>第一，我国新老水问题交织的水情不变</a:t>
            </a: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8890" y="1673860"/>
            <a:ext cx="12188190" cy="681990"/>
          </a:xfrm>
          <a:prstGeom prst="rect">
            <a:avLst/>
          </a:prstGeom>
          <a:solidFill>
            <a:schemeClr val="accent5">
              <a:lumMod val="20000"/>
              <a:lumOff val="80000"/>
            </a:schemeClr>
          </a:solidFill>
          <a:ln>
            <a:noFill/>
          </a:ln>
        </p:spPr>
        <p:style>
          <a:lnRef idx="2">
            <a:schemeClr val="accent1"/>
          </a:lnRef>
          <a:fillRef idx="0">
            <a:srgbClr val="FFFFFF"/>
          </a:fillRef>
          <a:effectRef idx="0">
            <a:srgbClr val="FFFFFF"/>
          </a:effectRef>
          <a:fontRef idx="minor">
            <a:schemeClr val="tx1"/>
          </a:fontRef>
        </p:style>
        <p:txBody>
          <a:bodyPr wrap="square" rtlCol="0" anchor="t">
            <a:spAutoFit/>
          </a:bodyPr>
          <a:lstStyle/>
          <a:p>
            <a:pPr indent="0" algn="ctr">
              <a:lnSpc>
                <a:spcPct val="160000"/>
              </a:lnSpc>
              <a:spcBef>
                <a:spcPts val="0"/>
              </a:spcBef>
              <a:spcAft>
                <a:spcPts val="0"/>
              </a:spcAft>
              <a:buClrTx/>
              <a:buSzTx/>
              <a:buFont typeface="Wingdings" panose="05000000000000000000" charset="0"/>
              <a:buNone/>
            </a:pPr>
            <a:r>
              <a:rPr lang="zh-CN" altLang="en-US" sz="2400" b="1" dirty="0">
                <a:solidFill>
                  <a:schemeClr val="tx1"/>
                </a:solidFill>
                <a:latin typeface="+mn-ea"/>
                <a:cs typeface="+mn-ea"/>
                <a:sym typeface="+mn-ea"/>
              </a:rPr>
              <a:t>李国英部长</a:t>
            </a:r>
            <a:r>
              <a:rPr lang="zh-CN" altLang="en-US" sz="2000" b="1" dirty="0">
                <a:solidFill>
                  <a:schemeClr val="tx1"/>
                </a:solidFill>
                <a:latin typeface="+mn-ea"/>
                <a:cs typeface="+mn-ea"/>
                <a:sym typeface="+mn-ea"/>
              </a:rPr>
              <a:t>在2026年全国水利工作会议上指出：</a:t>
            </a:r>
            <a:r>
              <a:rPr lang="zh-CN" altLang="en-US" sz="2000" b="1" dirty="0">
                <a:solidFill>
                  <a:schemeClr val="accent2">
                    <a:lumMod val="75000"/>
                  </a:schemeClr>
                </a:solidFill>
                <a:latin typeface="+mn-ea"/>
                <a:cs typeface="+mn-ea"/>
                <a:sym typeface="+mn-ea"/>
              </a:rPr>
              <a:t>江河湖库系统治理和生态保护任务依然艰巨</a:t>
            </a:r>
            <a:r>
              <a:rPr lang="zh-CN" altLang="en-US" sz="2000" b="1" dirty="0">
                <a:solidFill>
                  <a:schemeClr val="tx1"/>
                </a:solidFill>
                <a:latin typeface="+mn-ea"/>
                <a:cs typeface="+mn-ea"/>
                <a:sym typeface="+mn-ea"/>
              </a:rPr>
              <a:t>。</a:t>
            </a:r>
            <a:endParaRPr lang="zh-CN" altLang="en-US" sz="2000" b="1" dirty="0">
              <a:solidFill>
                <a:schemeClr val="tx1"/>
              </a:solidFill>
              <a:latin typeface="+mn-ea"/>
              <a:cs typeface="+mn-ea"/>
              <a:sym typeface="+mn-ea"/>
            </a:endParaRPr>
          </a:p>
        </p:txBody>
      </p:sp>
      <p:grpSp>
        <p:nvGrpSpPr>
          <p:cNvPr id="7" name="Group 32"/>
          <p:cNvGrpSpPr/>
          <p:nvPr/>
        </p:nvGrpSpPr>
        <p:grpSpPr>
          <a:xfrm>
            <a:off x="455563" y="170078"/>
            <a:ext cx="11732895" cy="783590"/>
            <a:chOff x="454963" y="170078"/>
            <a:chExt cx="11732895" cy="783590"/>
          </a:xfrm>
        </p:grpSpPr>
        <p:sp>
          <p:nvSpPr>
            <p:cNvPr id="8" name="AutoShape 33"/>
            <p:cNvSpPr/>
            <p:nvPr/>
          </p:nvSpPr>
          <p:spPr>
            <a:xfrm>
              <a:off x="454963" y="331168"/>
              <a:ext cx="84147" cy="84147"/>
            </a:xfrm>
            <a:prstGeom prst="ellipse">
              <a:avLst/>
            </a:prstGeom>
            <a:solidFill>
              <a:schemeClr val="accent1">
                <a:alpha val="100000"/>
              </a:schemeClr>
            </a:solidFill>
          </p:spPr>
        </p:sp>
        <p:sp>
          <p:nvSpPr>
            <p:cNvPr id="28" name="AutoShape 34"/>
            <p:cNvSpPr/>
            <p:nvPr/>
          </p:nvSpPr>
          <p:spPr>
            <a:xfrm>
              <a:off x="575049" y="337743"/>
              <a:ext cx="78137" cy="78137"/>
            </a:xfrm>
            <a:prstGeom prst="ellipse">
              <a:avLst/>
            </a:prstGeom>
            <a:solidFill>
              <a:schemeClr val="accent1">
                <a:alpha val="80000"/>
              </a:schemeClr>
            </a:solidFill>
          </p:spPr>
        </p:sp>
        <p:sp>
          <p:nvSpPr>
            <p:cNvPr id="29" name="AutoShape 35"/>
            <p:cNvSpPr/>
            <p:nvPr/>
          </p:nvSpPr>
          <p:spPr>
            <a:xfrm>
              <a:off x="689125" y="339460"/>
              <a:ext cx="74704" cy="74704"/>
            </a:xfrm>
            <a:prstGeom prst="ellipse">
              <a:avLst/>
            </a:prstGeom>
            <a:solidFill>
              <a:schemeClr val="accent1">
                <a:alpha val="60000"/>
              </a:schemeClr>
            </a:solidFill>
          </p:spPr>
        </p:sp>
        <p:sp>
          <p:nvSpPr>
            <p:cNvPr id="30" name="AutoShape 36"/>
            <p:cNvSpPr/>
            <p:nvPr/>
          </p:nvSpPr>
          <p:spPr>
            <a:xfrm>
              <a:off x="799768" y="348430"/>
              <a:ext cx="69238" cy="69238"/>
            </a:xfrm>
            <a:prstGeom prst="ellipse">
              <a:avLst/>
            </a:prstGeom>
            <a:solidFill>
              <a:schemeClr val="accent1">
                <a:alpha val="40000"/>
              </a:schemeClr>
            </a:solidFill>
          </p:spPr>
        </p:sp>
        <p:sp>
          <p:nvSpPr>
            <p:cNvPr id="31" name="AutoShape 37"/>
            <p:cNvSpPr/>
            <p:nvPr/>
          </p:nvSpPr>
          <p:spPr>
            <a:xfrm>
              <a:off x="904945" y="344297"/>
              <a:ext cx="65594" cy="65594"/>
            </a:xfrm>
            <a:prstGeom prst="ellipse">
              <a:avLst/>
            </a:prstGeom>
            <a:solidFill>
              <a:schemeClr val="accent1">
                <a:alpha val="20000"/>
              </a:schemeClr>
            </a:solidFill>
          </p:spPr>
        </p:sp>
        <p:sp>
          <p:nvSpPr>
            <p:cNvPr id="32" name="AutoShape 38"/>
            <p:cNvSpPr/>
            <p:nvPr/>
          </p:nvSpPr>
          <p:spPr>
            <a:xfrm>
              <a:off x="454963" y="448942"/>
              <a:ext cx="84147" cy="84147"/>
            </a:xfrm>
            <a:prstGeom prst="ellipse">
              <a:avLst/>
            </a:prstGeom>
            <a:solidFill>
              <a:schemeClr val="accent1">
                <a:alpha val="100000"/>
              </a:schemeClr>
            </a:solidFill>
          </p:spPr>
        </p:sp>
        <p:sp>
          <p:nvSpPr>
            <p:cNvPr id="33" name="AutoShape 39"/>
            <p:cNvSpPr/>
            <p:nvPr/>
          </p:nvSpPr>
          <p:spPr>
            <a:xfrm>
              <a:off x="575049" y="455517"/>
              <a:ext cx="78137" cy="78137"/>
            </a:xfrm>
            <a:prstGeom prst="ellipse">
              <a:avLst/>
            </a:prstGeom>
            <a:solidFill>
              <a:schemeClr val="accent1">
                <a:alpha val="80000"/>
              </a:schemeClr>
            </a:solidFill>
          </p:spPr>
        </p:sp>
        <p:sp>
          <p:nvSpPr>
            <p:cNvPr id="34" name="AutoShape 40"/>
            <p:cNvSpPr/>
            <p:nvPr/>
          </p:nvSpPr>
          <p:spPr>
            <a:xfrm>
              <a:off x="689125" y="457233"/>
              <a:ext cx="74704" cy="74704"/>
            </a:xfrm>
            <a:prstGeom prst="ellipse">
              <a:avLst/>
            </a:prstGeom>
            <a:solidFill>
              <a:schemeClr val="accent1">
                <a:alpha val="60000"/>
              </a:schemeClr>
            </a:solidFill>
          </p:spPr>
        </p:sp>
        <p:sp>
          <p:nvSpPr>
            <p:cNvPr id="35" name="AutoShape 41"/>
            <p:cNvSpPr/>
            <p:nvPr/>
          </p:nvSpPr>
          <p:spPr>
            <a:xfrm>
              <a:off x="799768" y="466203"/>
              <a:ext cx="69238" cy="69238"/>
            </a:xfrm>
            <a:prstGeom prst="ellipse">
              <a:avLst/>
            </a:prstGeom>
            <a:solidFill>
              <a:schemeClr val="accent1">
                <a:alpha val="40000"/>
              </a:schemeClr>
            </a:solidFill>
          </p:spPr>
        </p:sp>
        <p:sp>
          <p:nvSpPr>
            <p:cNvPr id="36" name="AutoShape 42"/>
            <p:cNvSpPr/>
            <p:nvPr/>
          </p:nvSpPr>
          <p:spPr>
            <a:xfrm>
              <a:off x="904945" y="462070"/>
              <a:ext cx="65594" cy="65594"/>
            </a:xfrm>
            <a:prstGeom prst="ellipse">
              <a:avLst/>
            </a:prstGeom>
            <a:solidFill>
              <a:schemeClr val="accent1">
                <a:alpha val="20000"/>
              </a:schemeClr>
            </a:solidFill>
          </p:spPr>
        </p:sp>
        <p:sp>
          <p:nvSpPr>
            <p:cNvPr id="37" name="AutoShape 43"/>
            <p:cNvSpPr/>
            <p:nvPr/>
          </p:nvSpPr>
          <p:spPr>
            <a:xfrm>
              <a:off x="454963" y="566715"/>
              <a:ext cx="84147" cy="84147"/>
            </a:xfrm>
            <a:prstGeom prst="ellipse">
              <a:avLst/>
            </a:prstGeom>
            <a:solidFill>
              <a:schemeClr val="accent1">
                <a:alpha val="100000"/>
              </a:schemeClr>
            </a:solidFill>
          </p:spPr>
        </p:sp>
        <p:sp>
          <p:nvSpPr>
            <p:cNvPr id="38" name="AutoShape 44"/>
            <p:cNvSpPr/>
            <p:nvPr/>
          </p:nvSpPr>
          <p:spPr>
            <a:xfrm>
              <a:off x="575049" y="573291"/>
              <a:ext cx="78137" cy="78137"/>
            </a:xfrm>
            <a:prstGeom prst="ellipse">
              <a:avLst/>
            </a:prstGeom>
            <a:solidFill>
              <a:schemeClr val="accent1">
                <a:alpha val="80000"/>
              </a:schemeClr>
            </a:solidFill>
          </p:spPr>
        </p:sp>
        <p:sp>
          <p:nvSpPr>
            <p:cNvPr id="39" name="AutoShape 45"/>
            <p:cNvSpPr/>
            <p:nvPr/>
          </p:nvSpPr>
          <p:spPr>
            <a:xfrm>
              <a:off x="689125" y="575007"/>
              <a:ext cx="74704" cy="74704"/>
            </a:xfrm>
            <a:prstGeom prst="ellipse">
              <a:avLst/>
            </a:prstGeom>
            <a:solidFill>
              <a:schemeClr val="accent1">
                <a:alpha val="60000"/>
              </a:schemeClr>
            </a:solidFill>
          </p:spPr>
        </p:sp>
        <p:sp>
          <p:nvSpPr>
            <p:cNvPr id="40" name="AutoShape 46"/>
            <p:cNvSpPr/>
            <p:nvPr/>
          </p:nvSpPr>
          <p:spPr>
            <a:xfrm>
              <a:off x="799768" y="583977"/>
              <a:ext cx="69238" cy="69238"/>
            </a:xfrm>
            <a:prstGeom prst="ellipse">
              <a:avLst/>
            </a:prstGeom>
            <a:solidFill>
              <a:schemeClr val="accent1">
                <a:alpha val="40000"/>
              </a:schemeClr>
            </a:solidFill>
          </p:spPr>
        </p:sp>
        <p:sp>
          <p:nvSpPr>
            <p:cNvPr id="41" name="AutoShape 47"/>
            <p:cNvSpPr/>
            <p:nvPr/>
          </p:nvSpPr>
          <p:spPr>
            <a:xfrm>
              <a:off x="904945" y="579844"/>
              <a:ext cx="65594" cy="65594"/>
            </a:xfrm>
            <a:prstGeom prst="ellipse">
              <a:avLst/>
            </a:prstGeom>
            <a:solidFill>
              <a:schemeClr val="accent1">
                <a:alpha val="20000"/>
              </a:schemeClr>
            </a:solidFill>
          </p:spPr>
        </p:sp>
        <p:sp>
          <p:nvSpPr>
            <p:cNvPr id="42" name="AutoShape 48"/>
            <p:cNvSpPr/>
            <p:nvPr/>
          </p:nvSpPr>
          <p:spPr>
            <a:xfrm>
              <a:off x="454963" y="684489"/>
              <a:ext cx="84147" cy="84147"/>
            </a:xfrm>
            <a:prstGeom prst="ellipse">
              <a:avLst/>
            </a:prstGeom>
            <a:solidFill>
              <a:schemeClr val="accent1">
                <a:alpha val="100000"/>
              </a:schemeClr>
            </a:solidFill>
          </p:spPr>
        </p:sp>
        <p:sp>
          <p:nvSpPr>
            <p:cNvPr id="43" name="AutoShape 49"/>
            <p:cNvSpPr/>
            <p:nvPr/>
          </p:nvSpPr>
          <p:spPr>
            <a:xfrm>
              <a:off x="575049" y="691064"/>
              <a:ext cx="78137" cy="78137"/>
            </a:xfrm>
            <a:prstGeom prst="ellipse">
              <a:avLst/>
            </a:prstGeom>
            <a:solidFill>
              <a:schemeClr val="accent1">
                <a:alpha val="80000"/>
              </a:schemeClr>
            </a:solidFill>
          </p:spPr>
        </p:sp>
        <p:sp>
          <p:nvSpPr>
            <p:cNvPr id="44" name="AutoShape 50"/>
            <p:cNvSpPr/>
            <p:nvPr/>
          </p:nvSpPr>
          <p:spPr>
            <a:xfrm>
              <a:off x="689125" y="692781"/>
              <a:ext cx="74704" cy="74704"/>
            </a:xfrm>
            <a:prstGeom prst="ellipse">
              <a:avLst/>
            </a:prstGeom>
            <a:solidFill>
              <a:schemeClr val="accent1">
                <a:alpha val="60000"/>
              </a:schemeClr>
            </a:solidFill>
          </p:spPr>
        </p:sp>
        <p:sp>
          <p:nvSpPr>
            <p:cNvPr id="45" name="AutoShape 51"/>
            <p:cNvSpPr/>
            <p:nvPr/>
          </p:nvSpPr>
          <p:spPr>
            <a:xfrm>
              <a:off x="799768" y="701751"/>
              <a:ext cx="69238" cy="69238"/>
            </a:xfrm>
            <a:prstGeom prst="ellipse">
              <a:avLst/>
            </a:prstGeom>
            <a:solidFill>
              <a:schemeClr val="accent1">
                <a:alpha val="40000"/>
              </a:schemeClr>
            </a:solidFill>
          </p:spPr>
        </p:sp>
        <p:sp>
          <p:nvSpPr>
            <p:cNvPr id="46" name="AutoShape 52"/>
            <p:cNvSpPr/>
            <p:nvPr/>
          </p:nvSpPr>
          <p:spPr>
            <a:xfrm>
              <a:off x="904945" y="697618"/>
              <a:ext cx="65594" cy="65594"/>
            </a:xfrm>
            <a:prstGeom prst="ellipse">
              <a:avLst/>
            </a:prstGeom>
            <a:solidFill>
              <a:schemeClr val="accent1">
                <a:alpha val="20000"/>
              </a:schemeClr>
            </a:solidFill>
          </p:spPr>
        </p:sp>
        <p:sp>
          <p:nvSpPr>
            <p:cNvPr id="47" name="TextBox 53"/>
            <p:cNvSpPr txBox="1"/>
            <p:nvPr/>
          </p:nvSpPr>
          <p:spPr>
            <a:xfrm>
              <a:off x="1095043" y="170078"/>
              <a:ext cx="11092815" cy="783590"/>
            </a:xfrm>
            <a:prstGeom prst="rect">
              <a:avLst/>
            </a:prstGeom>
          </p:spPr>
          <p:txBody>
            <a:bodyPr vert="horz" wrap="square" lIns="123825" tIns="123825" rIns="57150" bIns="123825" rtlCol="0" anchor="t" anchorCtr="0">
              <a:no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（一）准确把握河湖保护治理的基础要求</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2" name="文本框 1"/>
          <p:cNvSpPr txBox="1"/>
          <p:nvPr/>
        </p:nvSpPr>
        <p:spPr>
          <a:xfrm>
            <a:off x="-8890" y="2644775"/>
            <a:ext cx="12201525" cy="1568450"/>
          </a:xfrm>
          <a:prstGeom prst="rect">
            <a:avLst/>
          </a:prstGeom>
          <a:solidFill>
            <a:schemeClr val="accent5">
              <a:lumMod val="20000"/>
              <a:lumOff val="80000"/>
            </a:schemeClr>
          </a:solidFill>
          <a:ln>
            <a:noFill/>
          </a:ln>
        </p:spPr>
        <p:style>
          <a:lnRef idx="2">
            <a:schemeClr val="accent1"/>
          </a:lnRef>
          <a:fillRef idx="0">
            <a:srgbClr val="FFFFFF"/>
          </a:fillRef>
          <a:effectRef idx="0">
            <a:srgbClr val="FFFFFF"/>
          </a:effectRef>
          <a:fontRef idx="minor">
            <a:schemeClr val="tx1"/>
          </a:fontRef>
        </p:style>
        <p:txBody>
          <a:bodyPr wrap="square" rtlCol="0" anchor="t">
            <a:spAutoFit/>
          </a:bodyPr>
          <a:lstStyle/>
          <a:p>
            <a:pPr indent="0" algn="ctr">
              <a:lnSpc>
                <a:spcPct val="160000"/>
              </a:lnSpc>
              <a:spcBef>
                <a:spcPts val="0"/>
              </a:spcBef>
              <a:spcAft>
                <a:spcPts val="0"/>
              </a:spcAft>
              <a:buClrTx/>
              <a:buSzTx/>
              <a:buFont typeface="Wingdings" panose="05000000000000000000" charset="0"/>
              <a:buNone/>
            </a:pPr>
            <a:r>
              <a:rPr lang="en-US" altLang="zh-CN" sz="2000" b="1" dirty="0">
                <a:latin typeface="+mn-ea"/>
                <a:cs typeface="+mn-ea"/>
                <a:sym typeface="+mn-ea"/>
              </a:rPr>
              <a:t>          2026</a:t>
            </a:r>
            <a:r>
              <a:rPr lang="zh-CN" altLang="en-US" sz="2000" b="1" dirty="0">
                <a:latin typeface="+mn-ea"/>
                <a:cs typeface="+mn-ea"/>
                <a:sym typeface="+mn-ea"/>
              </a:rPr>
              <a:t>年4月17日</a:t>
            </a:r>
            <a:r>
              <a:rPr lang="en-US" altLang="zh-CN" sz="2000" b="1" dirty="0">
                <a:latin typeface="+mn-ea"/>
                <a:cs typeface="+mn-ea"/>
                <a:sym typeface="+mn-ea"/>
              </a:rPr>
              <a:t> </a:t>
            </a:r>
            <a:r>
              <a:rPr lang="zh-CN" altLang="en-US" sz="2000" b="1" dirty="0">
                <a:latin typeface="+mn-ea"/>
                <a:cs typeface="+mn-ea"/>
                <a:sym typeface="+mn-ea"/>
              </a:rPr>
              <a:t>《光明日报》</a:t>
            </a:r>
            <a:r>
              <a:rPr lang="en-US" altLang="zh-CN" sz="2000" b="1" dirty="0">
                <a:latin typeface="+mn-ea"/>
                <a:cs typeface="+mn-ea"/>
                <a:sym typeface="+mn-ea"/>
              </a:rPr>
              <a:t> </a:t>
            </a:r>
            <a:r>
              <a:rPr lang="zh-CN" altLang="en-US" sz="2000" b="1" dirty="0">
                <a:latin typeface="+mn-ea"/>
                <a:cs typeface="+mn-ea"/>
                <a:sym typeface="+mn-ea"/>
              </a:rPr>
              <a:t>署名文章</a:t>
            </a:r>
            <a:r>
              <a:rPr lang="zh-CN" altLang="en-US" sz="2000" b="1" dirty="0">
                <a:solidFill>
                  <a:schemeClr val="accent2">
                    <a:lumMod val="75000"/>
                  </a:schemeClr>
                </a:solidFill>
                <a:latin typeface="+mn-ea"/>
                <a:cs typeface="+mn-ea"/>
                <a:sym typeface="+mn-ea"/>
              </a:rPr>
              <a:t>《体系化推进、系统性提升水利科技创新能力》 </a:t>
            </a:r>
            <a:r>
              <a:rPr lang="zh-CN" altLang="en-US" sz="2000" b="1" dirty="0">
                <a:latin typeface="+mn-ea"/>
                <a:cs typeface="+mn-ea"/>
                <a:sym typeface="+mn-ea"/>
              </a:rPr>
              <a:t>指出</a:t>
            </a:r>
            <a:r>
              <a:rPr lang="en-US" altLang="zh-CN" sz="2000" b="1" dirty="0">
                <a:latin typeface="+mn-ea"/>
                <a:cs typeface="+mn-ea"/>
                <a:sym typeface="+mn-ea"/>
              </a:rPr>
              <a:t>“</a:t>
            </a:r>
            <a:r>
              <a:rPr lang="zh-CN" altLang="en-US" sz="2000" b="1" dirty="0">
                <a:latin typeface="+mn-ea"/>
                <a:cs typeface="+mn-ea"/>
                <a:sym typeface="+mn-ea"/>
              </a:rPr>
              <a:t>全球气候变化影响加剧，</a:t>
            </a:r>
            <a:r>
              <a:rPr lang="zh-CN" altLang="en-US" sz="2000" b="1" dirty="0">
                <a:solidFill>
                  <a:schemeClr val="accent2">
                    <a:lumMod val="75000"/>
                  </a:schemeClr>
                </a:solidFill>
                <a:latin typeface="+mn-ea"/>
                <a:cs typeface="+mn-ea"/>
                <a:sym typeface="+mn-ea"/>
              </a:rPr>
              <a:t>水安全领域不确定难预料因素增多，水灾害、水资源、水生态、水环境面临的风险叠加问题越来越突出</a:t>
            </a:r>
            <a:r>
              <a:rPr lang="zh-CN" altLang="en-US" sz="2000" b="1" dirty="0">
                <a:latin typeface="+mn-ea"/>
                <a:cs typeface="+mn-ea"/>
                <a:sym typeface="+mn-ea"/>
              </a:rPr>
              <a:t>，水安全保障环境条件比以往更加复杂严峻</a:t>
            </a:r>
            <a:r>
              <a:rPr lang="en-US" altLang="zh-CN" sz="2000" b="1" dirty="0">
                <a:latin typeface="+mn-ea"/>
                <a:cs typeface="+mn-ea"/>
                <a:sym typeface="+mn-ea"/>
              </a:rPr>
              <a:t>”</a:t>
            </a:r>
            <a:r>
              <a:rPr lang="en-US" altLang="zh-CN" sz="2000" b="1" dirty="0">
                <a:solidFill>
                  <a:schemeClr val="tx1"/>
                </a:solidFill>
                <a:latin typeface="+mn-ea"/>
                <a:cs typeface="+mn-ea"/>
                <a:sym typeface="+mn-ea"/>
              </a:rPr>
              <a:t> </a:t>
            </a:r>
            <a:r>
              <a:rPr lang="zh-CN" altLang="en-US" sz="2000" b="1" dirty="0">
                <a:solidFill>
                  <a:schemeClr val="tx1"/>
                </a:solidFill>
                <a:latin typeface="+mn-ea"/>
                <a:cs typeface="+mn-ea"/>
                <a:sym typeface="+mn-ea"/>
              </a:rPr>
              <a:t>。</a:t>
            </a:r>
            <a:endParaRPr lang="zh-CN" altLang="en-US" sz="2000" b="1" dirty="0">
              <a:solidFill>
                <a:schemeClr val="tx1"/>
              </a:solidFill>
              <a:latin typeface="+mn-ea"/>
              <a:cs typeface="+mn-ea"/>
              <a:sym typeface="+mn-ea"/>
            </a:endParaRPr>
          </a:p>
        </p:txBody>
      </p:sp>
      <p:sp>
        <p:nvSpPr>
          <p:cNvPr id="3" name="文本框 2"/>
          <p:cNvSpPr txBox="1"/>
          <p:nvPr/>
        </p:nvSpPr>
        <p:spPr>
          <a:xfrm>
            <a:off x="-52705" y="4573905"/>
            <a:ext cx="12245340" cy="1076325"/>
          </a:xfrm>
          <a:prstGeom prst="rect">
            <a:avLst/>
          </a:prstGeom>
          <a:solidFill>
            <a:schemeClr val="accent5">
              <a:lumMod val="20000"/>
              <a:lumOff val="80000"/>
            </a:schemeClr>
          </a:solidFill>
          <a:ln>
            <a:noFill/>
          </a:ln>
        </p:spPr>
        <p:style>
          <a:lnRef idx="2">
            <a:schemeClr val="accent1"/>
          </a:lnRef>
          <a:fillRef idx="0">
            <a:srgbClr val="FFFFFF"/>
          </a:fillRef>
          <a:effectRef idx="0">
            <a:srgbClr val="FFFFFF"/>
          </a:effectRef>
          <a:fontRef idx="minor">
            <a:schemeClr val="tx1"/>
          </a:fontRef>
        </p:style>
        <p:txBody>
          <a:bodyPr wrap="square" rtlCol="0" anchor="t">
            <a:spAutoFit/>
          </a:bodyPr>
          <a:lstStyle/>
          <a:p>
            <a:pPr indent="0" algn="ctr">
              <a:lnSpc>
                <a:spcPct val="160000"/>
              </a:lnSpc>
              <a:spcBef>
                <a:spcPts val="0"/>
              </a:spcBef>
              <a:spcAft>
                <a:spcPts val="0"/>
              </a:spcAft>
              <a:buClrTx/>
              <a:buSzTx/>
              <a:buFont typeface="Wingdings" panose="05000000000000000000" charset="0"/>
              <a:buNone/>
            </a:pPr>
            <a:r>
              <a:rPr lang="en-US" altLang="zh-CN" sz="2000" b="1" dirty="0">
                <a:latin typeface="+mn-ea"/>
                <a:cs typeface="+mn-ea"/>
                <a:sym typeface="+mn-ea"/>
              </a:rPr>
              <a:t>         </a:t>
            </a:r>
            <a:r>
              <a:rPr lang="zh-CN" altLang="en-US" sz="2000" b="1" dirty="0">
                <a:latin typeface="+mn-ea"/>
                <a:cs typeface="+mn-ea"/>
                <a:sym typeface="+mn-ea"/>
              </a:rPr>
              <a:t>9月30日国新办发布会上指出，我国极端洪涝灾害呈现“</a:t>
            </a:r>
            <a:r>
              <a:rPr lang="zh-CN" altLang="en-US" sz="2000" b="1" dirty="0">
                <a:solidFill>
                  <a:schemeClr val="accent2">
                    <a:lumMod val="75000"/>
                  </a:schemeClr>
                </a:solidFill>
                <a:latin typeface="+mn-ea"/>
                <a:cs typeface="+mn-ea"/>
                <a:sym typeface="+mn-ea"/>
              </a:rPr>
              <a:t>一增加三随机</a:t>
            </a:r>
            <a:r>
              <a:rPr lang="zh-CN" altLang="en-US" sz="2000" b="1" dirty="0">
                <a:latin typeface="+mn-ea"/>
                <a:cs typeface="+mn-ea"/>
                <a:sym typeface="+mn-ea"/>
              </a:rPr>
              <a:t>”的特征，气候变化引起极端暴雨洪水事件增加，极端洪涝灾害发生的地点随机、时间随机、强度随机。</a:t>
            </a:r>
            <a:endParaRPr lang="zh-CN" altLang="en-US" sz="2000" b="1" dirty="0">
              <a:solidFill>
                <a:schemeClr val="tx1"/>
              </a:solidFill>
              <a:latin typeface="+mn-ea"/>
              <a:cs typeface="+mn-ea"/>
              <a:sym typeface="+mn-ea"/>
            </a:endParaRPr>
          </a:p>
        </p:txBody>
      </p:sp>
      <p:sp>
        <p:nvSpPr>
          <p:cNvPr id="4" name="五边形 3"/>
          <p:cNvSpPr/>
          <p:nvPr/>
        </p:nvSpPr>
        <p:spPr>
          <a:xfrm rot="5400000">
            <a:off x="5427345" y="1856105"/>
            <a:ext cx="420370" cy="1222375"/>
          </a:xfrm>
          <a:prstGeom prst="homePlate">
            <a:avLst/>
          </a:prstGeom>
          <a:solidFill>
            <a:schemeClr val="accent5">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五边形 5"/>
          <p:cNvSpPr/>
          <p:nvPr/>
        </p:nvSpPr>
        <p:spPr>
          <a:xfrm rot="5400000">
            <a:off x="5427345" y="3790950"/>
            <a:ext cx="420370" cy="1222375"/>
          </a:xfrm>
          <a:prstGeom prst="homePlate">
            <a:avLst/>
          </a:prstGeom>
          <a:solidFill>
            <a:schemeClr val="accent5">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折角形 4"/>
          <p:cNvSpPr/>
          <p:nvPr/>
        </p:nvSpPr>
        <p:spPr>
          <a:xfrm>
            <a:off x="2540" y="608330"/>
            <a:ext cx="6992620" cy="1337310"/>
          </a:xfrm>
          <a:prstGeom prst="foldedCorner">
            <a:avLst/>
          </a:prstGeom>
          <a:noFill/>
          <a:ln w="19050">
            <a:no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nchorCtr="0"/>
          <a:p>
            <a:pPr indent="0" algn="ctr" fontAlgn="auto">
              <a:lnSpc>
                <a:spcPct val="150000"/>
              </a:lnSpc>
            </a:pPr>
            <a:r>
              <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rPr>
              <a:t>第一，我国新老水问题交织的水情不变</a:t>
            </a: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2"/>
          <p:cNvGrpSpPr/>
          <p:nvPr/>
        </p:nvGrpSpPr>
        <p:grpSpPr>
          <a:xfrm>
            <a:off x="455563" y="170078"/>
            <a:ext cx="11732895" cy="1539875"/>
            <a:chOff x="454963" y="170078"/>
            <a:chExt cx="11732895" cy="153987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11"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2"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3" name="AutoShape 51"/>
            <p:cNvSpPr/>
            <p:nvPr/>
          </p:nvSpPr>
          <p:spPr>
            <a:xfrm>
              <a:off x="799768" y="701751"/>
              <a:ext cx="69238" cy="69238"/>
            </a:xfrm>
            <a:prstGeom prst="ellipse">
              <a:avLst/>
            </a:prstGeom>
            <a:solidFill>
              <a:schemeClr val="accent1">
                <a:alpha val="40000"/>
              </a:schemeClr>
            </a:solidFill>
          </p:spPr>
        </p:sp>
        <p:sp>
          <p:nvSpPr>
            <p:cNvPr id="4" name="AutoShape 52"/>
            <p:cNvSpPr/>
            <p:nvPr/>
          </p:nvSpPr>
          <p:spPr>
            <a:xfrm>
              <a:off x="904945" y="697618"/>
              <a:ext cx="65594" cy="65594"/>
            </a:xfrm>
            <a:prstGeom prst="ellipse">
              <a:avLst/>
            </a:prstGeom>
            <a:solidFill>
              <a:schemeClr val="accent1">
                <a:alpha val="20000"/>
              </a:schemeClr>
            </a:solidFill>
          </p:spPr>
        </p:sp>
        <p:sp>
          <p:nvSpPr>
            <p:cNvPr id="6" name="TextBox 53"/>
            <p:cNvSpPr txBox="1"/>
            <p:nvPr/>
          </p:nvSpPr>
          <p:spPr>
            <a:xfrm>
              <a:off x="1095043" y="170078"/>
              <a:ext cx="11092815" cy="153987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（一）准确把握河湖保护治理的基础要求</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grpSp>
      <p:pic>
        <p:nvPicPr>
          <p:cNvPr id="8" name="图片 7"/>
          <p:cNvPicPr>
            <a:picLocks noChangeAspect="1"/>
          </p:cNvPicPr>
          <p:nvPr/>
        </p:nvPicPr>
        <p:blipFill>
          <a:blip r:embed="rId1"/>
          <a:stretch>
            <a:fillRect/>
          </a:stretch>
        </p:blipFill>
        <p:spPr>
          <a:xfrm>
            <a:off x="3021965" y="2131695"/>
            <a:ext cx="5763895" cy="4159885"/>
          </a:xfrm>
          <a:prstGeom prst="rect">
            <a:avLst/>
          </a:prstGeom>
          <a:solidFill>
            <a:schemeClr val="accent5">
              <a:lumMod val="20000"/>
              <a:lumOff val="80000"/>
            </a:schemeClr>
          </a:solidFill>
        </p:spPr>
      </p:pic>
      <p:sp>
        <p:nvSpPr>
          <p:cNvPr id="13" name="文本框 12"/>
          <p:cNvSpPr txBox="1"/>
          <p:nvPr/>
        </p:nvSpPr>
        <p:spPr>
          <a:xfrm>
            <a:off x="0" y="1478915"/>
            <a:ext cx="12214225" cy="645160"/>
          </a:xfrm>
          <a:prstGeom prst="rect">
            <a:avLst/>
          </a:prstGeom>
          <a:solidFill>
            <a:schemeClr val="accent5">
              <a:lumMod val="20000"/>
              <a:lumOff val="80000"/>
            </a:schemeClr>
          </a:solidFill>
          <a:ln>
            <a:noFill/>
          </a:ln>
        </p:spPr>
        <p:style>
          <a:lnRef idx="2">
            <a:schemeClr val="accent1"/>
          </a:lnRef>
          <a:fillRef idx="0">
            <a:srgbClr val="FFFFFF"/>
          </a:fillRef>
          <a:effectRef idx="0">
            <a:srgbClr val="FFFFFF"/>
          </a:effectRef>
          <a:fontRef idx="minor">
            <a:schemeClr val="tx1"/>
          </a:fontRef>
        </p:style>
        <p:txBody>
          <a:bodyPr wrap="square" rtlCol="0" anchor="t">
            <a:spAutoFit/>
          </a:bodyPr>
          <a:lstStyle/>
          <a:p>
            <a:pPr algn="ctr">
              <a:lnSpc>
                <a:spcPct val="150000"/>
              </a:lnSpc>
              <a:buClrTx/>
              <a:buSzTx/>
              <a:buFont typeface="Arial" panose="020B0604020202020204" pitchFamily="34" charset="0"/>
              <a:buNone/>
            </a:pPr>
            <a:r>
              <a:rPr lang="zh-CN" altLang="en-US" sz="2400" b="1" dirty="0">
                <a:solidFill>
                  <a:schemeClr val="tx1"/>
                </a:solidFill>
                <a:latin typeface="+mn-ea"/>
                <a:cs typeface="+mn-ea"/>
                <a:sym typeface="+mn-ea"/>
              </a:rPr>
              <a:t>2023年9月，习近平总书记在浙江考察时强调</a:t>
            </a:r>
            <a:r>
              <a:rPr lang="zh-CN" altLang="en-US" sz="2400" b="1" dirty="0">
                <a:solidFill>
                  <a:schemeClr val="accent2">
                    <a:lumMod val="75000"/>
                  </a:schemeClr>
                </a:solidFill>
                <a:latin typeface="+mn-ea"/>
                <a:cs typeface="+mn-ea"/>
                <a:sym typeface="+mn-ea"/>
              </a:rPr>
              <a:t>“河长制必须一以贯之”</a:t>
            </a:r>
            <a:r>
              <a:rPr lang="zh-CN" altLang="en-US" sz="2400" b="1" dirty="0">
                <a:latin typeface="+mn-ea"/>
                <a:cs typeface="+mn-ea"/>
                <a:sym typeface="+mn-ea"/>
              </a:rPr>
              <a:t>。</a:t>
            </a:r>
            <a:endParaRPr lang="zh-CN" altLang="en-US" sz="2400" b="1" dirty="0">
              <a:latin typeface="+mn-ea"/>
              <a:cs typeface="+mn-ea"/>
              <a:sym typeface="+mn-ea"/>
            </a:endParaRPr>
          </a:p>
        </p:txBody>
      </p:sp>
      <p:sp>
        <p:nvSpPr>
          <p:cNvPr id="25" name="文本框 2"/>
          <p:cNvSpPr txBox="1"/>
          <p:nvPr/>
        </p:nvSpPr>
        <p:spPr>
          <a:xfrm>
            <a:off x="1096010" y="835025"/>
            <a:ext cx="10259695" cy="645160"/>
          </a:xfrm>
          <a:prstGeom prst="rect">
            <a:avLst/>
          </a:prstGeom>
          <a:noFill/>
        </p:spPr>
        <p:txBody>
          <a:bodyPr wrap="square" rtlCol="0">
            <a:spAutoFit/>
          </a:bodyPr>
          <a:lstStyle/>
          <a:p>
            <a:pPr algn="l">
              <a:lnSpc>
                <a:spcPct val="150000"/>
              </a:lnSpc>
              <a:buClrTx/>
              <a:buSzTx/>
              <a:buFontTx/>
            </a:pPr>
            <a:r>
              <a:rPr lang="zh-CN" altLang="en-US" sz="2400" b="1" dirty="0">
                <a:solidFill>
                  <a:srgbClr val="0070C0"/>
                </a:solidFill>
                <a:latin typeface="+mn-ea"/>
                <a:cs typeface="+mn-ea"/>
                <a:sym typeface="+mn-ea"/>
              </a:rPr>
              <a:t>第二，一以贯之强化河湖长制的要求不变</a:t>
            </a:r>
            <a:endParaRPr lang="zh-CN" altLang="en-US" sz="2100" b="1" dirty="0">
              <a:solidFill>
                <a:schemeClr val="tx1"/>
              </a:solidFill>
              <a:latin typeface="+mn-ea"/>
              <a:cs typeface="+mn-ea"/>
              <a:sym typeface="+mn-ea"/>
            </a:endParaRPr>
          </a:p>
        </p:txBody>
      </p:sp>
      <p:sp>
        <p:nvSpPr>
          <p:cNvPr id="7" name="五角星 6"/>
          <p:cNvSpPr/>
          <p:nvPr/>
        </p:nvSpPr>
        <p:spPr>
          <a:xfrm>
            <a:off x="2280285" y="5565775"/>
            <a:ext cx="610235" cy="610870"/>
          </a:xfrm>
          <a:prstGeom prst="star5">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2"/>
          <p:cNvGrpSpPr/>
          <p:nvPr/>
        </p:nvGrpSpPr>
        <p:grpSpPr>
          <a:xfrm>
            <a:off x="455563" y="170078"/>
            <a:ext cx="11732895" cy="1109345"/>
            <a:chOff x="454963" y="170078"/>
            <a:chExt cx="11732895" cy="110934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3"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7"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8" name="AutoShape 51"/>
            <p:cNvSpPr/>
            <p:nvPr/>
          </p:nvSpPr>
          <p:spPr>
            <a:xfrm>
              <a:off x="799768" y="701751"/>
              <a:ext cx="69238" cy="69238"/>
            </a:xfrm>
            <a:prstGeom prst="ellipse">
              <a:avLst/>
            </a:prstGeom>
            <a:solidFill>
              <a:schemeClr val="accent1">
                <a:alpha val="40000"/>
              </a:schemeClr>
            </a:solidFill>
          </p:spPr>
        </p:sp>
        <p:sp>
          <p:nvSpPr>
            <p:cNvPr id="13" name="AutoShape 52"/>
            <p:cNvSpPr/>
            <p:nvPr/>
          </p:nvSpPr>
          <p:spPr>
            <a:xfrm>
              <a:off x="904945" y="697618"/>
              <a:ext cx="65594" cy="65594"/>
            </a:xfrm>
            <a:prstGeom prst="ellipse">
              <a:avLst/>
            </a:prstGeom>
            <a:solidFill>
              <a:schemeClr val="accent1">
                <a:alpha val="20000"/>
              </a:schemeClr>
            </a:solidFill>
          </p:spPr>
        </p:sp>
        <p:sp>
          <p:nvSpPr>
            <p:cNvPr id="25"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（一）准确把握河湖保护治理的基础要求</a:t>
              </a: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grpSp>
      <p:grpSp>
        <p:nvGrpSpPr>
          <p:cNvPr id="18434" name="Group 8"/>
          <p:cNvGrpSpPr/>
          <p:nvPr>
            <p:custDataLst>
              <p:tags r:id="rId1"/>
            </p:custDataLst>
          </p:nvPr>
        </p:nvGrpSpPr>
        <p:grpSpPr>
          <a:xfrm>
            <a:off x="2794000" y="1495242"/>
            <a:ext cx="6857999" cy="4348528"/>
            <a:chOff x="0" y="87782"/>
            <a:chExt cx="6603999" cy="4227101"/>
          </a:xfrm>
        </p:grpSpPr>
        <p:sp>
          <p:nvSpPr>
            <p:cNvPr id="18435" name="AutoShape 9"/>
            <p:cNvSpPr/>
            <p:nvPr>
              <p:custDataLst>
                <p:tags r:id="rId2"/>
              </p:custDataLst>
            </p:nvPr>
          </p:nvSpPr>
          <p:spPr>
            <a:xfrm>
              <a:off x="1586280" y="2714926"/>
              <a:ext cx="1855724" cy="1599957"/>
            </a:xfrm>
            <a:prstGeom prst="hexagon">
              <a:avLst>
                <a:gd name="adj" fmla="val 24996"/>
                <a:gd name="vf" fmla="val 115470"/>
              </a:avLst>
            </a:prstGeom>
            <a:solidFill>
              <a:srgbClr val="4472C4"/>
            </a:solidFill>
            <a:ln w="12700" cap="flat" cmpd="sng">
              <a:solidFill>
                <a:srgbClr val="4472C4"/>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36" name="Rectangle 10"/>
            <p:cNvSpPr/>
            <p:nvPr>
              <p:custDataLst>
                <p:tags r:id="rId3"/>
              </p:custDataLst>
            </p:nvPr>
          </p:nvSpPr>
          <p:spPr>
            <a:xfrm>
              <a:off x="1874253" y="2963209"/>
              <a:ext cx="1279778" cy="1103391"/>
            </a:xfrm>
            <a:prstGeom prst="rect">
              <a:avLst/>
            </a:prstGeom>
            <a:noFill/>
            <a:ln w="9525">
              <a:noFill/>
            </a:ln>
          </p:spPr>
          <p:txBody>
            <a:bodyPr lIns="0" tIns="25400" rIns="0" bIns="25400" anchor="ctr" anchorCtr="0"/>
            <a:p>
              <a:pPr algn="ctr">
                <a:lnSpc>
                  <a:spcPct val="90000"/>
                </a:lnSpc>
                <a:spcAft>
                  <a:spcPct val="35000"/>
                </a:spcAft>
              </a:pPr>
              <a:endParaRPr lang="zh-CN" altLang="en-US" sz="3200" dirty="0">
                <a:latin typeface="微软雅黑" panose="020B0503020204020204" charset="-122"/>
                <a:ea typeface="黑体" panose="02010609060101010101" charset="-122"/>
                <a:sym typeface="微软雅黑" panose="020B0503020204020204" charset="-122"/>
              </a:endParaRPr>
            </a:p>
            <a:p>
              <a:pPr algn="ctr"/>
              <a:r>
                <a:rPr lang="zh-CN" altLang="en-US" sz="3200" dirty="0">
                  <a:solidFill>
                    <a:srgbClr val="FFFFFF"/>
                  </a:solidFill>
                  <a:latin typeface="微软雅黑" panose="020B0503020204020204" charset="-122"/>
                  <a:ea typeface="黑体" panose="02010609060101010101" charset="-122"/>
                  <a:sym typeface="微软雅黑" panose="020B0503020204020204" charset="-122"/>
                </a:rPr>
                <a:t>水污染</a:t>
              </a:r>
              <a:endParaRPr lang="zh-CN" altLang="en-US" sz="3200" dirty="0">
                <a:solidFill>
                  <a:srgbClr val="FFFFFF"/>
                </a:solidFill>
                <a:latin typeface="微软雅黑" panose="020B0503020204020204" charset="-122"/>
                <a:ea typeface="黑体" panose="02010609060101010101" charset="-122"/>
                <a:sym typeface="微软雅黑" panose="020B0503020204020204" charset="-122"/>
              </a:endParaRPr>
            </a:p>
            <a:p>
              <a:pPr algn="ctr"/>
              <a:r>
                <a:rPr lang="zh-CN" altLang="en-US" sz="3200" dirty="0">
                  <a:solidFill>
                    <a:srgbClr val="FFFFFF"/>
                  </a:solidFill>
                  <a:latin typeface="微软雅黑" panose="020B0503020204020204" charset="-122"/>
                  <a:ea typeface="黑体" panose="02010609060101010101" charset="-122"/>
                  <a:sym typeface="微软雅黑" panose="020B0503020204020204" charset="-122"/>
                </a:rPr>
                <a:t>防治</a:t>
              </a:r>
              <a:endParaRPr lang="zh-CN" altLang="en-US" sz="3200" dirty="0">
                <a:latin typeface="微软雅黑" panose="020B0503020204020204" charset="-122"/>
                <a:ea typeface="黑体" panose="02010609060101010101" charset="-122"/>
                <a:sym typeface="微软雅黑" panose="020B0503020204020204" charset="-122"/>
              </a:endParaRPr>
            </a:p>
            <a:p>
              <a:pPr algn="ctr">
                <a:lnSpc>
                  <a:spcPct val="90000"/>
                </a:lnSpc>
                <a:spcAft>
                  <a:spcPct val="35000"/>
                </a:spcAft>
              </a:pPr>
              <a:endParaRPr lang="zh-CN" altLang="en-US" sz="3200" dirty="0">
                <a:latin typeface="微软雅黑" panose="020B0503020204020204" charset="-122"/>
                <a:ea typeface="黑体" panose="02010609060101010101" charset="-122"/>
                <a:sym typeface="微软雅黑" panose="020B0503020204020204" charset="-122"/>
              </a:endParaRPr>
            </a:p>
          </p:txBody>
        </p:sp>
        <p:sp>
          <p:nvSpPr>
            <p:cNvPr id="18437" name="AutoShape 11"/>
            <p:cNvSpPr/>
            <p:nvPr>
              <p:custDataLst>
                <p:tags r:id="rId4"/>
              </p:custDataLst>
            </p:nvPr>
          </p:nvSpPr>
          <p:spPr>
            <a:xfrm>
              <a:off x="1634489" y="3421274"/>
              <a:ext cx="217271" cy="187260"/>
            </a:xfrm>
            <a:prstGeom prst="hexagon">
              <a:avLst>
                <a:gd name="adj" fmla="val 24994"/>
                <a:gd name="vf" fmla="val 115470"/>
              </a:avLst>
            </a:prstGeom>
            <a:solidFill>
              <a:srgbClr val="FFFFFF"/>
            </a:solidFill>
            <a:ln w="12700" cap="flat" cmpd="sng">
              <a:solidFill>
                <a:srgbClr val="4472C4"/>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38" name="AutoShape 12"/>
            <p:cNvSpPr/>
            <p:nvPr>
              <p:custDataLst>
                <p:tags r:id="rId5"/>
              </p:custDataLst>
            </p:nvPr>
          </p:nvSpPr>
          <p:spPr>
            <a:xfrm>
              <a:off x="0" y="1855556"/>
              <a:ext cx="1855724" cy="1599957"/>
            </a:xfrm>
            <a:prstGeom prst="hexagon">
              <a:avLst>
                <a:gd name="adj" fmla="val 24996"/>
                <a:gd name="vf" fmla="val 115470"/>
              </a:avLst>
            </a:prstGeom>
            <a:solidFill>
              <a:srgbClr val="FFFFFF">
                <a:alpha val="89017"/>
              </a:srgbClr>
            </a:solidFill>
            <a:ln w="12700" cap="flat" cmpd="sng">
              <a:solidFill>
                <a:srgbClr val="4472C4"/>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39" name="AutoShape 13"/>
            <p:cNvSpPr/>
            <p:nvPr>
              <p:custDataLst>
                <p:tags r:id="rId6"/>
              </p:custDataLst>
            </p:nvPr>
          </p:nvSpPr>
          <p:spPr>
            <a:xfrm>
              <a:off x="1263345" y="3244159"/>
              <a:ext cx="217271" cy="187260"/>
            </a:xfrm>
            <a:prstGeom prst="hexagon">
              <a:avLst>
                <a:gd name="adj" fmla="val 24994"/>
                <a:gd name="vf" fmla="val 115470"/>
              </a:avLst>
            </a:prstGeom>
            <a:solidFill>
              <a:srgbClr val="FFFFFF"/>
            </a:solidFill>
            <a:ln w="12700" cap="flat" cmpd="sng">
              <a:solidFill>
                <a:srgbClr val="45A4C1"/>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0" name="AutoShape 14"/>
            <p:cNvSpPr/>
            <p:nvPr>
              <p:custDataLst>
                <p:tags r:id="rId7"/>
              </p:custDataLst>
            </p:nvPr>
          </p:nvSpPr>
          <p:spPr>
            <a:xfrm>
              <a:off x="3167278" y="1836534"/>
              <a:ext cx="1855724" cy="1599957"/>
            </a:xfrm>
            <a:prstGeom prst="hexagon">
              <a:avLst>
                <a:gd name="adj" fmla="val 24996"/>
                <a:gd name="vf" fmla="val 115470"/>
              </a:avLst>
            </a:prstGeom>
            <a:solidFill>
              <a:schemeClr val="accent2"/>
            </a:solidFill>
            <a:ln w="12700" cap="flat" cmpd="sng">
              <a:solidFill>
                <a:schemeClr val="accent2"/>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1" name="Rectangle 15"/>
            <p:cNvSpPr/>
            <p:nvPr>
              <p:custDataLst>
                <p:tags r:id="rId8"/>
              </p:custDataLst>
            </p:nvPr>
          </p:nvSpPr>
          <p:spPr>
            <a:xfrm>
              <a:off x="3455251" y="2084817"/>
              <a:ext cx="1279778" cy="1103391"/>
            </a:xfrm>
            <a:prstGeom prst="rect">
              <a:avLst/>
            </a:prstGeom>
            <a:noFill/>
            <a:ln w="9525">
              <a:noFill/>
            </a:ln>
          </p:spPr>
          <p:txBody>
            <a:bodyPr lIns="0" tIns="25400" rIns="0" bIns="25400" anchor="ctr" anchorCtr="0"/>
            <a:p>
              <a:pPr algn="ctr"/>
              <a:r>
                <a:rPr lang="zh-CN" altLang="en-US" sz="3200" dirty="0">
                  <a:solidFill>
                    <a:srgbClr val="FFFFFF"/>
                  </a:solidFill>
                  <a:latin typeface="微软雅黑" panose="020B0503020204020204" charset="-122"/>
                  <a:ea typeface="黑体" panose="02010609060101010101" charset="-122"/>
                  <a:sym typeface="微软雅黑" panose="020B0503020204020204" charset="-122"/>
                </a:rPr>
                <a:t>水生态</a:t>
              </a:r>
              <a:endParaRPr lang="zh-CN" altLang="en-US" sz="3200" dirty="0">
                <a:solidFill>
                  <a:srgbClr val="FFFFFF"/>
                </a:solidFill>
                <a:latin typeface="微软雅黑" panose="020B0503020204020204" charset="-122"/>
                <a:ea typeface="黑体" panose="02010609060101010101" charset="-122"/>
                <a:sym typeface="微软雅黑" panose="020B0503020204020204" charset="-122"/>
              </a:endParaRPr>
            </a:p>
            <a:p>
              <a:pPr algn="ctr"/>
              <a:r>
                <a:rPr lang="zh-CN" altLang="en-US" sz="3200" dirty="0">
                  <a:solidFill>
                    <a:srgbClr val="FFFFFF"/>
                  </a:solidFill>
                  <a:latin typeface="微软雅黑" panose="020B0503020204020204" charset="-122"/>
                  <a:ea typeface="黑体" panose="02010609060101010101" charset="-122"/>
                  <a:sym typeface="微软雅黑" panose="020B0503020204020204" charset="-122"/>
                </a:rPr>
                <a:t>修复</a:t>
              </a:r>
              <a:endParaRPr lang="zh-CN" altLang="en-US" sz="3200" dirty="0">
                <a:solidFill>
                  <a:srgbClr val="FFFFFF"/>
                </a:solidFill>
                <a:latin typeface="微软雅黑" panose="020B0503020204020204" charset="-122"/>
                <a:ea typeface="黑体" panose="02010609060101010101" charset="-122"/>
                <a:sym typeface="微软雅黑" panose="020B0503020204020204" charset="-122"/>
              </a:endParaRPr>
            </a:p>
          </p:txBody>
        </p:sp>
        <p:sp>
          <p:nvSpPr>
            <p:cNvPr id="18442" name="AutoShape 16"/>
            <p:cNvSpPr/>
            <p:nvPr>
              <p:custDataLst>
                <p:tags r:id="rId9"/>
              </p:custDataLst>
            </p:nvPr>
          </p:nvSpPr>
          <p:spPr>
            <a:xfrm>
              <a:off x="4435906" y="3223446"/>
              <a:ext cx="217271" cy="187260"/>
            </a:xfrm>
            <a:prstGeom prst="hexagon">
              <a:avLst>
                <a:gd name="adj" fmla="val 24994"/>
                <a:gd name="vf" fmla="val 115470"/>
              </a:avLst>
            </a:prstGeom>
            <a:solidFill>
              <a:srgbClr val="FFFFFF"/>
            </a:solidFill>
            <a:ln w="12700" cap="flat" cmpd="sng">
              <a:solidFill>
                <a:schemeClr val="accent2"/>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3" name="AutoShape 17"/>
            <p:cNvSpPr/>
            <p:nvPr>
              <p:custDataLst>
                <p:tags r:id="rId10"/>
              </p:custDataLst>
            </p:nvPr>
          </p:nvSpPr>
          <p:spPr>
            <a:xfrm>
              <a:off x="4748275" y="2714926"/>
              <a:ext cx="1855724" cy="1599957"/>
            </a:xfrm>
            <a:prstGeom prst="hexagon">
              <a:avLst>
                <a:gd name="adj" fmla="val 24996"/>
                <a:gd name="vf" fmla="val 115470"/>
              </a:avLst>
            </a:prstGeom>
            <a:solidFill>
              <a:srgbClr val="FFFFFF">
                <a:alpha val="89017"/>
              </a:srgbClr>
            </a:solidFill>
            <a:ln w="12700" cap="flat" cmpd="sng">
              <a:solidFill>
                <a:schemeClr val="accent2"/>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4" name="AutoShape 18"/>
            <p:cNvSpPr/>
            <p:nvPr>
              <p:custDataLst>
                <p:tags r:id="rId11"/>
              </p:custDataLst>
            </p:nvPr>
          </p:nvSpPr>
          <p:spPr>
            <a:xfrm>
              <a:off x="4796485" y="3421274"/>
              <a:ext cx="217271" cy="187260"/>
            </a:xfrm>
            <a:prstGeom prst="hexagon">
              <a:avLst>
                <a:gd name="adj" fmla="val 24994"/>
                <a:gd name="vf" fmla="val 115470"/>
              </a:avLst>
            </a:prstGeom>
            <a:solidFill>
              <a:srgbClr val="FFFFFF"/>
            </a:solidFill>
            <a:ln w="12700" cap="flat" cmpd="sng">
              <a:solidFill>
                <a:schemeClr val="accent2"/>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5" name="AutoShape 19"/>
            <p:cNvSpPr/>
            <p:nvPr>
              <p:custDataLst>
                <p:tags r:id="rId12"/>
              </p:custDataLst>
            </p:nvPr>
          </p:nvSpPr>
          <p:spPr>
            <a:xfrm>
              <a:off x="1586280" y="961947"/>
              <a:ext cx="1855724" cy="1599957"/>
            </a:xfrm>
            <a:prstGeom prst="hexagon">
              <a:avLst>
                <a:gd name="adj" fmla="val 24996"/>
                <a:gd name="vf" fmla="val 115470"/>
              </a:avLst>
            </a:prstGeom>
            <a:solidFill>
              <a:srgbClr val="71AF48"/>
            </a:solidFill>
            <a:ln w="12700" cap="flat" cmpd="sng">
              <a:solidFill>
                <a:srgbClr val="71AF48"/>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6" name="Rectangle 20"/>
            <p:cNvSpPr/>
            <p:nvPr>
              <p:custDataLst>
                <p:tags r:id="rId13"/>
              </p:custDataLst>
            </p:nvPr>
          </p:nvSpPr>
          <p:spPr>
            <a:xfrm>
              <a:off x="1874253" y="1210230"/>
              <a:ext cx="1279778" cy="1103391"/>
            </a:xfrm>
            <a:prstGeom prst="rect">
              <a:avLst/>
            </a:prstGeom>
            <a:noFill/>
            <a:ln w="9525">
              <a:noFill/>
            </a:ln>
          </p:spPr>
          <p:txBody>
            <a:bodyPr lIns="0" tIns="25400" rIns="0" bIns="25400" anchor="ctr" anchorCtr="0"/>
            <a:p>
              <a:pPr algn="ctr"/>
              <a:endParaRPr lang="zh-CN" altLang="en-US" sz="3200" dirty="0">
                <a:solidFill>
                  <a:srgbClr val="FFFFFF"/>
                </a:solidFill>
                <a:latin typeface="微软雅黑" panose="020B0503020204020204" charset="-122"/>
                <a:ea typeface="黑体" panose="02010609060101010101" charset="-122"/>
                <a:sym typeface="微软雅黑" panose="020B0503020204020204" charset="-122"/>
              </a:endParaRPr>
            </a:p>
            <a:p>
              <a:pPr algn="ctr"/>
              <a:r>
                <a:rPr lang="zh-CN" altLang="en-US" sz="3200" dirty="0">
                  <a:latin typeface="微软雅黑" panose="020B0503020204020204" charset="-122"/>
                  <a:ea typeface="黑体" panose="02010609060101010101" charset="-122"/>
                  <a:sym typeface="微软雅黑" panose="020B0503020204020204" charset="-122"/>
                </a:rPr>
                <a:t>水域岸线管理保护</a:t>
              </a:r>
              <a:endParaRPr lang="zh-CN" altLang="en-US" sz="3200" dirty="0">
                <a:latin typeface="微软雅黑" panose="020B0503020204020204" charset="-122"/>
                <a:ea typeface="黑体" panose="02010609060101010101" charset="-122"/>
                <a:sym typeface="微软雅黑" panose="020B0503020204020204" charset="-122"/>
              </a:endParaRPr>
            </a:p>
            <a:p>
              <a:pPr algn="ctr"/>
              <a:endParaRPr lang="zh-CN" altLang="en-US" sz="3200" dirty="0">
                <a:solidFill>
                  <a:srgbClr val="FFFFFF"/>
                </a:solidFill>
                <a:latin typeface="微软雅黑" panose="020B0503020204020204" charset="-122"/>
                <a:ea typeface="黑体" panose="02010609060101010101" charset="-122"/>
                <a:sym typeface="微软雅黑" panose="020B0503020204020204" charset="-122"/>
              </a:endParaRPr>
            </a:p>
          </p:txBody>
        </p:sp>
        <p:sp>
          <p:nvSpPr>
            <p:cNvPr id="18447" name="AutoShape 21"/>
            <p:cNvSpPr/>
            <p:nvPr>
              <p:custDataLst>
                <p:tags r:id="rId14"/>
              </p:custDataLst>
            </p:nvPr>
          </p:nvSpPr>
          <p:spPr>
            <a:xfrm>
              <a:off x="2844342" y="2337933"/>
              <a:ext cx="217271" cy="187260"/>
            </a:xfrm>
            <a:prstGeom prst="hexagon">
              <a:avLst>
                <a:gd name="adj" fmla="val 24994"/>
                <a:gd name="vf" fmla="val 115470"/>
              </a:avLst>
            </a:prstGeom>
            <a:solidFill>
              <a:srgbClr val="FFFFFF"/>
            </a:solidFill>
            <a:ln w="12700" cap="flat" cmpd="sng">
              <a:solidFill>
                <a:srgbClr val="45B245"/>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8" name="AutoShape 22"/>
            <p:cNvSpPr/>
            <p:nvPr>
              <p:custDataLst>
                <p:tags r:id="rId15"/>
              </p:custDataLst>
            </p:nvPr>
          </p:nvSpPr>
          <p:spPr>
            <a:xfrm>
              <a:off x="3167278" y="87782"/>
              <a:ext cx="1855724" cy="1599957"/>
            </a:xfrm>
            <a:prstGeom prst="hexagon">
              <a:avLst>
                <a:gd name="adj" fmla="val 24996"/>
                <a:gd name="vf" fmla="val 115470"/>
              </a:avLst>
            </a:prstGeom>
            <a:solidFill>
              <a:srgbClr val="FFFFFF">
                <a:alpha val="89017"/>
              </a:srgbClr>
            </a:solidFill>
            <a:ln w="12700" cap="flat" cmpd="sng">
              <a:solidFill>
                <a:srgbClr val="71AF48"/>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sp>
          <p:nvSpPr>
            <p:cNvPr id="18449" name="AutoShape 23"/>
            <p:cNvSpPr/>
            <p:nvPr>
              <p:custDataLst>
                <p:tags r:id="rId16"/>
              </p:custDataLst>
            </p:nvPr>
          </p:nvSpPr>
          <p:spPr>
            <a:xfrm>
              <a:off x="3222091" y="790327"/>
              <a:ext cx="217271" cy="187260"/>
            </a:xfrm>
            <a:prstGeom prst="hexagon">
              <a:avLst>
                <a:gd name="adj" fmla="val 24994"/>
                <a:gd name="vf" fmla="val 115470"/>
              </a:avLst>
            </a:prstGeom>
            <a:solidFill>
              <a:srgbClr val="FFFFFF"/>
            </a:solidFill>
            <a:ln w="12700" cap="flat" cmpd="sng">
              <a:solidFill>
                <a:srgbClr val="71AF48"/>
              </a:solidFill>
              <a:prstDash val="solid"/>
              <a:miter/>
              <a:headEnd type="none" w="med" len="med"/>
              <a:tailEnd type="none" w="med" len="med"/>
            </a:ln>
          </p:spPr>
          <p:txBody>
            <a:bodyPr anchor="t" anchorCtr="0"/>
            <a:p>
              <a:endParaRPr lang="zh-CN" altLang="en-US" dirty="0">
                <a:latin typeface="Arial" panose="020B0604020202020204" pitchFamily="34" charset="0"/>
                <a:ea typeface="微软雅黑light" charset="0"/>
                <a:sym typeface="Calibri" panose="020F0502020204030204" pitchFamily="34" charset="0"/>
              </a:endParaRPr>
            </a:p>
          </p:txBody>
        </p:sp>
      </p:grpSp>
      <p:sp>
        <p:nvSpPr>
          <p:cNvPr id="18450" name="TextBox 14"/>
          <p:cNvSpPr/>
          <p:nvPr>
            <p:custDataLst>
              <p:tags r:id="rId17"/>
            </p:custDataLst>
          </p:nvPr>
        </p:nvSpPr>
        <p:spPr>
          <a:xfrm>
            <a:off x="3054350" y="3525838"/>
            <a:ext cx="1411288" cy="1076325"/>
          </a:xfrm>
          <a:prstGeom prst="rect">
            <a:avLst/>
          </a:prstGeom>
          <a:noFill/>
          <a:ln w="9525">
            <a:noFill/>
          </a:ln>
        </p:spPr>
        <p:txBody>
          <a:bodyPr anchor="t" anchorCtr="0">
            <a:spAutoFit/>
          </a:bodyPr>
          <a:p>
            <a:pPr algn="ctr"/>
            <a:r>
              <a:rPr lang="zh-CN" altLang="en-US" sz="3200" dirty="0">
                <a:solidFill>
                  <a:srgbClr val="0066CC"/>
                </a:solidFill>
                <a:latin typeface="黑体" panose="02010609060101010101" charset="-122"/>
                <a:ea typeface="黑体" panose="02010609060101010101" charset="-122"/>
                <a:sym typeface="微软雅黑" panose="020B0503020204020204" charset="-122"/>
              </a:rPr>
              <a:t>水资源</a:t>
            </a:r>
            <a:endParaRPr lang="en-US" altLang="zh-CN" sz="3200">
              <a:solidFill>
                <a:srgbClr val="0066CC"/>
              </a:solidFill>
              <a:latin typeface="黑体" panose="02010609060101010101" charset="-122"/>
              <a:ea typeface="黑体" panose="02010609060101010101" charset="-122"/>
              <a:sym typeface="微软雅黑" panose="020B0503020204020204" charset="-122"/>
            </a:endParaRPr>
          </a:p>
          <a:p>
            <a:pPr algn="ctr"/>
            <a:r>
              <a:rPr lang="zh-CN" altLang="en-US" sz="3200" dirty="0">
                <a:solidFill>
                  <a:srgbClr val="0066CC"/>
                </a:solidFill>
                <a:latin typeface="黑体" panose="02010609060101010101" charset="-122"/>
                <a:ea typeface="黑体" panose="02010609060101010101" charset="-122"/>
                <a:sym typeface="微软雅黑" panose="020B0503020204020204" charset="-122"/>
              </a:rPr>
              <a:t>保护</a:t>
            </a:r>
            <a:endParaRPr lang="zh-CN" altLang="en-US" sz="3200" dirty="0">
              <a:solidFill>
                <a:srgbClr val="0066CC"/>
              </a:solidFill>
              <a:latin typeface="黑体" panose="02010609060101010101" charset="-122"/>
              <a:ea typeface="黑体" panose="02010609060101010101" charset="-122"/>
              <a:sym typeface="微软雅黑" panose="020B0503020204020204" charset="-122"/>
            </a:endParaRPr>
          </a:p>
        </p:txBody>
      </p:sp>
      <p:sp>
        <p:nvSpPr>
          <p:cNvPr id="18451" name="TextBox 15"/>
          <p:cNvSpPr/>
          <p:nvPr>
            <p:custDataLst>
              <p:tags r:id="rId18"/>
            </p:custDataLst>
          </p:nvPr>
        </p:nvSpPr>
        <p:spPr>
          <a:xfrm>
            <a:off x="6139815" y="1749108"/>
            <a:ext cx="1711325" cy="1076325"/>
          </a:xfrm>
          <a:prstGeom prst="rect">
            <a:avLst/>
          </a:prstGeom>
          <a:noFill/>
          <a:ln w="9525">
            <a:noFill/>
          </a:ln>
        </p:spPr>
        <p:txBody>
          <a:bodyPr anchor="t" anchorCtr="0">
            <a:spAutoFit/>
          </a:bodyPr>
          <a:p>
            <a:pPr algn="ctr"/>
            <a:r>
              <a:rPr lang="zh-CN" altLang="en-US" sz="3200" dirty="0">
                <a:solidFill>
                  <a:srgbClr val="0066CC"/>
                </a:solidFill>
                <a:latin typeface="黑体" panose="02010609060101010101" charset="-122"/>
                <a:ea typeface="黑体" panose="02010609060101010101" charset="-122"/>
                <a:sym typeface="微软雅黑" panose="020B0503020204020204" charset="-122"/>
              </a:rPr>
              <a:t>水环境</a:t>
            </a:r>
            <a:endParaRPr lang="en-US" altLang="zh-CN" sz="3200">
              <a:solidFill>
                <a:srgbClr val="0066CC"/>
              </a:solidFill>
              <a:latin typeface="黑体" panose="02010609060101010101" charset="-122"/>
              <a:ea typeface="黑体" panose="02010609060101010101" charset="-122"/>
              <a:sym typeface="微软雅黑" panose="020B0503020204020204" charset="-122"/>
            </a:endParaRPr>
          </a:p>
          <a:p>
            <a:pPr algn="ctr"/>
            <a:r>
              <a:rPr lang="zh-CN" altLang="en-US" sz="3200" dirty="0">
                <a:solidFill>
                  <a:srgbClr val="0066CC"/>
                </a:solidFill>
                <a:latin typeface="黑体" panose="02010609060101010101" charset="-122"/>
                <a:ea typeface="黑体" panose="02010609060101010101" charset="-122"/>
                <a:sym typeface="微软雅黑" panose="020B0503020204020204" charset="-122"/>
              </a:rPr>
              <a:t>治理</a:t>
            </a:r>
            <a:endParaRPr lang="zh-CN" altLang="en-US" sz="3200" dirty="0">
              <a:solidFill>
                <a:srgbClr val="0066CC"/>
              </a:solidFill>
              <a:latin typeface="黑体" panose="02010609060101010101" charset="-122"/>
              <a:ea typeface="黑体" panose="02010609060101010101" charset="-122"/>
              <a:sym typeface="微软雅黑" panose="020B0503020204020204" charset="-122"/>
            </a:endParaRPr>
          </a:p>
        </p:txBody>
      </p:sp>
      <p:sp>
        <p:nvSpPr>
          <p:cNvPr id="18452" name="TextBox 16"/>
          <p:cNvSpPr/>
          <p:nvPr>
            <p:custDataLst>
              <p:tags r:id="rId19"/>
            </p:custDataLst>
          </p:nvPr>
        </p:nvSpPr>
        <p:spPr>
          <a:xfrm>
            <a:off x="7821613" y="4448175"/>
            <a:ext cx="1687512" cy="1076325"/>
          </a:xfrm>
          <a:prstGeom prst="rect">
            <a:avLst/>
          </a:prstGeom>
          <a:noFill/>
          <a:ln w="9525">
            <a:noFill/>
          </a:ln>
        </p:spPr>
        <p:txBody>
          <a:bodyPr anchor="t" anchorCtr="0">
            <a:spAutoFit/>
          </a:bodyPr>
          <a:p>
            <a:pPr algn="ctr"/>
            <a:r>
              <a:rPr lang="zh-CN" altLang="en-US" sz="3200" dirty="0">
                <a:solidFill>
                  <a:srgbClr val="0066CC"/>
                </a:solidFill>
                <a:latin typeface="微软雅黑" panose="020B0503020204020204" charset="-122"/>
                <a:ea typeface="黑体" panose="02010609060101010101" charset="-122"/>
                <a:sym typeface="微软雅黑" panose="020B0503020204020204" charset="-122"/>
              </a:rPr>
              <a:t>执法</a:t>
            </a:r>
            <a:endParaRPr lang="zh-CN" altLang="en-US" sz="3200" dirty="0">
              <a:solidFill>
                <a:srgbClr val="0066CC"/>
              </a:solidFill>
              <a:latin typeface="微软雅黑" panose="020B0503020204020204" charset="-122"/>
              <a:ea typeface="黑体" panose="02010609060101010101" charset="-122"/>
              <a:sym typeface="微软雅黑" panose="020B0503020204020204" charset="-122"/>
            </a:endParaRPr>
          </a:p>
          <a:p>
            <a:pPr algn="ctr"/>
            <a:r>
              <a:rPr lang="zh-CN" altLang="en-US" sz="3200" dirty="0">
                <a:solidFill>
                  <a:srgbClr val="0066CC"/>
                </a:solidFill>
                <a:latin typeface="微软雅黑" panose="020B0503020204020204" charset="-122"/>
                <a:ea typeface="黑体" panose="02010609060101010101" charset="-122"/>
                <a:sym typeface="微软雅黑" panose="020B0503020204020204" charset="-122"/>
              </a:rPr>
              <a:t>监管</a:t>
            </a:r>
            <a:endParaRPr lang="zh-CN" altLang="en-US" sz="3200" dirty="0">
              <a:solidFill>
                <a:srgbClr val="0066CC"/>
              </a:solidFill>
              <a:latin typeface="微软雅黑" panose="020B0503020204020204" charset="-122"/>
              <a:ea typeface="黑体" panose="02010609060101010101" charset="-122"/>
              <a:sym typeface="微软雅黑" panose="020B0503020204020204" charset="-122"/>
            </a:endParaRPr>
          </a:p>
        </p:txBody>
      </p:sp>
      <p:sp>
        <p:nvSpPr>
          <p:cNvPr id="18453" name="Text Box 29"/>
          <p:cNvSpPr txBox="1"/>
          <p:nvPr/>
        </p:nvSpPr>
        <p:spPr bwMode="auto">
          <a:xfrm>
            <a:off x="1767205" y="2511425"/>
            <a:ext cx="861695" cy="3503930"/>
          </a:xfrm>
          <a:prstGeom prst="rect">
            <a:avLst/>
          </a:prstGeom>
          <a:solidFill>
            <a:srgbClr val="A0E0FA"/>
          </a:solidFill>
          <a:ln>
            <a:noFill/>
          </a:ln>
        </p:spPr>
        <p:txBody>
          <a:bodyPr wrap="square" anchor="t" anchorCtr="0">
            <a:noAutofit/>
          </a:bodyPr>
          <a:lstStyle>
            <a:lvl1pPr eaLnBrk="0" hangingPunct="0">
              <a:defRPr sz="3200" b="1">
                <a:solidFill>
                  <a:srgbClr val="00B9EF"/>
                </a:solidFill>
                <a:latin typeface="Arial" panose="020B0604020202020204" pitchFamily="34" charset="0"/>
                <a:ea typeface="宋体" panose="02010600030101010101" pitchFamily="2" charset="-122"/>
              </a:defRPr>
            </a:lvl1pPr>
            <a:lvl2pPr marL="742950" indent="-285750" eaLnBrk="0" hangingPunct="0">
              <a:defRPr sz="3200" b="1">
                <a:solidFill>
                  <a:srgbClr val="00B9EF"/>
                </a:solidFill>
                <a:latin typeface="Arial" panose="020B0604020202020204" pitchFamily="34" charset="0"/>
                <a:ea typeface="宋体" panose="02010600030101010101" pitchFamily="2" charset="-122"/>
              </a:defRPr>
            </a:lvl2pPr>
            <a:lvl3pPr marL="1143000" indent="-228600" eaLnBrk="0" hangingPunct="0">
              <a:defRPr sz="3200" b="1">
                <a:solidFill>
                  <a:srgbClr val="00B9EF"/>
                </a:solidFill>
                <a:latin typeface="Arial" panose="020B0604020202020204" pitchFamily="34" charset="0"/>
                <a:ea typeface="宋体" panose="02010600030101010101" pitchFamily="2" charset="-122"/>
              </a:defRPr>
            </a:lvl3pPr>
            <a:lvl4pPr marL="1600200" indent="-228600" eaLnBrk="0" hangingPunct="0">
              <a:defRPr sz="3200" b="1">
                <a:solidFill>
                  <a:srgbClr val="00B9EF"/>
                </a:solidFill>
                <a:latin typeface="Arial" panose="020B0604020202020204" pitchFamily="34" charset="0"/>
                <a:ea typeface="宋体" panose="02010600030101010101" pitchFamily="2" charset="-122"/>
              </a:defRPr>
            </a:lvl4pPr>
            <a:lvl5pPr marL="2057400" indent="-228600" eaLnBrk="0" hangingPunct="0">
              <a:defRPr sz="3200" b="1">
                <a:solidFill>
                  <a:srgbClr val="00B9E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9pPr>
          </a:lstStyle>
          <a:p>
            <a:pPr lvl="0" algn="ctr" defTabSz="1219200" eaLnBrk="1" hangingPunct="1">
              <a:lnSpc>
                <a:spcPct val="110000"/>
              </a:lnSpc>
              <a:spcBef>
                <a:spcPts val="0"/>
              </a:spcBef>
              <a:spcAft>
                <a:spcPts val="0"/>
              </a:spcAft>
              <a:buClr>
                <a:srgbClr val="003399"/>
              </a:buClr>
              <a:buSzPct val="80000"/>
              <a:buFontTx/>
              <a:defRPr/>
            </a:pPr>
            <a:r>
              <a:rPr lang="zh-CN" altLang="en-US" kern="0" noProof="0" dirty="0" smtClean="0">
                <a:ln>
                  <a:noFill/>
                </a:ln>
                <a:solidFill>
                  <a:srgbClr val="002060"/>
                </a:solidFill>
                <a:effectLst/>
                <a:uLnTx/>
                <a:uFillTx/>
                <a:ea typeface="微软雅黑" panose="020B0503020204020204" charset="-122"/>
                <a:sym typeface="Calibri" panose="020F0502020204030204" pitchFamily="34" charset="0"/>
              </a:rPr>
              <a:t>六大核心任务</a:t>
            </a:r>
            <a:endParaRPr lang="zh-CN" altLang="en-US" kern="0" noProof="0" dirty="0" smtClean="0">
              <a:ln>
                <a:noFill/>
              </a:ln>
              <a:solidFill>
                <a:srgbClr val="002060"/>
              </a:solidFill>
              <a:effectLst/>
              <a:uLnTx/>
              <a:uFillTx/>
              <a:ea typeface="微软雅黑" panose="020B0503020204020204" charset="-122"/>
              <a:sym typeface="Calibri" panose="020F0502020204030204" pitchFamily="34" charset="0"/>
            </a:endParaRPr>
          </a:p>
        </p:txBody>
      </p:sp>
      <p:sp>
        <p:nvSpPr>
          <p:cNvPr id="6" name="Text Box 29"/>
          <p:cNvSpPr txBox="1"/>
          <p:nvPr/>
        </p:nvSpPr>
        <p:spPr bwMode="auto">
          <a:xfrm>
            <a:off x="905510" y="2512695"/>
            <a:ext cx="861695" cy="3503930"/>
          </a:xfrm>
          <a:prstGeom prst="rect">
            <a:avLst/>
          </a:prstGeom>
          <a:solidFill>
            <a:srgbClr val="A0E0FA"/>
          </a:solidFill>
          <a:ln>
            <a:noFill/>
          </a:ln>
        </p:spPr>
        <p:txBody>
          <a:bodyPr wrap="square" anchor="t" anchorCtr="0">
            <a:noAutofit/>
          </a:bodyPr>
          <a:lstStyle>
            <a:lvl1pPr eaLnBrk="0" hangingPunct="0">
              <a:defRPr sz="3200" b="1">
                <a:solidFill>
                  <a:srgbClr val="00B9EF"/>
                </a:solidFill>
                <a:latin typeface="Arial" panose="020B0604020202020204" pitchFamily="34" charset="0"/>
                <a:ea typeface="宋体" panose="02010600030101010101" pitchFamily="2" charset="-122"/>
              </a:defRPr>
            </a:lvl1pPr>
            <a:lvl2pPr marL="742950" indent="-285750" eaLnBrk="0" hangingPunct="0">
              <a:defRPr sz="3200" b="1">
                <a:solidFill>
                  <a:srgbClr val="00B9EF"/>
                </a:solidFill>
                <a:latin typeface="Arial" panose="020B0604020202020204" pitchFamily="34" charset="0"/>
                <a:ea typeface="宋体" panose="02010600030101010101" pitchFamily="2" charset="-122"/>
              </a:defRPr>
            </a:lvl2pPr>
            <a:lvl3pPr marL="1143000" indent="-228600" eaLnBrk="0" hangingPunct="0">
              <a:defRPr sz="3200" b="1">
                <a:solidFill>
                  <a:srgbClr val="00B9EF"/>
                </a:solidFill>
                <a:latin typeface="Arial" panose="020B0604020202020204" pitchFamily="34" charset="0"/>
                <a:ea typeface="宋体" panose="02010600030101010101" pitchFamily="2" charset="-122"/>
              </a:defRPr>
            </a:lvl3pPr>
            <a:lvl4pPr marL="1600200" indent="-228600" eaLnBrk="0" hangingPunct="0">
              <a:defRPr sz="3200" b="1">
                <a:solidFill>
                  <a:srgbClr val="00B9EF"/>
                </a:solidFill>
                <a:latin typeface="Arial" panose="020B0604020202020204" pitchFamily="34" charset="0"/>
                <a:ea typeface="宋体" panose="02010600030101010101" pitchFamily="2" charset="-122"/>
              </a:defRPr>
            </a:lvl4pPr>
            <a:lvl5pPr marL="2057400" indent="-228600" eaLnBrk="0" hangingPunct="0">
              <a:defRPr sz="3200" b="1">
                <a:solidFill>
                  <a:srgbClr val="00B9E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3200" b="1">
                <a:solidFill>
                  <a:srgbClr val="00B9EF"/>
                </a:solidFill>
                <a:latin typeface="Arial" panose="020B0604020202020204" pitchFamily="34" charset="0"/>
                <a:ea typeface="宋体" panose="02010600030101010101" pitchFamily="2" charset="-122"/>
              </a:defRPr>
            </a:lvl9pPr>
          </a:lstStyle>
          <a:p>
            <a:pPr lvl="0" algn="ctr" defTabSz="1219200" eaLnBrk="1" hangingPunct="1">
              <a:lnSpc>
                <a:spcPct val="110000"/>
              </a:lnSpc>
              <a:spcBef>
                <a:spcPts val="0"/>
              </a:spcBef>
              <a:spcAft>
                <a:spcPts val="0"/>
              </a:spcAft>
              <a:buClr>
                <a:srgbClr val="003399"/>
              </a:buClr>
              <a:buSzPct val="80000"/>
              <a:buFontTx/>
              <a:defRPr/>
            </a:pPr>
            <a:endParaRPr lang="zh-CN" altLang="en-US" kern="0" noProof="0" dirty="0" smtClean="0">
              <a:ln>
                <a:noFill/>
              </a:ln>
              <a:solidFill>
                <a:srgbClr val="002060"/>
              </a:solidFill>
              <a:effectLst/>
              <a:uLnTx/>
              <a:uFillTx/>
              <a:ea typeface="微软雅黑" panose="020B0503020204020204" charset="-122"/>
              <a:sym typeface="Calibri" panose="020F0502020204030204" pitchFamily="34" charset="0"/>
            </a:endParaRPr>
          </a:p>
          <a:p>
            <a:pPr lvl="0" algn="ctr" defTabSz="1219200" eaLnBrk="1" hangingPunct="1">
              <a:lnSpc>
                <a:spcPct val="110000"/>
              </a:lnSpc>
              <a:spcBef>
                <a:spcPts val="0"/>
              </a:spcBef>
              <a:spcAft>
                <a:spcPts val="0"/>
              </a:spcAft>
              <a:buClr>
                <a:srgbClr val="003399"/>
              </a:buClr>
              <a:buSzPct val="80000"/>
              <a:buFontTx/>
              <a:defRPr/>
            </a:pPr>
            <a:endParaRPr lang="zh-CN" altLang="en-US" kern="0" noProof="0" dirty="0" smtClean="0">
              <a:ln>
                <a:noFill/>
              </a:ln>
              <a:solidFill>
                <a:srgbClr val="002060"/>
              </a:solidFill>
              <a:effectLst/>
              <a:uLnTx/>
              <a:uFillTx/>
              <a:ea typeface="微软雅黑" panose="020B0503020204020204" charset="-122"/>
              <a:sym typeface="Calibri" panose="020F0502020204030204" pitchFamily="34" charset="0"/>
            </a:endParaRPr>
          </a:p>
          <a:p>
            <a:pPr lvl="0" algn="ctr" defTabSz="1219200" eaLnBrk="1" hangingPunct="1">
              <a:lnSpc>
                <a:spcPct val="110000"/>
              </a:lnSpc>
              <a:spcBef>
                <a:spcPts val="0"/>
              </a:spcBef>
              <a:spcAft>
                <a:spcPts val="0"/>
              </a:spcAft>
              <a:buClr>
                <a:srgbClr val="003399"/>
              </a:buClr>
              <a:buSzPct val="80000"/>
              <a:buFontTx/>
              <a:defRPr/>
            </a:pPr>
            <a:r>
              <a:rPr lang="zh-CN" altLang="en-US" kern="0" noProof="0" dirty="0" smtClean="0">
                <a:ln>
                  <a:noFill/>
                </a:ln>
                <a:solidFill>
                  <a:srgbClr val="002060"/>
                </a:solidFill>
                <a:effectLst/>
                <a:uLnTx/>
                <a:uFillTx/>
                <a:ea typeface="微软雅黑" panose="020B0503020204020204" charset="-122"/>
                <a:sym typeface="Calibri" panose="020F0502020204030204" pitchFamily="34" charset="0"/>
              </a:rPr>
              <a:t>河长制</a:t>
            </a:r>
            <a:endParaRPr lang="zh-CN" altLang="en-US" kern="0" noProof="0" dirty="0" smtClean="0">
              <a:ln>
                <a:noFill/>
              </a:ln>
              <a:solidFill>
                <a:srgbClr val="002060"/>
              </a:solidFill>
              <a:effectLst/>
              <a:uLnTx/>
              <a:uFillTx/>
              <a:ea typeface="微软雅黑" panose="020B0503020204020204" charset="-122"/>
              <a:sym typeface="Calibri" panose="020F0502020204030204" pitchFamily="34" charset="0"/>
            </a:endParaRPr>
          </a:p>
        </p:txBody>
      </p:sp>
      <p:sp>
        <p:nvSpPr>
          <p:cNvPr id="2" name="文本框 1"/>
          <p:cNvSpPr txBox="1"/>
          <p:nvPr/>
        </p:nvSpPr>
        <p:spPr>
          <a:xfrm>
            <a:off x="2966720" y="5871210"/>
            <a:ext cx="8194040" cy="460375"/>
          </a:xfrm>
          <a:prstGeom prst="rect">
            <a:avLst/>
          </a:prstGeom>
        </p:spPr>
        <p:txBody>
          <a:bodyPr wrap="square">
            <a:spAutoFit/>
          </a:bodyPr>
          <a:p>
            <a:pPr defTabSz="266700"/>
            <a:r>
              <a:rPr lang="zh-CN" altLang="en-US" sz="2400" b="1" dirty="0">
                <a:latin typeface="+mn-ea"/>
                <a:cs typeface="+mn-ea"/>
              </a:rPr>
              <a:t>河湖长制履职重要抓手，必须长期坚持、持续推进</a:t>
            </a:r>
            <a:endParaRPr lang="zh-CN" altLang="en-US" sz="1600">
              <a:latin typeface="仿宋_GB2312" panose="02010609030101010101" charset="-122"/>
              <a:ea typeface="仿宋_GB2312" panose="02010609030101010101" charset="-122"/>
            </a:endParaRPr>
          </a:p>
        </p:txBody>
      </p:sp>
      <p:sp>
        <p:nvSpPr>
          <p:cNvPr id="4" name="文本框 2"/>
          <p:cNvSpPr txBox="1"/>
          <p:nvPr/>
        </p:nvSpPr>
        <p:spPr>
          <a:xfrm>
            <a:off x="1096010" y="835025"/>
            <a:ext cx="10259695" cy="645160"/>
          </a:xfrm>
          <a:prstGeom prst="rect">
            <a:avLst/>
          </a:prstGeom>
          <a:noFill/>
        </p:spPr>
        <p:txBody>
          <a:bodyPr wrap="square" rtlCol="0">
            <a:spAutoFit/>
          </a:bodyPr>
          <a:lstStyle/>
          <a:p>
            <a:pPr algn="l">
              <a:lnSpc>
                <a:spcPct val="150000"/>
              </a:lnSpc>
              <a:buClrTx/>
              <a:buSzTx/>
              <a:buFontTx/>
            </a:pPr>
            <a:r>
              <a:rPr lang="zh-CN" altLang="en-US" sz="2400" b="1" dirty="0">
                <a:solidFill>
                  <a:srgbClr val="0070C0"/>
                </a:solidFill>
                <a:latin typeface="+mn-ea"/>
                <a:cs typeface="+mn-ea"/>
                <a:sym typeface="+mn-ea"/>
              </a:rPr>
              <a:t>第二，一以贯之强化河湖长制的要求不变</a:t>
            </a:r>
            <a:endParaRPr lang="zh-CN" altLang="en-US" sz="2100" b="1" dirty="0">
              <a:solidFill>
                <a:schemeClr val="tx1"/>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970915" y="2663825"/>
            <a:ext cx="10455910" cy="2291080"/>
          </a:xfrm>
          <a:prstGeom prst="rect">
            <a:avLst/>
          </a:prstGeom>
          <a:solidFill>
            <a:schemeClr val="accent5">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矩形 3"/>
          <p:cNvSpPr>
            <a:spLocks noChangeArrowheads="1"/>
          </p:cNvSpPr>
          <p:nvPr/>
        </p:nvSpPr>
        <p:spPr bwMode="auto">
          <a:xfrm>
            <a:off x="1124449" y="2663002"/>
            <a:ext cx="10189029" cy="2306955"/>
          </a:xfrm>
          <a:prstGeom prst="rect">
            <a:avLst/>
          </a:prstGeom>
          <a:noFill/>
          <a:ln w="9525" cmpd="sng">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indent="62865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R="0" lvl="0" indent="609600" algn="just" defTabSz="914400" rtl="0" fontAlgn="auto">
              <a:lnSpc>
                <a:spcPct val="200000"/>
              </a:lnSpc>
              <a:spcBef>
                <a:spcPts val="0"/>
              </a:spcBef>
              <a:spcAft>
                <a:spcPts val="0"/>
              </a:spcAft>
              <a:buClrTx/>
              <a:buSzTx/>
              <a:buFontTx/>
              <a:buNone/>
              <a:defRPr/>
              <a:extLst>
                <a:ext uri="{35155182-B16C-46BC-9424-99874614C6A1}">
                  <wpsdc:indentchars xmlns:wpsdc="http://www.wps.cn/officeDocument/2017/drawingmlCustomData" val="200" checksum="4158780845"/>
                </a:ext>
              </a:extLst>
            </a:pPr>
            <a:r>
              <a:rPr kumimoji="0" lang="zh-CN" altLang="en-US" sz="2400" b="1" i="0" u="none" strike="noStrike" cap="none" spc="0" normalizeH="0" baseline="0" dirty="0">
                <a:latin typeface="+mn-ea"/>
                <a:ea typeface="+mn-ea"/>
                <a:cs typeface="+mn-ea"/>
                <a:sym typeface="+mn-ea"/>
              </a:rPr>
              <a:t> 河长制实施10年来，依托六大任务体系，河湖管护组织体系不断完善，各类涉河湖突出问题得到系统性整治，河湖面貌取得明显改善，人民群众的获得感、幸福感、安全感显著增强。</a:t>
            </a:r>
            <a:endParaRPr kumimoji="0" lang="zh-CN" altLang="en-US" sz="2400" b="1" i="0" u="none" strike="noStrike" cap="none" spc="0" normalizeH="0" baseline="0" dirty="0">
              <a:latin typeface="+mn-ea"/>
              <a:ea typeface="+mn-ea"/>
              <a:cs typeface="+mn-ea"/>
              <a:sym typeface="+mn-ea"/>
            </a:endParaRPr>
          </a:p>
        </p:txBody>
      </p:sp>
      <p:grpSp>
        <p:nvGrpSpPr>
          <p:cNvPr id="5" name="Group 32"/>
          <p:cNvGrpSpPr/>
          <p:nvPr/>
        </p:nvGrpSpPr>
        <p:grpSpPr>
          <a:xfrm>
            <a:off x="455563" y="170078"/>
            <a:ext cx="11732895" cy="1109345"/>
            <a:chOff x="454963" y="170078"/>
            <a:chExt cx="11732895" cy="110934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3"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7"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8" name="AutoShape 51"/>
            <p:cNvSpPr/>
            <p:nvPr/>
          </p:nvSpPr>
          <p:spPr>
            <a:xfrm>
              <a:off x="799768" y="701751"/>
              <a:ext cx="69238" cy="69238"/>
            </a:xfrm>
            <a:prstGeom prst="ellipse">
              <a:avLst/>
            </a:prstGeom>
            <a:solidFill>
              <a:schemeClr val="accent1">
                <a:alpha val="40000"/>
              </a:schemeClr>
            </a:solidFill>
          </p:spPr>
        </p:sp>
        <p:sp>
          <p:nvSpPr>
            <p:cNvPr id="13" name="AutoShape 52"/>
            <p:cNvSpPr/>
            <p:nvPr/>
          </p:nvSpPr>
          <p:spPr>
            <a:xfrm>
              <a:off x="904945" y="697618"/>
              <a:ext cx="65594" cy="65594"/>
            </a:xfrm>
            <a:prstGeom prst="ellipse">
              <a:avLst/>
            </a:prstGeom>
            <a:solidFill>
              <a:schemeClr val="accent1">
                <a:alpha val="20000"/>
              </a:schemeClr>
            </a:solidFill>
          </p:spPr>
        </p:sp>
        <p:sp>
          <p:nvSpPr>
            <p:cNvPr id="25"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（一）准确把握河湖保护治理的基础要求</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4" name="文本框 2"/>
          <p:cNvSpPr txBox="1"/>
          <p:nvPr/>
        </p:nvSpPr>
        <p:spPr>
          <a:xfrm>
            <a:off x="1096010" y="987425"/>
            <a:ext cx="10259695" cy="645160"/>
          </a:xfrm>
          <a:prstGeom prst="rect">
            <a:avLst/>
          </a:prstGeom>
          <a:noFill/>
        </p:spPr>
        <p:txBody>
          <a:bodyPr wrap="square" rtlCol="0">
            <a:spAutoFit/>
          </a:bodyPr>
          <a:lstStyle/>
          <a:p>
            <a:pPr algn="l">
              <a:lnSpc>
                <a:spcPct val="150000"/>
              </a:lnSpc>
              <a:buClrTx/>
              <a:buSzTx/>
              <a:buFontTx/>
            </a:pPr>
            <a:r>
              <a:rPr lang="zh-CN" altLang="en-US" sz="2400" b="1" dirty="0">
                <a:solidFill>
                  <a:srgbClr val="0070C0"/>
                </a:solidFill>
                <a:latin typeface="+mn-ea"/>
                <a:cs typeface="+mn-ea"/>
                <a:sym typeface="+mn-ea"/>
              </a:rPr>
              <a:t>第二，一以贯之强化河湖长制的要求不变</a:t>
            </a:r>
            <a:endParaRPr lang="zh-CN" altLang="en-US" sz="2100" b="1" dirty="0">
              <a:solidFill>
                <a:schemeClr val="tx1"/>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2"/>
          <p:cNvGrpSpPr/>
          <p:nvPr/>
        </p:nvGrpSpPr>
        <p:grpSpPr>
          <a:xfrm>
            <a:off x="455563" y="170078"/>
            <a:ext cx="11732895" cy="1109345"/>
            <a:chOff x="454963" y="170078"/>
            <a:chExt cx="11732895" cy="110934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3"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7"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8" name="AutoShape 51"/>
            <p:cNvSpPr/>
            <p:nvPr/>
          </p:nvSpPr>
          <p:spPr>
            <a:xfrm>
              <a:off x="799768" y="701751"/>
              <a:ext cx="69238" cy="69238"/>
            </a:xfrm>
            <a:prstGeom prst="ellipse">
              <a:avLst/>
            </a:prstGeom>
            <a:solidFill>
              <a:schemeClr val="accent1">
                <a:alpha val="40000"/>
              </a:schemeClr>
            </a:solidFill>
          </p:spPr>
        </p:sp>
        <p:sp>
          <p:nvSpPr>
            <p:cNvPr id="13" name="AutoShape 52"/>
            <p:cNvSpPr/>
            <p:nvPr/>
          </p:nvSpPr>
          <p:spPr>
            <a:xfrm>
              <a:off x="904945" y="697618"/>
              <a:ext cx="65594" cy="65594"/>
            </a:xfrm>
            <a:prstGeom prst="ellipse">
              <a:avLst/>
            </a:prstGeom>
            <a:solidFill>
              <a:schemeClr val="accent1">
                <a:alpha val="20000"/>
              </a:schemeClr>
            </a:solidFill>
          </p:spPr>
        </p:sp>
        <p:sp>
          <p:nvSpPr>
            <p:cNvPr id="25"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（一）准确把握河湖保护治理的基础要求</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29" name="矩形 28"/>
          <p:cNvSpPr/>
          <p:nvPr/>
        </p:nvSpPr>
        <p:spPr>
          <a:xfrm>
            <a:off x="976630" y="1597025"/>
            <a:ext cx="10644505" cy="3194050"/>
          </a:xfrm>
          <a:prstGeom prst="rect">
            <a:avLst/>
          </a:prstGeom>
          <a:solidFill>
            <a:schemeClr val="accent5">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矩形 3"/>
          <p:cNvSpPr>
            <a:spLocks noChangeArrowheads="1"/>
          </p:cNvSpPr>
          <p:nvPr/>
        </p:nvSpPr>
        <p:spPr bwMode="auto">
          <a:xfrm>
            <a:off x="1124449" y="1673672"/>
            <a:ext cx="10189029" cy="3046095"/>
          </a:xfrm>
          <a:prstGeom prst="rect">
            <a:avLst/>
          </a:prstGeom>
          <a:noFill/>
          <a:ln w="9525" cmpd="sng">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indent="628650">
              <a:lnSpc>
                <a:spcPct val="90000"/>
              </a:lnSpc>
              <a:spcBef>
                <a:spcPts val="1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R="0" lvl="0" indent="609600" algn="just" defTabSz="914400" rtl="0" fontAlgn="auto">
              <a:lnSpc>
                <a:spcPct val="200000"/>
              </a:lnSpc>
              <a:spcBef>
                <a:spcPts val="0"/>
              </a:spcBef>
              <a:spcAft>
                <a:spcPts val="0"/>
              </a:spcAft>
              <a:buClrTx/>
              <a:buSzTx/>
              <a:buFontTx/>
              <a:buNone/>
              <a:defRPr/>
              <a:extLst>
                <a:ext uri="{35155182-B16C-46BC-9424-99874614C6A1}">
                  <wpsdc:indentchars xmlns:wpsdc="http://www.wps.cn/officeDocument/2017/drawingmlCustomData" val="200" checksum="4158780845"/>
                </a:ext>
              </a:extLst>
            </a:pPr>
            <a:r>
              <a:rPr kumimoji="0" lang="zh-CN" altLang="en-US" sz="2400" b="1" i="0" u="none" strike="noStrike" cap="none" spc="0" normalizeH="0" baseline="0" dirty="0">
                <a:latin typeface="+mn-ea"/>
                <a:ea typeface="+mn-ea"/>
                <a:cs typeface="+mn-ea"/>
                <a:sym typeface="+mn-ea"/>
              </a:rPr>
              <a:t> 对标党中央、国务院决策部署，对标经济社会高质量发展要求，对标广大人民群众对幸福江河的美好期待，河湖保护治理任务依然艰巨繁重。河长制六大核心任务需要持之以恒深化推进，必须始终坚守制度定位，压紧压实各级河湖长责任，坚定不移推动河湖长制落地见效。</a:t>
            </a:r>
            <a:endParaRPr kumimoji="0" lang="zh-CN" altLang="en-US" sz="2400" b="1" i="0" u="none" strike="noStrike" cap="none" spc="0" normalizeH="0" baseline="0" dirty="0">
              <a:latin typeface="+mn-ea"/>
              <a:ea typeface="+mn-ea"/>
              <a:cs typeface="+mn-ea"/>
              <a:sym typeface="+mn-ea"/>
            </a:endParaRPr>
          </a:p>
        </p:txBody>
      </p:sp>
      <p:pic>
        <p:nvPicPr>
          <p:cNvPr id="4" name="图片 3"/>
          <p:cNvPicPr/>
          <p:nvPr/>
        </p:nvPicPr>
        <p:blipFill>
          <a:blip r:embed="rId1"/>
          <a:stretch>
            <a:fillRect/>
          </a:stretch>
        </p:blipFill>
        <p:spPr>
          <a:xfrm>
            <a:off x="982980" y="4802505"/>
            <a:ext cx="10638155" cy="1524000"/>
          </a:xfrm>
          <a:prstGeom prst="rect">
            <a:avLst/>
          </a:prstGeom>
        </p:spPr>
      </p:pic>
      <p:sp>
        <p:nvSpPr>
          <p:cNvPr id="2" name="文本框 2"/>
          <p:cNvSpPr txBox="1"/>
          <p:nvPr/>
        </p:nvSpPr>
        <p:spPr>
          <a:xfrm>
            <a:off x="1096010" y="987425"/>
            <a:ext cx="10259695" cy="645160"/>
          </a:xfrm>
          <a:prstGeom prst="rect">
            <a:avLst/>
          </a:prstGeom>
          <a:noFill/>
        </p:spPr>
        <p:txBody>
          <a:bodyPr wrap="square" rtlCol="0">
            <a:spAutoFit/>
          </a:bodyPr>
          <a:lstStyle/>
          <a:p>
            <a:pPr algn="l">
              <a:lnSpc>
                <a:spcPct val="150000"/>
              </a:lnSpc>
              <a:buClrTx/>
              <a:buSzTx/>
              <a:buFontTx/>
            </a:pPr>
            <a:r>
              <a:rPr lang="zh-CN" altLang="en-US" sz="2400" b="1" dirty="0">
                <a:solidFill>
                  <a:srgbClr val="0070C0"/>
                </a:solidFill>
                <a:latin typeface="+mn-ea"/>
                <a:cs typeface="+mn-ea"/>
                <a:sym typeface="+mn-ea"/>
              </a:rPr>
              <a:t>第二，一以贯之强化河湖长制的要求不变</a:t>
            </a:r>
            <a:endParaRPr lang="zh-CN" altLang="en-US" sz="2100" b="1" dirty="0">
              <a:solidFill>
                <a:schemeClr val="tx1"/>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830580" y="2360295"/>
            <a:ext cx="3603625" cy="841375"/>
          </a:xfrm>
          <a:prstGeom prst="rect">
            <a:avLst/>
          </a:prstGeom>
          <a:noFill/>
        </p:spPr>
        <p:txBody>
          <a:bodyPr wrap="square" lIns="0" tIns="0" rIns="0" bIns="0" rtlCol="0" anchor="t" anchorCtr="0">
            <a:noAutofit/>
          </a:bodyPr>
          <a:lstStyle/>
          <a:p>
            <a:pPr indent="0" algn="l" fontAlgn="auto">
              <a:lnSpc>
                <a:spcPct val="150000"/>
              </a:lnSpc>
              <a:spcBef>
                <a:spcPct val="0"/>
              </a:spcBef>
              <a:spcAft>
                <a:spcPct val="0"/>
              </a:spcAft>
            </a:pPr>
            <a:r>
              <a:rPr lang="zh-CN" altLang="en-US" sz="2400" b="1" dirty="0">
                <a:solidFill>
                  <a:schemeClr val="tx1"/>
                </a:solidFill>
                <a:latin typeface="+mn-ea"/>
                <a:cs typeface="+mn-ea"/>
              </a:rPr>
              <a:t>2025年6月，中办、国办印发《关于全面推进江河保护治理的意见》。</a:t>
            </a:r>
            <a:endParaRPr lang="zh-CN" altLang="en-US" sz="2400" b="1" dirty="0">
              <a:solidFill>
                <a:schemeClr val="tx1"/>
              </a:solidFill>
              <a:latin typeface="+mn-ea"/>
              <a:cs typeface="+mn-ea"/>
            </a:endParaRPr>
          </a:p>
        </p:txBody>
      </p:sp>
      <p:sp>
        <p:nvSpPr>
          <p:cNvPr id="32" name="矩形 31"/>
          <p:cNvSpPr/>
          <p:nvPr>
            <p:custDataLst>
              <p:tags r:id="rId3"/>
            </p:custDataLst>
          </p:nvPr>
        </p:nvSpPr>
        <p:spPr>
          <a:xfrm>
            <a:off x="689610" y="928370"/>
            <a:ext cx="10885170" cy="753745"/>
          </a:xfrm>
          <a:prstGeom prst="rect">
            <a:avLst/>
          </a:prstGeom>
          <a:noFill/>
        </p:spPr>
        <p:txBody>
          <a:bodyPr wrap="square" lIns="0" tIns="0" rIns="0" bIns="0" rtlCol="0" anchor="b">
            <a:noAutofit/>
          </a:bodyPr>
          <a:lstStyle/>
          <a:p>
            <a:pPr algn="l">
              <a:spcBef>
                <a:spcPct val="0"/>
              </a:spcBef>
              <a:spcAft>
                <a:spcPct val="0"/>
              </a:spcAft>
            </a:pPr>
            <a:r>
              <a:rPr lang="zh-CN" altLang="en-US" sz="2400" b="1" dirty="0">
                <a:solidFill>
                  <a:srgbClr val="0070C0"/>
                </a:solidFill>
                <a:latin typeface="+mn-ea"/>
                <a:cs typeface="+mn-ea"/>
              </a:rPr>
              <a:t>第一，江河保护治理任务持续拓展，需依托河湖长制统筹推进国家江河战略落地。</a:t>
            </a:r>
            <a:endParaRPr lang="zh-CN" altLang="en-US" sz="2400" b="1" dirty="0">
              <a:solidFill>
                <a:srgbClr val="0070C0"/>
              </a:solidFill>
              <a:latin typeface="+mn-ea"/>
              <a:cs typeface="+mn-ea"/>
            </a:endParaRPr>
          </a:p>
        </p:txBody>
      </p:sp>
      <p:pic>
        <p:nvPicPr>
          <p:cNvPr id="54" name="图片 53"/>
          <p:cNvPicPr>
            <a:picLocks noChangeAspect="1"/>
          </p:cNvPicPr>
          <p:nvPr/>
        </p:nvPicPr>
        <p:blipFill>
          <a:blip r:embed="rId4"/>
          <a:stretch>
            <a:fillRect/>
          </a:stretch>
        </p:blipFill>
        <p:spPr>
          <a:xfrm>
            <a:off x="4799330" y="2131695"/>
            <a:ext cx="6572885" cy="3789045"/>
          </a:xfrm>
          <a:prstGeom prst="rect">
            <a:avLst/>
          </a:prstGeom>
        </p:spPr>
      </p:pic>
      <p:grpSp>
        <p:nvGrpSpPr>
          <p:cNvPr id="35" name="Group 32"/>
          <p:cNvGrpSpPr/>
          <p:nvPr/>
        </p:nvGrpSpPr>
        <p:grpSpPr>
          <a:xfrm>
            <a:off x="455563" y="170078"/>
            <a:ext cx="11732895" cy="678180"/>
            <a:chOff x="454963" y="170078"/>
            <a:chExt cx="11732895" cy="678180"/>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（二）积极落实河湖保护治理的时代任务</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custDataLst>
              <p:tags r:id="rId1"/>
            </p:custDataLst>
          </p:nvPr>
        </p:nvSpPr>
        <p:spPr>
          <a:xfrm>
            <a:off x="4877091" y="2867528"/>
            <a:ext cx="2438400" cy="2438400"/>
          </a:xfrm>
          <a:prstGeom prst="ellipse">
            <a:avLst/>
          </a:prstGeom>
          <a:gradFill>
            <a:gsLst>
              <a:gs pos="50000">
                <a:schemeClr val="accent1"/>
              </a:gs>
              <a:gs pos="0">
                <a:schemeClr val="accent1">
                  <a:lumMod val="25000"/>
                  <a:lumOff val="75000"/>
                </a:schemeClr>
              </a:gs>
              <a:gs pos="100000">
                <a:schemeClr val="accent1">
                  <a:lumMod val="85000"/>
                </a:schemeClr>
              </a:gs>
            </a:gsLst>
            <a:lin ang="5400000" scaled="1"/>
          </a:gradFill>
        </p:spPr>
      </p:sp>
      <p:sp>
        <p:nvSpPr>
          <p:cNvPr id="3" name="TextBox 3"/>
          <p:cNvSpPr txBox="1"/>
          <p:nvPr>
            <p:custDataLst>
              <p:tags r:id="rId2"/>
            </p:custDataLst>
          </p:nvPr>
        </p:nvSpPr>
        <p:spPr>
          <a:xfrm>
            <a:off x="601375" y="1923918"/>
            <a:ext cx="4348638" cy="1690370"/>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Font typeface="Arial" panose="020B0604020202020204" pitchFamily="34" charset="0"/>
              <a:buChar char="•"/>
            </a:pP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统筹江河源头至河口、水域和陆域的全域保护。</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gn="l">
              <a:lnSpc>
                <a:spcPct val="125000"/>
              </a:lnSpc>
              <a:spcBef>
                <a:spcPts val="450"/>
              </a:spcBef>
            </a:pP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4" name="TextBox 4"/>
          <p:cNvSpPr txBox="1"/>
          <p:nvPr>
            <p:custDataLst>
              <p:tags r:id="rId3"/>
            </p:custDataLst>
          </p:nvPr>
        </p:nvSpPr>
        <p:spPr>
          <a:xfrm>
            <a:off x="7506018" y="3974465"/>
            <a:ext cx="4686300" cy="1170940"/>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健全江河流域生态产品价值实现机制和生态保护补偿机制</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TextBox 5"/>
          <p:cNvSpPr txBox="1"/>
          <p:nvPr>
            <p:custDataLst>
              <p:tags r:id="rId4"/>
            </p:custDataLst>
          </p:nvPr>
        </p:nvSpPr>
        <p:spPr>
          <a:xfrm>
            <a:off x="7546023" y="1978660"/>
            <a:ext cx="4559935" cy="709295"/>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en-US" altLang="zh-CN" sz="2400" b="1">
                <a:solidFill>
                  <a:srgbClr val="002060">
                    <a:alpha val="100000"/>
                  </a:srgbClr>
                </a:solidFill>
                <a:latin typeface="微软雅黑" panose="020B0503020204020204" charset="-122"/>
                <a:ea typeface="微软雅黑" panose="020B0503020204020204" charset="-122"/>
                <a:cs typeface="微软雅黑" panose="020B0503020204020204" charset="-122"/>
              </a:rPr>
              <a:t>建设江河绿色生态廊道</a:t>
            </a:r>
            <a:endParaRPr lang="en-US" altLang="zh-CN"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TextBox 7"/>
          <p:cNvSpPr txBox="1"/>
          <p:nvPr>
            <p:custDataLst>
              <p:tags r:id="rId5"/>
            </p:custDataLst>
          </p:nvPr>
        </p:nvSpPr>
        <p:spPr>
          <a:xfrm>
            <a:off x="575310" y="4650105"/>
            <a:ext cx="6538595" cy="709295"/>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强化大江大河入海河口管理</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8" name="TextBox 8"/>
          <p:cNvSpPr txBox="1"/>
          <p:nvPr>
            <p:custDataLst>
              <p:tags r:id="rId6"/>
            </p:custDataLst>
          </p:nvPr>
        </p:nvSpPr>
        <p:spPr>
          <a:xfrm>
            <a:off x="574993" y="3276600"/>
            <a:ext cx="3619500" cy="1170940"/>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加大对江河源头的保护力度</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15" name="Freeform 15"/>
          <p:cNvSpPr/>
          <p:nvPr>
            <p:custDataLst>
              <p:tags r:id="rId7"/>
            </p:custDataLst>
          </p:nvPr>
        </p:nvSpPr>
        <p:spPr>
          <a:xfrm>
            <a:off x="5497230" y="3487667"/>
            <a:ext cx="1198122" cy="1198122"/>
          </a:xfrm>
          <a:custGeom>
            <a:avLst/>
            <a:gdLst/>
            <a:ahLst/>
            <a:cxnLst/>
            <a:rect l="l" t="t" r="r" b="b"/>
            <a:pathLst>
              <a:path w="304800" h="304800">
                <a:moveTo>
                  <a:pt x="288693" y="85468"/>
                </a:moveTo>
                <a:lnTo>
                  <a:pt x="193700" y="180461"/>
                </a:lnTo>
                <a:lnTo>
                  <a:pt x="301971" y="180461"/>
                </a:lnTo>
                <a:cubicBezTo>
                  <a:pt x="303686" y="171298"/>
                  <a:pt x="304800" y="162001"/>
                  <a:pt x="304800" y="152400"/>
                </a:cubicBezTo>
                <a:cubicBezTo>
                  <a:pt x="304800" y="128273"/>
                  <a:pt x="298694" y="105747"/>
                  <a:pt x="288693" y="85468"/>
                </a:cubicBezTo>
                <a:close/>
                <a:moveTo>
                  <a:pt x="200549" y="145161"/>
                </a:moveTo>
                <a:lnTo>
                  <a:pt x="278682" y="67066"/>
                </a:lnTo>
                <a:cubicBezTo>
                  <a:pt x="260080" y="39643"/>
                  <a:pt x="232543" y="19241"/>
                  <a:pt x="200549" y="8525"/>
                </a:cubicBezTo>
                <a:lnTo>
                  <a:pt x="200549" y="145161"/>
                </a:lnTo>
                <a:close/>
                <a:moveTo>
                  <a:pt x="159525" y="200549"/>
                </a:moveTo>
                <a:lnTo>
                  <a:pt x="237677" y="278721"/>
                </a:lnTo>
                <a:cubicBezTo>
                  <a:pt x="265138" y="260156"/>
                  <a:pt x="285560" y="232581"/>
                  <a:pt x="296275" y="200549"/>
                </a:cubicBezTo>
                <a:lnTo>
                  <a:pt x="159525" y="200549"/>
                </a:lnTo>
                <a:close/>
                <a:moveTo>
                  <a:pt x="180432" y="111862"/>
                </a:moveTo>
                <a:lnTo>
                  <a:pt x="180432" y="2829"/>
                </a:lnTo>
                <a:cubicBezTo>
                  <a:pt x="171317" y="1133"/>
                  <a:pt x="162001" y="0"/>
                  <a:pt x="152400" y="0"/>
                </a:cubicBezTo>
                <a:cubicBezTo>
                  <a:pt x="128064" y="0"/>
                  <a:pt x="105366" y="6229"/>
                  <a:pt x="84963" y="16393"/>
                </a:cubicBezTo>
                <a:lnTo>
                  <a:pt x="180432" y="111862"/>
                </a:lnTo>
                <a:close/>
                <a:moveTo>
                  <a:pt x="124368" y="193853"/>
                </a:moveTo>
                <a:lnTo>
                  <a:pt x="124368" y="301981"/>
                </a:lnTo>
                <a:cubicBezTo>
                  <a:pt x="133483" y="303686"/>
                  <a:pt x="142799" y="304800"/>
                  <a:pt x="152400" y="304800"/>
                </a:cubicBezTo>
                <a:cubicBezTo>
                  <a:pt x="176508" y="304800"/>
                  <a:pt x="198987" y="298694"/>
                  <a:pt x="219266" y="288722"/>
                </a:cubicBezTo>
                <a:lnTo>
                  <a:pt x="124368" y="193853"/>
                </a:lnTo>
                <a:close/>
                <a:moveTo>
                  <a:pt x="104232" y="159763"/>
                </a:moveTo>
                <a:lnTo>
                  <a:pt x="26194" y="237792"/>
                </a:lnTo>
                <a:cubicBezTo>
                  <a:pt x="44758" y="265176"/>
                  <a:pt x="72276" y="285569"/>
                  <a:pt x="104232" y="296285"/>
                </a:cubicBezTo>
                <a:lnTo>
                  <a:pt x="104232" y="159763"/>
                </a:lnTo>
                <a:close/>
                <a:moveTo>
                  <a:pt x="2829" y="124368"/>
                </a:moveTo>
                <a:cubicBezTo>
                  <a:pt x="1133" y="133483"/>
                  <a:pt x="0" y="142799"/>
                  <a:pt x="0" y="152400"/>
                </a:cubicBezTo>
                <a:cubicBezTo>
                  <a:pt x="0" y="176584"/>
                  <a:pt x="6144" y="199130"/>
                  <a:pt x="16145" y="219408"/>
                </a:cubicBezTo>
                <a:lnTo>
                  <a:pt x="111195" y="124358"/>
                </a:lnTo>
                <a:lnTo>
                  <a:pt x="2829" y="124358"/>
                </a:lnTo>
                <a:close/>
                <a:moveTo>
                  <a:pt x="66637" y="26489"/>
                </a:moveTo>
                <a:cubicBezTo>
                  <a:pt x="39443" y="45053"/>
                  <a:pt x="19183" y="72428"/>
                  <a:pt x="8525" y="104232"/>
                </a:cubicBezTo>
                <a:lnTo>
                  <a:pt x="144389" y="104232"/>
                </a:lnTo>
                <a:lnTo>
                  <a:pt x="66637" y="26489"/>
                </a:lnTo>
                <a:close/>
              </a:path>
            </a:pathLst>
          </a:custGeom>
          <a:gradFill>
            <a:gsLst>
              <a:gs pos="50000">
                <a:schemeClr val="accent6"/>
              </a:gs>
              <a:gs pos="0">
                <a:schemeClr val="accent6">
                  <a:lumMod val="25000"/>
                  <a:lumOff val="75000"/>
                </a:schemeClr>
              </a:gs>
              <a:gs pos="100000">
                <a:schemeClr val="accent6">
                  <a:lumMod val="85000"/>
                </a:schemeClr>
              </a:gs>
            </a:gsLst>
            <a:lin ang="5400000" scaled="1"/>
          </a:gradFill>
        </p:spPr>
      </p:sp>
      <p:grpSp>
        <p:nvGrpSpPr>
          <p:cNvPr id="38" name="组合 37"/>
          <p:cNvGrpSpPr/>
          <p:nvPr>
            <p:custDataLst>
              <p:tags r:id="rId8"/>
            </p:custDataLst>
          </p:nvPr>
        </p:nvGrpSpPr>
        <p:grpSpPr>
          <a:xfrm>
            <a:off x="455295" y="196850"/>
            <a:ext cx="11714480" cy="1577340"/>
            <a:chOff x="717" y="310"/>
            <a:chExt cx="18448" cy="2484"/>
          </a:xfrm>
        </p:grpSpPr>
        <p:grpSp>
          <p:nvGrpSpPr>
            <p:cNvPr id="43" name="Group 32"/>
            <p:cNvGrpSpPr/>
            <p:nvPr/>
          </p:nvGrpSpPr>
          <p:grpSpPr>
            <a:xfrm>
              <a:off x="717" y="310"/>
              <a:ext cx="18448" cy="1068"/>
              <a:chOff x="454963" y="196748"/>
              <a:chExt cx="11714480" cy="678180"/>
            </a:xfrm>
          </p:grpSpPr>
          <p:sp>
            <p:nvSpPr>
              <p:cNvPr id="47" name="AutoShape 33"/>
              <p:cNvSpPr/>
              <p:nvPr/>
            </p:nvSpPr>
            <p:spPr>
              <a:xfrm>
                <a:off x="454963" y="331168"/>
                <a:ext cx="84147" cy="84147"/>
              </a:xfrm>
              <a:prstGeom prst="ellipse">
                <a:avLst/>
              </a:prstGeom>
              <a:solidFill>
                <a:schemeClr val="accent1">
                  <a:alpha val="100000"/>
                </a:schemeClr>
              </a:solidFill>
            </p:spPr>
          </p:sp>
          <p:sp>
            <p:nvSpPr>
              <p:cNvPr id="49" name="AutoShape 34"/>
              <p:cNvSpPr/>
              <p:nvPr/>
            </p:nvSpPr>
            <p:spPr>
              <a:xfrm>
                <a:off x="575049" y="337743"/>
                <a:ext cx="78137" cy="78137"/>
              </a:xfrm>
              <a:prstGeom prst="ellipse">
                <a:avLst/>
              </a:prstGeom>
              <a:solidFill>
                <a:schemeClr val="accent1">
                  <a:alpha val="80000"/>
                </a:schemeClr>
              </a:solidFill>
            </p:spPr>
          </p:sp>
          <p:sp>
            <p:nvSpPr>
              <p:cNvPr id="52" name="AutoShape 35"/>
              <p:cNvSpPr/>
              <p:nvPr/>
            </p:nvSpPr>
            <p:spPr>
              <a:xfrm>
                <a:off x="689125" y="339460"/>
                <a:ext cx="74704" cy="74704"/>
              </a:xfrm>
              <a:prstGeom prst="ellipse">
                <a:avLst/>
              </a:prstGeom>
              <a:solidFill>
                <a:schemeClr val="accent1">
                  <a:alpha val="60000"/>
                </a:schemeClr>
              </a:solidFill>
            </p:spPr>
          </p:sp>
          <p:sp>
            <p:nvSpPr>
              <p:cNvPr id="53" name="AutoShape 36"/>
              <p:cNvSpPr/>
              <p:nvPr/>
            </p:nvSpPr>
            <p:spPr>
              <a:xfrm>
                <a:off x="799768" y="348430"/>
                <a:ext cx="69238" cy="69238"/>
              </a:xfrm>
              <a:prstGeom prst="ellipse">
                <a:avLst/>
              </a:prstGeom>
              <a:solidFill>
                <a:schemeClr val="accent1">
                  <a:alpha val="40000"/>
                </a:schemeClr>
              </a:solidFill>
            </p:spPr>
          </p:sp>
          <p:sp>
            <p:nvSpPr>
              <p:cNvPr id="54" name="AutoShape 37"/>
              <p:cNvSpPr/>
              <p:nvPr/>
            </p:nvSpPr>
            <p:spPr>
              <a:xfrm>
                <a:off x="904945" y="344297"/>
                <a:ext cx="65594" cy="65594"/>
              </a:xfrm>
              <a:prstGeom prst="ellipse">
                <a:avLst/>
              </a:prstGeom>
              <a:solidFill>
                <a:schemeClr val="accent1">
                  <a:alpha val="20000"/>
                </a:schemeClr>
              </a:solidFill>
            </p:spPr>
          </p:sp>
          <p:sp>
            <p:nvSpPr>
              <p:cNvPr id="55" name="AutoShape 38"/>
              <p:cNvSpPr/>
              <p:nvPr/>
            </p:nvSpPr>
            <p:spPr>
              <a:xfrm>
                <a:off x="454963" y="448942"/>
                <a:ext cx="84147" cy="84147"/>
              </a:xfrm>
              <a:prstGeom prst="ellipse">
                <a:avLst/>
              </a:prstGeom>
              <a:solidFill>
                <a:schemeClr val="accent1">
                  <a:alpha val="100000"/>
                </a:schemeClr>
              </a:solidFill>
            </p:spPr>
          </p:sp>
          <p:sp>
            <p:nvSpPr>
              <p:cNvPr id="56" name="AutoShape 39"/>
              <p:cNvSpPr/>
              <p:nvPr/>
            </p:nvSpPr>
            <p:spPr>
              <a:xfrm>
                <a:off x="575049" y="455517"/>
                <a:ext cx="78137" cy="78137"/>
              </a:xfrm>
              <a:prstGeom prst="ellipse">
                <a:avLst/>
              </a:prstGeom>
              <a:solidFill>
                <a:schemeClr val="accent1">
                  <a:alpha val="80000"/>
                </a:schemeClr>
              </a:solidFill>
            </p:spPr>
          </p:sp>
          <p:sp>
            <p:nvSpPr>
              <p:cNvPr id="57" name="AutoShape 40"/>
              <p:cNvSpPr/>
              <p:nvPr/>
            </p:nvSpPr>
            <p:spPr>
              <a:xfrm>
                <a:off x="689125" y="457233"/>
                <a:ext cx="74704" cy="74704"/>
              </a:xfrm>
              <a:prstGeom prst="ellipse">
                <a:avLst/>
              </a:prstGeom>
              <a:solidFill>
                <a:schemeClr val="accent1">
                  <a:alpha val="60000"/>
                </a:schemeClr>
              </a:solidFill>
            </p:spPr>
          </p:sp>
          <p:sp>
            <p:nvSpPr>
              <p:cNvPr id="60" name="AutoShape 41"/>
              <p:cNvSpPr/>
              <p:nvPr/>
            </p:nvSpPr>
            <p:spPr>
              <a:xfrm>
                <a:off x="799768" y="466203"/>
                <a:ext cx="69238" cy="69238"/>
              </a:xfrm>
              <a:prstGeom prst="ellipse">
                <a:avLst/>
              </a:prstGeom>
              <a:solidFill>
                <a:schemeClr val="accent1">
                  <a:alpha val="40000"/>
                </a:schemeClr>
              </a:solidFill>
            </p:spPr>
          </p:sp>
          <p:sp>
            <p:nvSpPr>
              <p:cNvPr id="61" name="AutoShape 42"/>
              <p:cNvSpPr/>
              <p:nvPr/>
            </p:nvSpPr>
            <p:spPr>
              <a:xfrm>
                <a:off x="904945" y="462070"/>
                <a:ext cx="65594" cy="65594"/>
              </a:xfrm>
              <a:prstGeom prst="ellipse">
                <a:avLst/>
              </a:prstGeom>
              <a:solidFill>
                <a:schemeClr val="accent1">
                  <a:alpha val="20000"/>
                </a:schemeClr>
              </a:solidFill>
            </p:spPr>
          </p:sp>
          <p:sp>
            <p:nvSpPr>
              <p:cNvPr id="62" name="AutoShape 43"/>
              <p:cNvSpPr/>
              <p:nvPr/>
            </p:nvSpPr>
            <p:spPr>
              <a:xfrm>
                <a:off x="454963" y="566715"/>
                <a:ext cx="84147" cy="84147"/>
              </a:xfrm>
              <a:prstGeom prst="ellipse">
                <a:avLst/>
              </a:prstGeom>
              <a:solidFill>
                <a:schemeClr val="accent1">
                  <a:alpha val="100000"/>
                </a:schemeClr>
              </a:solidFill>
            </p:spPr>
          </p:sp>
          <p:sp>
            <p:nvSpPr>
              <p:cNvPr id="63" name="AutoShape 44"/>
              <p:cNvSpPr/>
              <p:nvPr/>
            </p:nvSpPr>
            <p:spPr>
              <a:xfrm>
                <a:off x="575049" y="573291"/>
                <a:ext cx="78137" cy="78137"/>
              </a:xfrm>
              <a:prstGeom prst="ellipse">
                <a:avLst/>
              </a:prstGeom>
              <a:solidFill>
                <a:schemeClr val="accent1">
                  <a:alpha val="80000"/>
                </a:schemeClr>
              </a:solidFill>
            </p:spPr>
          </p:sp>
          <p:sp>
            <p:nvSpPr>
              <p:cNvPr id="64" name="AutoShape 45"/>
              <p:cNvSpPr/>
              <p:nvPr/>
            </p:nvSpPr>
            <p:spPr>
              <a:xfrm>
                <a:off x="689125" y="575007"/>
                <a:ext cx="74704" cy="74704"/>
              </a:xfrm>
              <a:prstGeom prst="ellipse">
                <a:avLst/>
              </a:prstGeom>
              <a:solidFill>
                <a:schemeClr val="accent1">
                  <a:alpha val="60000"/>
                </a:schemeClr>
              </a:solidFill>
            </p:spPr>
          </p:sp>
          <p:sp>
            <p:nvSpPr>
              <p:cNvPr id="65" name="AutoShape 46"/>
              <p:cNvSpPr/>
              <p:nvPr/>
            </p:nvSpPr>
            <p:spPr>
              <a:xfrm>
                <a:off x="799768" y="583977"/>
                <a:ext cx="69238" cy="69238"/>
              </a:xfrm>
              <a:prstGeom prst="ellipse">
                <a:avLst/>
              </a:prstGeom>
              <a:solidFill>
                <a:schemeClr val="accent1">
                  <a:alpha val="40000"/>
                </a:schemeClr>
              </a:solidFill>
            </p:spPr>
          </p:sp>
          <p:sp>
            <p:nvSpPr>
              <p:cNvPr id="66" name="AutoShape 47"/>
              <p:cNvSpPr/>
              <p:nvPr/>
            </p:nvSpPr>
            <p:spPr>
              <a:xfrm>
                <a:off x="904945" y="579844"/>
                <a:ext cx="65594" cy="65594"/>
              </a:xfrm>
              <a:prstGeom prst="ellipse">
                <a:avLst/>
              </a:prstGeom>
              <a:solidFill>
                <a:schemeClr val="accent1">
                  <a:alpha val="20000"/>
                </a:schemeClr>
              </a:solidFill>
            </p:spPr>
          </p:sp>
          <p:sp>
            <p:nvSpPr>
              <p:cNvPr id="67" name="AutoShape 48"/>
              <p:cNvSpPr/>
              <p:nvPr/>
            </p:nvSpPr>
            <p:spPr>
              <a:xfrm>
                <a:off x="454963" y="684489"/>
                <a:ext cx="84147" cy="84147"/>
              </a:xfrm>
              <a:prstGeom prst="ellipse">
                <a:avLst/>
              </a:prstGeom>
              <a:solidFill>
                <a:schemeClr val="accent1">
                  <a:alpha val="100000"/>
                </a:schemeClr>
              </a:solidFill>
            </p:spPr>
          </p:sp>
          <p:sp>
            <p:nvSpPr>
              <p:cNvPr id="6" name="AutoShape 49"/>
              <p:cNvSpPr/>
              <p:nvPr/>
            </p:nvSpPr>
            <p:spPr>
              <a:xfrm>
                <a:off x="575049" y="691064"/>
                <a:ext cx="78137" cy="78137"/>
              </a:xfrm>
              <a:prstGeom prst="ellipse">
                <a:avLst/>
              </a:prstGeom>
              <a:solidFill>
                <a:schemeClr val="accent1">
                  <a:alpha val="80000"/>
                </a:schemeClr>
              </a:solidFill>
            </p:spPr>
          </p:sp>
          <p:sp>
            <p:nvSpPr>
              <p:cNvPr id="12" name="AutoShape 50"/>
              <p:cNvSpPr/>
              <p:nvPr/>
            </p:nvSpPr>
            <p:spPr>
              <a:xfrm>
                <a:off x="689125" y="692781"/>
                <a:ext cx="74704" cy="74704"/>
              </a:xfrm>
              <a:prstGeom prst="ellipse">
                <a:avLst/>
              </a:prstGeom>
              <a:solidFill>
                <a:schemeClr val="accent1">
                  <a:alpha val="60000"/>
                </a:schemeClr>
              </a:solidFill>
            </p:spPr>
          </p:sp>
          <p:sp>
            <p:nvSpPr>
              <p:cNvPr id="70" name="AutoShape 51"/>
              <p:cNvSpPr/>
              <p:nvPr/>
            </p:nvSpPr>
            <p:spPr>
              <a:xfrm>
                <a:off x="799768" y="701751"/>
                <a:ext cx="69238" cy="69238"/>
              </a:xfrm>
              <a:prstGeom prst="ellipse">
                <a:avLst/>
              </a:prstGeom>
              <a:solidFill>
                <a:schemeClr val="accent1">
                  <a:alpha val="40000"/>
                </a:schemeClr>
              </a:solidFill>
            </p:spPr>
          </p:sp>
          <p:sp>
            <p:nvSpPr>
              <p:cNvPr id="71" name="AutoShape 52"/>
              <p:cNvSpPr/>
              <p:nvPr/>
            </p:nvSpPr>
            <p:spPr>
              <a:xfrm>
                <a:off x="904945" y="697618"/>
                <a:ext cx="65594" cy="65594"/>
              </a:xfrm>
              <a:prstGeom prst="ellipse">
                <a:avLst/>
              </a:prstGeom>
              <a:solidFill>
                <a:schemeClr val="accent1">
                  <a:alpha val="20000"/>
                </a:schemeClr>
              </a:solidFill>
            </p:spPr>
          </p:sp>
          <p:sp>
            <p:nvSpPr>
              <p:cNvPr id="72" name="TextBox 53"/>
              <p:cNvSpPr txBox="1"/>
              <p:nvPr/>
            </p:nvSpPr>
            <p:spPr>
              <a:xfrm>
                <a:off x="1112188" y="196748"/>
                <a:ext cx="1105725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（二）积极落实河湖保护治理的时代任务</a:t>
                </a: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37" name="平行四边形 36"/>
            <p:cNvSpPr/>
            <p:nvPr>
              <p:custDataLst>
                <p:tags r:id="rId9"/>
              </p:custDataLst>
            </p:nvPr>
          </p:nvSpPr>
          <p:spPr>
            <a:xfrm flipH="1">
              <a:off x="2600" y="1958"/>
              <a:ext cx="14687" cy="836"/>
            </a:xfrm>
            <a:prstGeom prst="parallelogram">
              <a:avLst>
                <a:gd name="adj" fmla="val 49621"/>
              </a:avLst>
            </a:prstGeom>
            <a:gradFill>
              <a:gsLst>
                <a:gs pos="100000">
                  <a:schemeClr val="accent1">
                    <a:alpha val="0"/>
                  </a:schemeClr>
                </a:gs>
                <a:gs pos="0">
                  <a:schemeClr val="accent1">
                    <a:alpha val="20000"/>
                  </a:schemeClr>
                </a:gs>
              </a:gsLst>
              <a:lin ang="108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71755" numCol="1" spcCol="0" rtlCol="0" fromWordArt="0" anchor="ctr" anchorCtr="0" forceAA="0" compatLnSpc="1">
              <a:noAutofit/>
            </a:bodyPr>
            <a:lstStyle/>
            <a:p>
              <a:pPr marL="342900" indent="-342900" algn="just">
                <a:lnSpc>
                  <a:spcPct val="150000"/>
                </a:lnSpc>
                <a:buClrTx/>
                <a:buSzTx/>
                <a:buFont typeface="Wingdings" panose="05000000000000000000" charset="0"/>
                <a:buChar char="p"/>
              </a:pPr>
              <a:r>
                <a:rPr lang="en-US" altLang="zh-CN" sz="2800" b="1" dirty="0">
                  <a:solidFill>
                    <a:srgbClr val="FF0000"/>
                  </a:solidFill>
                  <a:latin typeface="+mn-ea"/>
                  <a:cs typeface="+mn-ea"/>
                  <a:sym typeface="微软雅黑" panose="020B0503020204020204" charset="-122"/>
                </a:rPr>
                <a:t> </a:t>
              </a:r>
              <a:r>
                <a:rPr lang="zh-CN" altLang="en-US" sz="2800" b="1" dirty="0">
                  <a:solidFill>
                    <a:srgbClr val="FF0000"/>
                  </a:solidFill>
                  <a:latin typeface="+mn-ea"/>
                  <a:cs typeface="+mn-ea"/>
                  <a:sym typeface="微软雅黑" panose="020B0503020204020204" charset="-122"/>
                </a:rPr>
                <a:t>文件明确多项新增河湖保护治理重点任务</a:t>
              </a:r>
              <a:endParaRPr lang="zh-CN" altLang="en-US" sz="2800" b="1" dirty="0">
                <a:solidFill>
                  <a:srgbClr val="FF0000"/>
                </a:solidFill>
                <a:latin typeface="+mn-ea"/>
                <a:cs typeface="+mn-ea"/>
                <a:sym typeface="微软雅黑" panose="020B0503020204020204" charset="-122"/>
              </a:endParaRPr>
            </a:p>
          </p:txBody>
        </p:sp>
      </p:grpSp>
      <p:sp>
        <p:nvSpPr>
          <p:cNvPr id="16" name="TextBox 5"/>
          <p:cNvSpPr txBox="1"/>
          <p:nvPr>
            <p:custDataLst>
              <p:tags r:id="rId10"/>
            </p:custDataLst>
          </p:nvPr>
        </p:nvSpPr>
        <p:spPr>
          <a:xfrm>
            <a:off x="7519988" y="3074035"/>
            <a:ext cx="4559935" cy="709295"/>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建立河湖定期普查制度</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17" name="TextBox 4"/>
          <p:cNvSpPr txBox="1"/>
          <p:nvPr>
            <p:custDataLst>
              <p:tags r:id="rId11"/>
            </p:custDataLst>
          </p:nvPr>
        </p:nvSpPr>
        <p:spPr>
          <a:xfrm>
            <a:off x="7546023" y="5184140"/>
            <a:ext cx="4686300" cy="709295"/>
          </a:xfrm>
          <a:prstGeom prst="rect">
            <a:avLst/>
          </a:prstGeom>
        </p:spPr>
        <p:txBody>
          <a:bodyPr vert="horz" wrap="square" lIns="123825" tIns="123825" rIns="57150" bIns="123825" rtlCol="0" anchor="t" anchorCtr="0">
            <a:spAutoFit/>
          </a:bodyPr>
          <a:lstStyle/>
          <a:p>
            <a:pPr marL="342900" indent="-342900" algn="l">
              <a:lnSpc>
                <a:spcPct val="125000"/>
              </a:lnSpc>
              <a:spcBef>
                <a:spcPts val="450"/>
              </a:spcBef>
              <a:buClrTx/>
              <a:buSzTx/>
              <a:buFont typeface="Arial" panose="020B0604020202020204" pitchFamily="34" charset="0"/>
              <a:buChar char="•"/>
            </a:pPr>
            <a:r>
              <a:rPr lang="en-US" altLang="zh-CN" sz="2400" b="1">
                <a:solidFill>
                  <a:srgbClr val="002060">
                    <a:alpha val="100000"/>
                  </a:srgbClr>
                </a:solidFill>
                <a:latin typeface="微软雅黑" panose="020B0503020204020204" charset="-122"/>
                <a:ea typeface="微软雅黑" panose="020B0503020204020204" charset="-122"/>
                <a:cs typeface="微软雅黑" panose="020B0503020204020204" charset="-122"/>
              </a:rPr>
              <a:t> </a:t>
            </a: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rPr>
              <a:t>传承弘扬水文化等</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763270" y="5795010"/>
            <a:ext cx="10634345" cy="860425"/>
          </a:xfrm>
          <a:prstGeom prst="rect">
            <a:avLst/>
          </a:prstGeom>
        </p:spPr>
        <p:txBody>
          <a:bodyPr wrap="square">
            <a:spAutoFit/>
          </a:bodyPr>
          <a:p>
            <a:pPr marL="0" indent="408305" algn="just" defTabSz="266700">
              <a:lnSpc>
                <a:spcPts val="3000"/>
              </a:lnSpc>
              <a:spcBef>
                <a:spcPct val="0"/>
              </a:spcBef>
              <a:spcAft>
                <a:spcPct val="0"/>
              </a:spcAft>
            </a:pPr>
            <a:r>
              <a:rPr lang="en-US" altLang="zh-CN" sz="2400" b="1" dirty="0">
                <a:latin typeface="+mn-ea"/>
                <a:cs typeface="+mn-ea"/>
              </a:rPr>
              <a:t> </a:t>
            </a:r>
            <a:r>
              <a:rPr lang="zh-CN" altLang="en-US" sz="2400" b="1" dirty="0">
                <a:latin typeface="+mn-ea"/>
                <a:cs typeface="+mn-ea"/>
              </a:rPr>
              <a:t>随着国家江河战略深入实施，河湖保护治理内涵持续拓展、标准全面提升，必须充分发挥河湖长制统筹协调作用，推动各项任务落地见效。</a:t>
            </a:r>
            <a:endParaRPr lang="zh-CN" altLang="en-US" sz="2400" b="1" dirty="0">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正文"/>
          <p:cNvSpPr txBox="1"/>
          <p:nvPr>
            <p:custDataLst>
              <p:tags r:id="rId1"/>
            </p:custDataLst>
          </p:nvPr>
        </p:nvSpPr>
        <p:spPr>
          <a:xfrm>
            <a:off x="716915" y="2982595"/>
            <a:ext cx="6481445" cy="3236595"/>
          </a:xfrm>
          <a:prstGeom prst="rect">
            <a:avLst/>
          </a:prstGeom>
          <a:noFill/>
        </p:spPr>
        <p:txBody>
          <a:bodyPr wrap="square" lIns="0" tIns="0" rIns="0" bIns="0" rtlCol="0" anchor="t" anchorCtr="0">
            <a:noAutofit/>
          </a:bodyPr>
          <a:lstStyle/>
          <a:p>
            <a:pPr marL="342900" indent="-342900" algn="just" defTabSz="457200">
              <a:lnSpc>
                <a:spcPct val="130000"/>
              </a:lnSpc>
              <a:buClr>
                <a:srgbClr val="C55A11"/>
              </a:buClr>
              <a:buSzTx/>
              <a:buFont typeface="Wingdings" panose="05000000000000000000" pitchFamily="2" charset="2"/>
              <a:buChar char="p"/>
            </a:pPr>
            <a:r>
              <a:rPr lang="zh-CN" altLang="en-US" sz="2400" spc="150" dirty="0">
                <a:solidFill>
                  <a:schemeClr val="tx1"/>
                </a:solidFill>
                <a:latin typeface="+mn-ea"/>
                <a:sym typeface="+mn-ea"/>
              </a:rPr>
              <a:t>遏制用水浪费</a:t>
            </a:r>
            <a:endParaRPr lang="zh-CN" altLang="en-US" sz="2400" spc="150" dirty="0">
              <a:solidFill>
                <a:schemeClr val="tx1"/>
              </a:solidFill>
              <a:latin typeface="+mn-ea"/>
              <a:sym typeface="+mn-ea"/>
            </a:endParaRPr>
          </a:p>
          <a:p>
            <a:pPr marL="342900" indent="-342900" algn="just" defTabSz="457200">
              <a:lnSpc>
                <a:spcPct val="130000"/>
              </a:lnSpc>
              <a:buClr>
                <a:srgbClr val="C55A11"/>
              </a:buClr>
              <a:buSzTx/>
              <a:buFont typeface="Wingdings" panose="05000000000000000000" pitchFamily="2" charset="2"/>
              <a:buChar char="p"/>
            </a:pPr>
            <a:r>
              <a:rPr lang="zh-CN" altLang="en-US" sz="2400" spc="150" dirty="0">
                <a:latin typeface="+mn-ea"/>
                <a:sym typeface="+mn-ea"/>
              </a:rPr>
              <a:t>清理整治</a:t>
            </a:r>
            <a:r>
              <a:rPr lang="zh-CN" altLang="en-US" sz="2400" spc="150" dirty="0">
                <a:solidFill>
                  <a:schemeClr val="tx1"/>
                </a:solidFill>
                <a:latin typeface="+mn-ea"/>
                <a:sym typeface="+mn-ea"/>
              </a:rPr>
              <a:t>侵占河道、围垦湖泊等突出问题</a:t>
            </a:r>
            <a:endParaRPr lang="zh-CN" altLang="en-US" sz="2400" spc="150" dirty="0">
              <a:solidFill>
                <a:schemeClr val="tx1"/>
              </a:solidFill>
              <a:latin typeface="+mn-ea"/>
              <a:sym typeface="+mn-ea"/>
            </a:endParaRPr>
          </a:p>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sym typeface="+mn-ea"/>
              </a:rPr>
              <a:t>实施入河排污口整治</a:t>
            </a:r>
            <a:endParaRPr lang="zh-CN" altLang="en-US" sz="2400" spc="150" dirty="0">
              <a:solidFill>
                <a:schemeClr val="tx1"/>
              </a:solidFill>
              <a:latin typeface="+mn-ea"/>
              <a:sym typeface="+mn-ea"/>
            </a:endParaRPr>
          </a:p>
          <a:p>
            <a:pPr marL="342900" indent="-342900" algn="just" defTabSz="457200">
              <a:lnSpc>
                <a:spcPct val="130000"/>
              </a:lnSpc>
              <a:buClr>
                <a:srgbClr val="C55A11"/>
              </a:buClr>
              <a:buSzTx/>
              <a:buFont typeface="Wingdings" panose="05000000000000000000" pitchFamily="2" charset="2"/>
              <a:buChar char="p"/>
            </a:pPr>
            <a:r>
              <a:rPr lang="zh-CN" altLang="en-US" sz="2400" spc="150" dirty="0">
                <a:solidFill>
                  <a:schemeClr val="tx1"/>
                </a:solidFill>
                <a:latin typeface="+mn-ea"/>
                <a:sym typeface="+mn-ea"/>
              </a:rPr>
              <a:t>加大黑臭水体治理力度</a:t>
            </a:r>
            <a:endParaRPr lang="zh-CN" altLang="en-US" sz="2400" spc="150" dirty="0">
              <a:solidFill>
                <a:schemeClr val="tx1"/>
              </a:solidFill>
              <a:latin typeface="+mn-ea"/>
              <a:sym typeface="+mn-ea"/>
            </a:endParaRPr>
          </a:p>
          <a:p>
            <a:pPr marL="342900" indent="-342900" algn="just" defTabSz="457200">
              <a:lnSpc>
                <a:spcPct val="130000"/>
              </a:lnSpc>
              <a:buClr>
                <a:srgbClr val="C55A11"/>
              </a:buClr>
              <a:buSzTx/>
              <a:buFont typeface="Wingdings" panose="05000000000000000000" pitchFamily="2" charset="2"/>
              <a:buChar char="p"/>
            </a:pPr>
            <a:r>
              <a:rPr lang="zh-CN" altLang="en-US" sz="2400" spc="150" dirty="0">
                <a:solidFill>
                  <a:schemeClr val="tx1"/>
                </a:solidFill>
                <a:latin typeface="+mn-ea"/>
                <a:sym typeface="+mn-ea"/>
              </a:rPr>
              <a:t>推进河湖生态修复和保护</a:t>
            </a:r>
            <a:endParaRPr lang="zh-CN" altLang="en-US" sz="2400" spc="150" dirty="0">
              <a:solidFill>
                <a:schemeClr val="tx1"/>
              </a:solidFill>
              <a:latin typeface="+mn-ea"/>
              <a:sym typeface="+mn-ea"/>
            </a:endParaRPr>
          </a:p>
          <a:p>
            <a:pPr marL="342900" indent="-342900" algn="just" defTabSz="457200">
              <a:lnSpc>
                <a:spcPct val="130000"/>
              </a:lnSpc>
              <a:buClr>
                <a:srgbClr val="C55A11"/>
              </a:buClr>
              <a:buSzTx/>
              <a:buFont typeface="Wingdings" panose="05000000000000000000" pitchFamily="2" charset="2"/>
              <a:buChar char="p"/>
            </a:pPr>
            <a:r>
              <a:rPr lang="zh-CN" altLang="en-US" sz="2400" spc="150" dirty="0">
                <a:solidFill>
                  <a:schemeClr val="tx1"/>
                </a:solidFill>
                <a:latin typeface="+mn-ea"/>
                <a:sym typeface="+mn-ea"/>
              </a:rPr>
              <a:t>严厉打击涉河湖违法行为</a:t>
            </a:r>
            <a:endParaRPr lang="zh-CN" altLang="en-US" sz="2400" spc="150" dirty="0">
              <a:solidFill>
                <a:schemeClr val="tx1"/>
              </a:solidFill>
              <a:latin typeface="+mn-ea"/>
              <a:sym typeface="+mn-ea"/>
            </a:endParaRPr>
          </a:p>
        </p:txBody>
      </p:sp>
      <p:grpSp>
        <p:nvGrpSpPr>
          <p:cNvPr id="5" name="Group 32"/>
          <p:cNvGrpSpPr/>
          <p:nvPr/>
        </p:nvGrpSpPr>
        <p:grpSpPr>
          <a:xfrm>
            <a:off x="455563" y="170078"/>
            <a:ext cx="11697335" cy="1109345"/>
            <a:chOff x="454963" y="170078"/>
            <a:chExt cx="11697335" cy="110934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11"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25"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28" name="AutoShape 51"/>
            <p:cNvSpPr/>
            <p:nvPr/>
          </p:nvSpPr>
          <p:spPr>
            <a:xfrm>
              <a:off x="799768" y="701751"/>
              <a:ext cx="69238" cy="69238"/>
            </a:xfrm>
            <a:prstGeom prst="ellipse">
              <a:avLst/>
            </a:prstGeom>
            <a:solidFill>
              <a:schemeClr val="accent1">
                <a:alpha val="40000"/>
              </a:schemeClr>
            </a:solidFill>
          </p:spPr>
        </p:sp>
        <p:sp>
          <p:nvSpPr>
            <p:cNvPr id="29" name="AutoShape 52"/>
            <p:cNvSpPr/>
            <p:nvPr/>
          </p:nvSpPr>
          <p:spPr>
            <a:xfrm>
              <a:off x="904945" y="697618"/>
              <a:ext cx="65594" cy="65594"/>
            </a:xfrm>
            <a:prstGeom prst="ellipse">
              <a:avLst/>
            </a:prstGeom>
            <a:solidFill>
              <a:schemeClr val="accent1">
                <a:alpha val="20000"/>
              </a:schemeClr>
            </a:solidFill>
          </p:spPr>
        </p:sp>
        <p:sp>
          <p:nvSpPr>
            <p:cNvPr id="30" name="TextBox 53"/>
            <p:cNvSpPr txBox="1"/>
            <p:nvPr/>
          </p:nvSpPr>
          <p:spPr>
            <a:xfrm>
              <a:off x="1095043" y="170078"/>
              <a:ext cx="1105725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（二）积极落实河湖保护治理的时代任务</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7" name="下箭头标注 6"/>
          <p:cNvSpPr/>
          <p:nvPr/>
        </p:nvSpPr>
        <p:spPr>
          <a:xfrm>
            <a:off x="890270" y="1761490"/>
            <a:ext cx="4188460" cy="1080135"/>
          </a:xfrm>
          <a:prstGeom prst="downArrowCallou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河长制六大任务核心：</a:t>
            </a:r>
            <a:endParaRPr lang="zh-CN" altLang="en-US" sz="2400" b="1">
              <a:solidFill>
                <a:schemeClr val="bg1"/>
              </a:solidFill>
              <a:latin typeface="黑体" panose="02010609060101010101" charset="-122"/>
              <a:ea typeface="黑体" panose="02010609060101010101" charset="-122"/>
            </a:endParaRPr>
          </a:p>
          <a:p>
            <a:pPr algn="ctr"/>
            <a:r>
              <a:rPr lang="zh-CN" altLang="en-US" sz="2400" b="1">
                <a:solidFill>
                  <a:schemeClr val="bg1"/>
                </a:solidFill>
                <a:latin typeface="黑体" panose="02010609060101010101" charset="-122"/>
                <a:ea typeface="黑体" panose="02010609060101010101" charset="-122"/>
              </a:rPr>
              <a:t>针对涉河湖突出乱象开展整治</a:t>
            </a:r>
            <a:endParaRPr lang="zh-CN" altLang="en-US" sz="2400" b="1">
              <a:solidFill>
                <a:schemeClr val="bg1"/>
              </a:solidFill>
              <a:latin typeface="黑体" panose="02010609060101010101" charset="-122"/>
              <a:ea typeface="黑体" panose="02010609060101010101" charset="-122"/>
            </a:endParaRPr>
          </a:p>
        </p:txBody>
      </p:sp>
      <p:sp>
        <p:nvSpPr>
          <p:cNvPr id="2" name="矩形 1"/>
          <p:cNvSpPr/>
          <p:nvPr>
            <p:custDataLst>
              <p:tags r:id="rId2"/>
            </p:custDataLst>
          </p:nvPr>
        </p:nvSpPr>
        <p:spPr>
          <a:xfrm>
            <a:off x="455295" y="718185"/>
            <a:ext cx="11737975" cy="753745"/>
          </a:xfrm>
          <a:prstGeom prst="rect">
            <a:avLst/>
          </a:prstGeom>
          <a:noFill/>
        </p:spPr>
        <p:txBody>
          <a:bodyPr wrap="square" lIns="0" tIns="0" rIns="0" bIns="0" rtlCol="0" anchor="b">
            <a:noAutofit/>
          </a:bodyPr>
          <a:lstStyle/>
          <a:p>
            <a:pPr algn="l">
              <a:spcBef>
                <a:spcPct val="0"/>
              </a:spcBef>
              <a:spcAft>
                <a:spcPct val="0"/>
              </a:spcAft>
            </a:pPr>
            <a:r>
              <a:rPr lang="zh-CN" altLang="en-US" sz="2400" b="1" dirty="0">
                <a:solidFill>
                  <a:srgbClr val="0070C0"/>
                </a:solidFill>
                <a:latin typeface="+mn-ea"/>
                <a:cs typeface="+mn-ea"/>
              </a:rPr>
              <a:t>第二，河湖保护从问题导向转向目标导向，要以河湖长制为抓手全面推进幸福河湖建设。</a:t>
            </a:r>
            <a:endParaRPr lang="zh-CN" altLang="en-US" sz="2400" b="1" dirty="0">
              <a:solidFill>
                <a:srgbClr val="0070C0"/>
              </a:solidFill>
              <a:latin typeface="+mn-ea"/>
              <a:cs typeface="+mn-ea"/>
            </a:endParaRPr>
          </a:p>
        </p:txBody>
      </p:sp>
      <p:sp>
        <p:nvSpPr>
          <p:cNvPr id="3" name="文本框 2"/>
          <p:cNvSpPr txBox="1"/>
          <p:nvPr/>
        </p:nvSpPr>
        <p:spPr>
          <a:xfrm>
            <a:off x="7241540" y="3047365"/>
            <a:ext cx="4443730" cy="1272540"/>
          </a:xfrm>
          <a:prstGeom prst="rect">
            <a:avLst/>
          </a:prstGeom>
        </p:spPr>
        <p:txBody>
          <a:bodyPr wrap="square">
            <a:spAutoFit/>
          </a:bodyPr>
          <a:p>
            <a:pPr algn="ctr" defTabSz="266700">
              <a:lnSpc>
                <a:spcPct val="160000"/>
              </a:lnSpc>
            </a:pPr>
            <a:r>
              <a:rPr lang="zh-CN" altLang="en-US" sz="2400" b="1" dirty="0">
                <a:solidFill>
                  <a:srgbClr val="FF0000"/>
                </a:solidFill>
                <a:latin typeface="+mn-ea"/>
                <a:cs typeface="+mn-ea"/>
              </a:rPr>
              <a:t>重在消存量、遏增量，解决已经显现的河湖突出问题</a:t>
            </a:r>
            <a:endParaRPr lang="zh-CN" altLang="en-US" sz="2400" b="1" dirty="0">
              <a:solidFill>
                <a:srgbClr val="FF0000"/>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custDataLst>
              <p:tags r:id="rId1"/>
            </p:custDataLst>
          </p:nvPr>
        </p:nvSpPr>
        <p:spPr>
          <a:xfrm>
            <a:off x="1095375" y="2207260"/>
            <a:ext cx="3603625" cy="3300730"/>
          </a:xfrm>
          <a:prstGeom prst="rect">
            <a:avLst/>
          </a:prstGeom>
          <a:noFill/>
        </p:spPr>
        <p:txBody>
          <a:bodyPr wrap="square" lIns="0" tIns="0" rIns="0" bIns="0" rtlCol="0" anchor="t" anchorCtr="0">
            <a:noAutofit/>
          </a:bodyPr>
          <a:lstStyle/>
          <a:p>
            <a:pPr indent="0" algn="l" fontAlgn="auto">
              <a:lnSpc>
                <a:spcPct val="150000"/>
              </a:lnSpc>
              <a:spcBef>
                <a:spcPct val="0"/>
              </a:spcBef>
              <a:spcAft>
                <a:spcPct val="0"/>
              </a:spcAft>
            </a:pPr>
            <a:r>
              <a:rPr lang="zh-CN" altLang="en-US" sz="2400" b="1" dirty="0">
                <a:solidFill>
                  <a:schemeClr val="tx1"/>
                </a:solidFill>
                <a:latin typeface="+mn-ea"/>
                <a:cs typeface="+mn-ea"/>
              </a:rPr>
              <a:t>2026年8月，中共中央国务院印发《关于推动城市高质量发展的意见》。</a:t>
            </a:r>
            <a:endParaRPr lang="zh-CN" altLang="en-US" sz="2400" b="1" dirty="0">
              <a:solidFill>
                <a:schemeClr val="tx1"/>
              </a:solidFill>
              <a:latin typeface="+mn-ea"/>
              <a:cs typeface="+mn-ea"/>
            </a:endParaRPr>
          </a:p>
          <a:p>
            <a:pPr indent="0" algn="l" fontAlgn="auto">
              <a:lnSpc>
                <a:spcPct val="150000"/>
              </a:lnSpc>
              <a:spcBef>
                <a:spcPct val="0"/>
              </a:spcBef>
              <a:spcAft>
                <a:spcPct val="0"/>
              </a:spcAft>
            </a:pPr>
            <a:r>
              <a:rPr lang="zh-CN" altLang="en-US" sz="2400" b="1" dirty="0">
                <a:solidFill>
                  <a:schemeClr val="tx1"/>
                </a:solidFill>
                <a:latin typeface="+mn-ea"/>
                <a:cs typeface="+mn-ea"/>
              </a:rPr>
              <a:t>首次在中央层面明确幸福河湖建设要求。</a:t>
            </a:r>
            <a:endParaRPr lang="zh-CN" altLang="en-US" sz="2400" b="1" dirty="0">
              <a:solidFill>
                <a:schemeClr val="tx1"/>
              </a:solidFill>
              <a:latin typeface="+mn-ea"/>
              <a:cs typeface="+mn-ea"/>
            </a:endParaRPr>
          </a:p>
        </p:txBody>
      </p:sp>
      <p:grpSp>
        <p:nvGrpSpPr>
          <p:cNvPr id="35" name="Group 32"/>
          <p:cNvGrpSpPr/>
          <p:nvPr/>
        </p:nvGrpSpPr>
        <p:grpSpPr>
          <a:xfrm>
            <a:off x="455563" y="170078"/>
            <a:ext cx="11732895" cy="678180"/>
            <a:chOff x="454963" y="170078"/>
            <a:chExt cx="11732895" cy="678180"/>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（二）积极落实河湖保护治理的时代任务</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pic>
        <p:nvPicPr>
          <p:cNvPr id="39" name="图片 38"/>
          <p:cNvPicPr>
            <a:picLocks noChangeAspect="1"/>
          </p:cNvPicPr>
          <p:nvPr/>
        </p:nvPicPr>
        <p:blipFill>
          <a:blip r:embed="rId2"/>
          <a:srcRect b="25949"/>
          <a:stretch>
            <a:fillRect/>
          </a:stretch>
        </p:blipFill>
        <p:spPr>
          <a:xfrm>
            <a:off x="5104130" y="2200910"/>
            <a:ext cx="6031865" cy="3079115"/>
          </a:xfrm>
          <a:prstGeom prst="rect">
            <a:avLst/>
          </a:prstGeom>
          <a:ln>
            <a:solidFill>
              <a:srgbClr val="FF0000"/>
            </a:solidFill>
          </a:ln>
        </p:spPr>
      </p:pic>
      <p:sp>
        <p:nvSpPr>
          <p:cNvPr id="6" name="矩形 5"/>
          <p:cNvSpPr/>
          <p:nvPr>
            <p:custDataLst>
              <p:tags r:id="rId3"/>
            </p:custDataLst>
          </p:nvPr>
        </p:nvSpPr>
        <p:spPr>
          <a:xfrm>
            <a:off x="455295" y="718185"/>
            <a:ext cx="11737975" cy="753745"/>
          </a:xfrm>
          <a:prstGeom prst="rect">
            <a:avLst/>
          </a:prstGeom>
          <a:noFill/>
        </p:spPr>
        <p:txBody>
          <a:bodyPr wrap="square" lIns="0" tIns="0" rIns="0" bIns="0" rtlCol="0" anchor="b">
            <a:noAutofit/>
          </a:bodyPr>
          <a:lstStyle/>
          <a:p>
            <a:pPr algn="l">
              <a:spcBef>
                <a:spcPct val="0"/>
              </a:spcBef>
              <a:spcAft>
                <a:spcPct val="0"/>
              </a:spcAft>
            </a:pPr>
            <a:r>
              <a:rPr lang="zh-CN" altLang="en-US" sz="2400" b="1" dirty="0">
                <a:solidFill>
                  <a:srgbClr val="0070C0"/>
                </a:solidFill>
                <a:latin typeface="+mn-ea"/>
                <a:cs typeface="+mn-ea"/>
              </a:rPr>
              <a:t>第二，河湖保护从问题导向转向目标导向，要以河湖长制为抓手全面推进幸福河湖建设。</a:t>
            </a:r>
            <a:endParaRPr lang="zh-CN" altLang="en-US" sz="2400" b="1" dirty="0">
              <a:solidFill>
                <a:srgbClr val="0070C0"/>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下箭头标注 34"/>
          <p:cNvSpPr/>
          <p:nvPr/>
        </p:nvSpPr>
        <p:spPr>
          <a:xfrm>
            <a:off x="7694930" y="1761490"/>
            <a:ext cx="3535045" cy="1080135"/>
          </a:xfrm>
          <a:prstGeom prst="downArrowCallou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2400" b="1">
                <a:solidFill>
                  <a:schemeClr val="bg1"/>
                </a:solidFill>
                <a:latin typeface="黑体" panose="02010609060101010101" charset="-122"/>
                <a:ea typeface="黑体" panose="02010609060101010101" charset="-122"/>
              </a:rPr>
              <a:t>全面推进幸福河湖建设</a:t>
            </a:r>
            <a:endParaRPr lang="zh-CN" altLang="en-US" sz="2400" b="1">
              <a:solidFill>
                <a:schemeClr val="bg1"/>
              </a:solidFill>
              <a:latin typeface="黑体" panose="02010609060101010101" charset="-122"/>
              <a:ea typeface="黑体" panose="02010609060101010101" charset="-122"/>
            </a:endParaRPr>
          </a:p>
          <a:p>
            <a:pPr algn="ctr">
              <a:buClrTx/>
              <a:buSzTx/>
              <a:buFontTx/>
            </a:pPr>
            <a:r>
              <a:rPr lang="zh-CN" altLang="en-US" sz="2400" b="1">
                <a:solidFill>
                  <a:schemeClr val="bg1"/>
                </a:solidFill>
                <a:latin typeface="黑体" panose="02010609060101010101" charset="-122"/>
                <a:ea typeface="黑体" panose="02010609060101010101" charset="-122"/>
              </a:rPr>
              <a:t>的目标导向</a:t>
            </a:r>
            <a:endParaRPr lang="zh-CN" altLang="en-US" sz="2400" b="1">
              <a:solidFill>
                <a:schemeClr val="bg1"/>
              </a:solidFill>
              <a:latin typeface="黑体" panose="02010609060101010101" charset="-122"/>
              <a:ea typeface="黑体" panose="02010609060101010101" charset="-122"/>
            </a:endParaRPr>
          </a:p>
        </p:txBody>
      </p:sp>
      <p:sp>
        <p:nvSpPr>
          <p:cNvPr id="39" name="正文"/>
          <p:cNvSpPr txBox="1"/>
          <p:nvPr>
            <p:custDataLst>
              <p:tags r:id="rId1"/>
            </p:custDataLst>
          </p:nvPr>
        </p:nvSpPr>
        <p:spPr>
          <a:xfrm>
            <a:off x="7711440" y="2982595"/>
            <a:ext cx="4328795" cy="1946275"/>
          </a:xfrm>
          <a:prstGeom prst="rect">
            <a:avLst/>
          </a:prstGeom>
          <a:noFill/>
        </p:spPr>
        <p:txBody>
          <a:bodyPr wrap="square" lIns="0" tIns="0" rIns="0" bIns="0" rtlCol="0" anchor="t" anchorCtr="0">
            <a:noAutofit/>
          </a:bodyPr>
          <a:lstStyle/>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rPr>
              <a:t>提升河湖安全保障水平</a:t>
            </a:r>
            <a:endParaRPr lang="zh-CN" altLang="en-US" sz="2400" spc="150" dirty="0">
              <a:solidFill>
                <a:schemeClr val="tx1"/>
              </a:solidFill>
              <a:latin typeface="+mn-ea"/>
            </a:endParaRPr>
          </a:p>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rPr>
              <a:t>维护河湖健康生命</a:t>
            </a:r>
            <a:endParaRPr lang="zh-CN" altLang="en-US" sz="2400" spc="150" dirty="0">
              <a:solidFill>
                <a:schemeClr val="tx1"/>
              </a:solidFill>
              <a:latin typeface="+mn-ea"/>
            </a:endParaRPr>
          </a:p>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rPr>
              <a:t>实现河湖清洁美丽</a:t>
            </a:r>
            <a:endParaRPr lang="zh-CN" altLang="en-US" sz="2400" spc="150" dirty="0">
              <a:solidFill>
                <a:schemeClr val="tx1"/>
              </a:solidFill>
              <a:latin typeface="+mn-ea"/>
            </a:endParaRPr>
          </a:p>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rPr>
              <a:t>推动河湖生态产品价值转化</a:t>
            </a:r>
            <a:endParaRPr lang="zh-CN" altLang="en-US" sz="2400" spc="150" dirty="0">
              <a:solidFill>
                <a:schemeClr val="tx1"/>
              </a:solidFill>
              <a:latin typeface="+mn-ea"/>
            </a:endParaRPr>
          </a:p>
          <a:p>
            <a:pPr marL="342900" indent="-342900" algn="just" defTabSz="457200" fontAlgn="auto">
              <a:lnSpc>
                <a:spcPct val="130000"/>
              </a:lnSpc>
              <a:buClr>
                <a:srgbClr val="C55A11"/>
              </a:buClr>
              <a:buSzTx/>
              <a:buFont typeface="Wingdings" panose="05000000000000000000" pitchFamily="2" charset="2"/>
              <a:buChar char="p"/>
            </a:pPr>
            <a:r>
              <a:rPr lang="zh-CN" altLang="en-US" sz="2400" spc="150" dirty="0">
                <a:solidFill>
                  <a:schemeClr val="tx1"/>
                </a:solidFill>
                <a:latin typeface="+mn-ea"/>
              </a:rPr>
              <a:t>保护传承弘扬江河文化</a:t>
            </a:r>
            <a:endParaRPr lang="zh-CN" altLang="en-US" sz="2400" spc="150" dirty="0">
              <a:solidFill>
                <a:schemeClr val="tx1"/>
              </a:solidFill>
              <a:latin typeface="+mn-ea"/>
            </a:endParaRPr>
          </a:p>
          <a:p>
            <a:pPr indent="0" algn="just" defTabSz="457200" fontAlgn="auto">
              <a:lnSpc>
                <a:spcPct val="130000"/>
              </a:lnSpc>
              <a:buClr>
                <a:srgbClr val="C55A11"/>
              </a:buClr>
              <a:buSzTx/>
              <a:buFont typeface="Wingdings" panose="05000000000000000000" pitchFamily="2" charset="2"/>
              <a:buNone/>
            </a:pPr>
            <a:endParaRPr lang="zh-CN" altLang="en-US" sz="2400" spc="150" dirty="0">
              <a:solidFill>
                <a:schemeClr val="tx1"/>
              </a:solidFill>
              <a:latin typeface="+mn-ea"/>
              <a:sym typeface="+mn-ea"/>
            </a:endParaRPr>
          </a:p>
        </p:txBody>
      </p:sp>
      <p:grpSp>
        <p:nvGrpSpPr>
          <p:cNvPr id="5" name="Group 32"/>
          <p:cNvGrpSpPr/>
          <p:nvPr/>
        </p:nvGrpSpPr>
        <p:grpSpPr>
          <a:xfrm>
            <a:off x="455563" y="170078"/>
            <a:ext cx="11697335" cy="1109345"/>
            <a:chOff x="454963" y="170078"/>
            <a:chExt cx="11697335" cy="1109345"/>
          </a:xfrm>
        </p:grpSpPr>
        <p:sp>
          <p:nvSpPr>
            <p:cNvPr id="9" name="AutoShape 33"/>
            <p:cNvSpPr/>
            <p:nvPr/>
          </p:nvSpPr>
          <p:spPr>
            <a:xfrm>
              <a:off x="454963" y="331168"/>
              <a:ext cx="84147" cy="84147"/>
            </a:xfrm>
            <a:prstGeom prst="ellipse">
              <a:avLst/>
            </a:prstGeom>
            <a:solidFill>
              <a:schemeClr val="accent1">
                <a:alpha val="100000"/>
              </a:schemeClr>
            </a:solidFill>
          </p:spPr>
        </p:sp>
        <p:sp>
          <p:nvSpPr>
            <p:cNvPr id="10" name="AutoShape 34"/>
            <p:cNvSpPr/>
            <p:nvPr/>
          </p:nvSpPr>
          <p:spPr>
            <a:xfrm>
              <a:off x="575049" y="337743"/>
              <a:ext cx="78137" cy="78137"/>
            </a:xfrm>
            <a:prstGeom prst="ellipse">
              <a:avLst/>
            </a:prstGeom>
            <a:solidFill>
              <a:schemeClr val="accent1">
                <a:alpha val="80000"/>
              </a:schemeClr>
            </a:solidFill>
          </p:spPr>
        </p:sp>
        <p:sp>
          <p:nvSpPr>
            <p:cNvPr id="18" name="AutoShape 35"/>
            <p:cNvSpPr/>
            <p:nvPr/>
          </p:nvSpPr>
          <p:spPr>
            <a:xfrm>
              <a:off x="689125" y="339460"/>
              <a:ext cx="74704" cy="74704"/>
            </a:xfrm>
            <a:prstGeom prst="ellipse">
              <a:avLst/>
            </a:prstGeom>
            <a:solidFill>
              <a:schemeClr val="accent1">
                <a:alpha val="60000"/>
              </a:schemeClr>
            </a:solidFill>
          </p:spPr>
        </p:sp>
        <p:sp>
          <p:nvSpPr>
            <p:cNvPr id="11" name="AutoShape 36"/>
            <p:cNvSpPr/>
            <p:nvPr/>
          </p:nvSpPr>
          <p:spPr>
            <a:xfrm>
              <a:off x="799768" y="348430"/>
              <a:ext cx="69238" cy="69238"/>
            </a:xfrm>
            <a:prstGeom prst="ellipse">
              <a:avLst/>
            </a:prstGeom>
            <a:solidFill>
              <a:schemeClr val="accent1">
                <a:alpha val="40000"/>
              </a:schemeClr>
            </a:solidFill>
          </p:spPr>
        </p:sp>
        <p:sp>
          <p:nvSpPr>
            <p:cNvPr id="12" name="AutoShape 37"/>
            <p:cNvSpPr/>
            <p:nvPr/>
          </p:nvSpPr>
          <p:spPr>
            <a:xfrm>
              <a:off x="904945" y="344297"/>
              <a:ext cx="65594" cy="65594"/>
            </a:xfrm>
            <a:prstGeom prst="ellipse">
              <a:avLst/>
            </a:prstGeom>
            <a:solidFill>
              <a:schemeClr val="accent1">
                <a:alpha val="20000"/>
              </a:schemeClr>
            </a:solidFill>
          </p:spPr>
        </p:sp>
        <p:sp>
          <p:nvSpPr>
            <p:cNvPr id="20" name="AutoShape 38"/>
            <p:cNvSpPr/>
            <p:nvPr/>
          </p:nvSpPr>
          <p:spPr>
            <a:xfrm>
              <a:off x="454963" y="448942"/>
              <a:ext cx="84147" cy="84147"/>
            </a:xfrm>
            <a:prstGeom prst="ellipse">
              <a:avLst/>
            </a:prstGeom>
            <a:solidFill>
              <a:schemeClr val="accent1">
                <a:alpha val="100000"/>
              </a:schemeClr>
            </a:solidFill>
          </p:spPr>
        </p:sp>
        <p:sp>
          <p:nvSpPr>
            <p:cNvPr id="14" name="AutoShape 39"/>
            <p:cNvSpPr/>
            <p:nvPr/>
          </p:nvSpPr>
          <p:spPr>
            <a:xfrm>
              <a:off x="575049" y="455517"/>
              <a:ext cx="78137" cy="78137"/>
            </a:xfrm>
            <a:prstGeom prst="ellipse">
              <a:avLst/>
            </a:prstGeom>
            <a:solidFill>
              <a:schemeClr val="accent1">
                <a:alpha val="80000"/>
              </a:schemeClr>
            </a:solidFill>
          </p:spPr>
        </p:sp>
        <p:sp>
          <p:nvSpPr>
            <p:cNvPr id="15" name="AutoShape 40"/>
            <p:cNvSpPr/>
            <p:nvPr/>
          </p:nvSpPr>
          <p:spPr>
            <a:xfrm>
              <a:off x="689125" y="457233"/>
              <a:ext cx="74704" cy="74704"/>
            </a:xfrm>
            <a:prstGeom prst="ellipse">
              <a:avLst/>
            </a:prstGeom>
            <a:solidFill>
              <a:schemeClr val="accent1">
                <a:alpha val="60000"/>
              </a:schemeClr>
            </a:solidFill>
          </p:spPr>
        </p:sp>
        <p:sp>
          <p:nvSpPr>
            <p:cNvPr id="16" name="AutoShape 41"/>
            <p:cNvSpPr/>
            <p:nvPr/>
          </p:nvSpPr>
          <p:spPr>
            <a:xfrm>
              <a:off x="799768" y="466203"/>
              <a:ext cx="69238" cy="69238"/>
            </a:xfrm>
            <a:prstGeom prst="ellipse">
              <a:avLst/>
            </a:prstGeom>
            <a:solidFill>
              <a:schemeClr val="accent1">
                <a:alpha val="40000"/>
              </a:schemeClr>
            </a:solidFill>
          </p:spPr>
        </p:sp>
        <p:sp>
          <p:nvSpPr>
            <p:cNvPr id="17" name="AutoShape 42"/>
            <p:cNvSpPr/>
            <p:nvPr/>
          </p:nvSpPr>
          <p:spPr>
            <a:xfrm>
              <a:off x="904945" y="462070"/>
              <a:ext cx="65594" cy="65594"/>
            </a:xfrm>
            <a:prstGeom prst="ellipse">
              <a:avLst/>
            </a:prstGeom>
            <a:solidFill>
              <a:schemeClr val="accent1">
                <a:alpha val="20000"/>
              </a:schemeClr>
            </a:solidFill>
          </p:spPr>
        </p:sp>
        <p:sp>
          <p:nvSpPr>
            <p:cNvPr id="19" name="AutoShape 43"/>
            <p:cNvSpPr/>
            <p:nvPr/>
          </p:nvSpPr>
          <p:spPr>
            <a:xfrm>
              <a:off x="454963" y="566715"/>
              <a:ext cx="84147" cy="84147"/>
            </a:xfrm>
            <a:prstGeom prst="ellipse">
              <a:avLst/>
            </a:prstGeom>
            <a:solidFill>
              <a:schemeClr val="accent1">
                <a:alpha val="100000"/>
              </a:schemeClr>
            </a:solidFill>
          </p:spPr>
        </p:sp>
        <p:sp>
          <p:nvSpPr>
            <p:cNvPr id="21" name="AutoShape 44"/>
            <p:cNvSpPr/>
            <p:nvPr/>
          </p:nvSpPr>
          <p:spPr>
            <a:xfrm>
              <a:off x="575049" y="573291"/>
              <a:ext cx="78137" cy="78137"/>
            </a:xfrm>
            <a:prstGeom prst="ellipse">
              <a:avLst/>
            </a:prstGeom>
            <a:solidFill>
              <a:schemeClr val="accent1">
                <a:alpha val="80000"/>
              </a:schemeClr>
            </a:solidFill>
          </p:spPr>
        </p:sp>
        <p:sp>
          <p:nvSpPr>
            <p:cNvPr id="22" name="AutoShape 45"/>
            <p:cNvSpPr/>
            <p:nvPr/>
          </p:nvSpPr>
          <p:spPr>
            <a:xfrm>
              <a:off x="689125" y="575007"/>
              <a:ext cx="74704" cy="74704"/>
            </a:xfrm>
            <a:prstGeom prst="ellipse">
              <a:avLst/>
            </a:prstGeom>
            <a:solidFill>
              <a:schemeClr val="accent1">
                <a:alpha val="60000"/>
              </a:schemeClr>
            </a:solidFill>
          </p:spPr>
        </p:sp>
        <p:sp>
          <p:nvSpPr>
            <p:cNvPr id="23" name="AutoShape 46"/>
            <p:cNvSpPr/>
            <p:nvPr/>
          </p:nvSpPr>
          <p:spPr>
            <a:xfrm>
              <a:off x="799768" y="583977"/>
              <a:ext cx="69238" cy="69238"/>
            </a:xfrm>
            <a:prstGeom prst="ellipse">
              <a:avLst/>
            </a:prstGeom>
            <a:solidFill>
              <a:schemeClr val="accent1">
                <a:alpha val="40000"/>
              </a:schemeClr>
            </a:solidFill>
          </p:spPr>
        </p:sp>
        <p:sp>
          <p:nvSpPr>
            <p:cNvPr id="24" name="AutoShape 47"/>
            <p:cNvSpPr/>
            <p:nvPr/>
          </p:nvSpPr>
          <p:spPr>
            <a:xfrm>
              <a:off x="904945" y="579844"/>
              <a:ext cx="65594" cy="65594"/>
            </a:xfrm>
            <a:prstGeom prst="ellipse">
              <a:avLst/>
            </a:prstGeom>
            <a:solidFill>
              <a:schemeClr val="accent1">
                <a:alpha val="20000"/>
              </a:schemeClr>
            </a:solidFill>
          </p:spPr>
        </p:sp>
        <p:sp>
          <p:nvSpPr>
            <p:cNvPr id="25" name="AutoShape 48"/>
            <p:cNvSpPr/>
            <p:nvPr/>
          </p:nvSpPr>
          <p:spPr>
            <a:xfrm>
              <a:off x="454963" y="684489"/>
              <a:ext cx="84147" cy="84147"/>
            </a:xfrm>
            <a:prstGeom prst="ellipse">
              <a:avLst/>
            </a:prstGeom>
            <a:solidFill>
              <a:schemeClr val="accent1">
                <a:alpha val="100000"/>
              </a:schemeClr>
            </a:solidFill>
          </p:spPr>
        </p:sp>
        <p:sp>
          <p:nvSpPr>
            <p:cNvPr id="26" name="AutoShape 49"/>
            <p:cNvSpPr/>
            <p:nvPr/>
          </p:nvSpPr>
          <p:spPr>
            <a:xfrm>
              <a:off x="575049" y="691064"/>
              <a:ext cx="78137" cy="78137"/>
            </a:xfrm>
            <a:prstGeom prst="ellipse">
              <a:avLst/>
            </a:prstGeom>
            <a:solidFill>
              <a:schemeClr val="accent1">
                <a:alpha val="80000"/>
              </a:schemeClr>
            </a:solidFill>
          </p:spPr>
        </p:sp>
        <p:sp>
          <p:nvSpPr>
            <p:cNvPr id="27" name="AutoShape 50"/>
            <p:cNvSpPr/>
            <p:nvPr/>
          </p:nvSpPr>
          <p:spPr>
            <a:xfrm>
              <a:off x="689125" y="692781"/>
              <a:ext cx="74704" cy="74704"/>
            </a:xfrm>
            <a:prstGeom prst="ellipse">
              <a:avLst/>
            </a:prstGeom>
            <a:solidFill>
              <a:schemeClr val="accent1">
                <a:alpha val="60000"/>
              </a:schemeClr>
            </a:solidFill>
          </p:spPr>
        </p:sp>
        <p:sp>
          <p:nvSpPr>
            <p:cNvPr id="28" name="AutoShape 51"/>
            <p:cNvSpPr/>
            <p:nvPr/>
          </p:nvSpPr>
          <p:spPr>
            <a:xfrm>
              <a:off x="799768" y="701751"/>
              <a:ext cx="69238" cy="69238"/>
            </a:xfrm>
            <a:prstGeom prst="ellipse">
              <a:avLst/>
            </a:prstGeom>
            <a:solidFill>
              <a:schemeClr val="accent1">
                <a:alpha val="40000"/>
              </a:schemeClr>
            </a:solidFill>
          </p:spPr>
        </p:sp>
        <p:sp>
          <p:nvSpPr>
            <p:cNvPr id="29" name="AutoShape 52"/>
            <p:cNvSpPr/>
            <p:nvPr/>
          </p:nvSpPr>
          <p:spPr>
            <a:xfrm>
              <a:off x="904945" y="697618"/>
              <a:ext cx="65594" cy="65594"/>
            </a:xfrm>
            <a:prstGeom prst="ellipse">
              <a:avLst/>
            </a:prstGeom>
            <a:solidFill>
              <a:schemeClr val="accent1">
                <a:alpha val="20000"/>
              </a:schemeClr>
            </a:solidFill>
          </p:spPr>
        </p:sp>
        <p:sp>
          <p:nvSpPr>
            <p:cNvPr id="30" name="TextBox 53"/>
            <p:cNvSpPr txBox="1"/>
            <p:nvPr/>
          </p:nvSpPr>
          <p:spPr>
            <a:xfrm>
              <a:off x="1095043" y="170078"/>
              <a:ext cx="1105725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（二）积极落实河湖保护治理的时代任务</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70C0">
                    <a:alpha val="100000"/>
                  </a:srgb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2" name="矩形 1"/>
          <p:cNvSpPr/>
          <p:nvPr>
            <p:custDataLst>
              <p:tags r:id="rId2"/>
            </p:custDataLst>
          </p:nvPr>
        </p:nvSpPr>
        <p:spPr>
          <a:xfrm>
            <a:off x="455295" y="718185"/>
            <a:ext cx="11737975" cy="753745"/>
          </a:xfrm>
          <a:prstGeom prst="rect">
            <a:avLst/>
          </a:prstGeom>
          <a:noFill/>
        </p:spPr>
        <p:txBody>
          <a:bodyPr wrap="square" lIns="0" tIns="0" rIns="0" bIns="0" rtlCol="0" anchor="b">
            <a:noAutofit/>
          </a:bodyPr>
          <a:lstStyle/>
          <a:p>
            <a:pPr algn="l">
              <a:spcBef>
                <a:spcPct val="0"/>
              </a:spcBef>
              <a:spcAft>
                <a:spcPct val="0"/>
              </a:spcAft>
            </a:pPr>
            <a:r>
              <a:rPr lang="zh-CN" altLang="en-US" sz="2400" b="1" dirty="0">
                <a:solidFill>
                  <a:srgbClr val="0070C0"/>
                </a:solidFill>
                <a:latin typeface="+mn-ea"/>
                <a:cs typeface="+mn-ea"/>
              </a:rPr>
              <a:t>第二，河湖保护从问题导向转向目标导向，要以河湖长制为抓手全面推进幸福河湖建设。</a:t>
            </a:r>
            <a:endParaRPr lang="zh-CN" altLang="en-US" sz="2400" b="1" dirty="0">
              <a:solidFill>
                <a:srgbClr val="0070C0"/>
              </a:solidFill>
              <a:latin typeface="+mn-ea"/>
              <a:cs typeface="+mn-ea"/>
            </a:endParaRPr>
          </a:p>
        </p:txBody>
      </p:sp>
      <p:sp>
        <p:nvSpPr>
          <p:cNvPr id="3" name="文本框 2"/>
          <p:cNvSpPr txBox="1"/>
          <p:nvPr/>
        </p:nvSpPr>
        <p:spPr>
          <a:xfrm>
            <a:off x="906780" y="2982595"/>
            <a:ext cx="6096000" cy="1198880"/>
          </a:xfrm>
          <a:prstGeom prst="rect">
            <a:avLst/>
          </a:prstGeom>
          <a:noFill/>
          <a:extLst>
            <a:ext uri="{909E8E84-426E-40DD-AFC4-6F175D3DCCD1}">
              <a14:hiddenFill xmlns:a14="http://schemas.microsoft.com/office/drawing/2010/main">
                <a:solidFill>
                  <a:schemeClr val="accent1"/>
                </a:solidFill>
              </a14:hiddenFill>
            </a:ext>
          </a:extLst>
        </p:spPr>
        <p:txBody>
          <a:bodyPr wrap="square" rtlCol="0" anchor="t">
            <a:spAutoFit/>
          </a:bodyPr>
          <a:p>
            <a:pPr indent="0" algn="ctr" defTabSz="266700" fontAlgn="auto">
              <a:lnSpc>
                <a:spcPct val="150000"/>
              </a:lnSpc>
            </a:pPr>
            <a:r>
              <a:rPr lang="zh-CN" altLang="en-US" sz="2400" b="1" dirty="0">
                <a:solidFill>
                  <a:srgbClr val="FF0000"/>
                </a:solidFill>
                <a:latin typeface="+mn-ea"/>
                <a:cs typeface="+mn-ea"/>
                <a:sym typeface="+mn-ea"/>
              </a:rPr>
              <a:t>幸福河湖建设以实现河安湖晏、水清鱼跃、岸绿景美、宜居宜业、人水和谐为总目标</a:t>
            </a:r>
            <a:endParaRPr lang="zh-CN" altLang="en-US" sz="2400" b="1" dirty="0">
              <a:solidFill>
                <a:srgbClr val="FF0000"/>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custDataLst>
              <p:tags r:id="rId1"/>
            </p:custDataLst>
          </p:nvPr>
        </p:nvGrpSpPr>
        <p:grpSpPr>
          <a:xfrm>
            <a:off x="5181283" y="1308428"/>
            <a:ext cx="1226820" cy="219806"/>
            <a:chOff x="8644" y="8372"/>
            <a:chExt cx="1932" cy="346"/>
          </a:xfrm>
        </p:grpSpPr>
        <p:sp>
          <p:nvSpPr>
            <p:cNvPr id="27" name="椭圆 26"/>
            <p:cNvSpPr/>
            <p:nvPr>
              <p:custDataLst>
                <p:tags r:id="rId2"/>
              </p:custDataLst>
            </p:nvPr>
          </p:nvSpPr>
          <p:spPr>
            <a:xfrm>
              <a:off x="8644" y="8372"/>
              <a:ext cx="1932" cy="346"/>
            </a:xfrm>
            <a:prstGeom prst="ellipse">
              <a:avLst/>
            </a:prstGeom>
            <a:solidFill>
              <a:schemeClr val="accent1">
                <a:lumMod val="60000"/>
                <a:lumOff val="40000"/>
                <a:alpha val="20000"/>
              </a:schemeClr>
            </a:solidFill>
            <a:ln>
              <a:noFill/>
            </a:ln>
            <a:effectLst>
              <a:softEdge rad="5715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000" b="1"/>
            </a:p>
          </p:txBody>
        </p:sp>
        <p:sp>
          <p:nvSpPr>
            <p:cNvPr id="26" name="椭圆 25"/>
            <p:cNvSpPr/>
            <p:nvPr>
              <p:custDataLst>
                <p:tags r:id="rId3"/>
              </p:custDataLst>
            </p:nvPr>
          </p:nvSpPr>
          <p:spPr>
            <a:xfrm>
              <a:off x="9227" y="8442"/>
              <a:ext cx="766" cy="204"/>
            </a:xfrm>
            <a:prstGeom prst="ellipse">
              <a:avLst/>
            </a:prstGeom>
            <a:solidFill>
              <a:schemeClr val="accent1">
                <a:lumMod val="50000"/>
                <a:lumOff val="50000"/>
                <a:alpha val="50000"/>
              </a:schemeClr>
            </a:solidFill>
            <a:ln>
              <a:noFill/>
            </a:ln>
            <a:effectLst>
              <a:softEdge rad="4445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000" b="1"/>
            </a:p>
          </p:txBody>
        </p:sp>
      </p:grpSp>
      <p:sp>
        <p:nvSpPr>
          <p:cNvPr id="73" name="矩形 72"/>
          <p:cNvSpPr/>
          <p:nvPr>
            <p:custDataLst>
              <p:tags r:id="rId4"/>
            </p:custDataLst>
          </p:nvPr>
        </p:nvSpPr>
        <p:spPr>
          <a:xfrm>
            <a:off x="455295" y="520065"/>
            <a:ext cx="9366885" cy="753745"/>
          </a:xfrm>
          <a:prstGeom prst="rect">
            <a:avLst/>
          </a:prstGeom>
          <a:noFill/>
        </p:spPr>
        <p:txBody>
          <a:bodyPr wrap="square" lIns="0" tIns="0" rIns="0" bIns="0" rtlCol="0" anchor="b">
            <a:noAutofit/>
          </a:bodyPr>
          <a:lstStyle/>
          <a:p>
            <a:pPr algn="l">
              <a:spcBef>
                <a:spcPct val="0"/>
              </a:spcBef>
              <a:spcAft>
                <a:spcPct val="0"/>
              </a:spcAft>
            </a:pPr>
            <a:r>
              <a:rPr lang="en-US" altLang="zh-CN" sz="2400" b="1" dirty="0">
                <a:solidFill>
                  <a:schemeClr val="tx1"/>
                </a:solidFill>
                <a:latin typeface="+mn-ea"/>
                <a:cs typeface="+mn-ea"/>
              </a:rPr>
              <a:t>    </a:t>
            </a:r>
            <a:endParaRPr lang="zh-CN" altLang="en-US" sz="2400" b="1" dirty="0">
              <a:solidFill>
                <a:schemeClr val="tx1"/>
              </a:solidFill>
              <a:latin typeface="+mn-ea"/>
              <a:cs typeface="+mn-ea"/>
            </a:endParaRPr>
          </a:p>
        </p:txBody>
      </p:sp>
      <p:grpSp>
        <p:nvGrpSpPr>
          <p:cNvPr id="78" name="组合 77"/>
          <p:cNvGrpSpPr/>
          <p:nvPr/>
        </p:nvGrpSpPr>
        <p:grpSpPr>
          <a:xfrm>
            <a:off x="5452110" y="1368425"/>
            <a:ext cx="1226820" cy="219710"/>
            <a:chOff x="8644" y="8372"/>
            <a:chExt cx="1932" cy="346"/>
          </a:xfrm>
        </p:grpSpPr>
        <p:sp>
          <p:nvSpPr>
            <p:cNvPr id="80" name="椭圆 79"/>
            <p:cNvSpPr/>
            <p:nvPr>
              <p:custDataLst>
                <p:tags r:id="rId5"/>
              </p:custDataLst>
            </p:nvPr>
          </p:nvSpPr>
          <p:spPr>
            <a:xfrm>
              <a:off x="8644" y="8372"/>
              <a:ext cx="1932" cy="346"/>
            </a:xfrm>
            <a:prstGeom prst="ellipse">
              <a:avLst/>
            </a:prstGeom>
            <a:solidFill>
              <a:schemeClr val="accent1">
                <a:lumMod val="60000"/>
                <a:lumOff val="40000"/>
                <a:alpha val="20000"/>
              </a:schemeClr>
            </a:solidFill>
            <a:ln>
              <a:noFill/>
            </a:ln>
            <a:effectLst>
              <a:softEdge rad="5715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000" b="1"/>
            </a:p>
          </p:txBody>
        </p:sp>
        <p:sp>
          <p:nvSpPr>
            <p:cNvPr id="81" name="椭圆 80"/>
            <p:cNvSpPr/>
            <p:nvPr>
              <p:custDataLst>
                <p:tags r:id="rId6"/>
              </p:custDataLst>
            </p:nvPr>
          </p:nvSpPr>
          <p:spPr>
            <a:xfrm>
              <a:off x="9227" y="8442"/>
              <a:ext cx="766" cy="204"/>
            </a:xfrm>
            <a:prstGeom prst="ellipse">
              <a:avLst/>
            </a:prstGeom>
            <a:solidFill>
              <a:schemeClr val="accent1">
                <a:lumMod val="50000"/>
                <a:lumOff val="50000"/>
                <a:alpha val="50000"/>
              </a:schemeClr>
            </a:solidFill>
            <a:ln>
              <a:noFill/>
            </a:ln>
            <a:effectLst>
              <a:softEdge rad="4445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000" b="1"/>
            </a:p>
          </p:txBody>
        </p:sp>
      </p:grpSp>
      <p:grpSp>
        <p:nvGrpSpPr>
          <p:cNvPr id="5" name="组合 4"/>
          <p:cNvGrpSpPr/>
          <p:nvPr/>
        </p:nvGrpSpPr>
        <p:grpSpPr>
          <a:xfrm>
            <a:off x="764540" y="578485"/>
            <a:ext cx="10943590" cy="4580255"/>
            <a:chOff x="1086" y="194"/>
            <a:chExt cx="17234" cy="7213"/>
          </a:xfrm>
        </p:grpSpPr>
        <p:sp>
          <p:nvSpPr>
            <p:cNvPr id="121" name="椭圆 120"/>
            <p:cNvSpPr/>
            <p:nvPr>
              <p:custDataLst>
                <p:tags r:id="rId7"/>
              </p:custDataLst>
            </p:nvPr>
          </p:nvSpPr>
          <p:spPr>
            <a:xfrm>
              <a:off x="7705" y="3206"/>
              <a:ext cx="3453" cy="3453"/>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2" name="椭圆 121"/>
            <p:cNvSpPr/>
            <p:nvPr>
              <p:custDataLst>
                <p:tags r:id="rId8"/>
              </p:custDataLst>
            </p:nvPr>
          </p:nvSpPr>
          <p:spPr>
            <a:xfrm>
              <a:off x="7889" y="4323"/>
              <a:ext cx="3084" cy="3084"/>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3" name="组合 122"/>
            <p:cNvGrpSpPr>
              <a:grpSpLocks noChangeAspect="1"/>
            </p:cNvGrpSpPr>
            <p:nvPr/>
          </p:nvGrpSpPr>
          <p:grpSpPr>
            <a:xfrm>
              <a:off x="8213" y="3647"/>
              <a:ext cx="2438" cy="2438"/>
              <a:chOff x="13389" y="2229"/>
              <a:chExt cx="3572" cy="3556"/>
            </a:xfrm>
          </p:grpSpPr>
          <p:sp>
            <p:nvSpPr>
              <p:cNvPr id="124" name="íşļiďe"/>
              <p:cNvSpPr/>
              <p:nvPr>
                <p:custDataLst>
                  <p:tags r:id="rId9"/>
                </p:custDataLst>
              </p:nvPr>
            </p:nvSpPr>
            <p:spPr>
              <a:xfrm flipH="1">
                <a:off x="13389" y="2229"/>
                <a:ext cx="3572" cy="3556"/>
              </a:xfrm>
              <a:prstGeom prst="ellipse">
                <a:avLst/>
              </a:prstGeom>
            </p:spPr>
            <p:style>
              <a:lnRef idx="2">
                <a:schemeClr val="lt1"/>
              </a:lnRef>
              <a:fillRef idx="1">
                <a:schemeClr val="accent1"/>
              </a:fillRef>
              <a:effectRef idx="1">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1600" kern="0">
                  <a:solidFill>
                    <a:schemeClr val="bg1"/>
                  </a:solidFill>
                  <a:cs typeface="+mn-ea"/>
                  <a:sym typeface="+mn-lt"/>
                </a:endParaRPr>
              </a:p>
            </p:txBody>
          </p:sp>
          <p:pic>
            <p:nvPicPr>
              <p:cNvPr id="125" name="图片 124"/>
              <p:cNvPicPr/>
              <p:nvPr>
                <p:custDataLst>
                  <p:tags r:id="rId10"/>
                </p:custDataLst>
              </p:nvPr>
            </p:nvPicPr>
            <p:blipFill>
              <a:blip r:embed="rId11"/>
              <a:srcRect l="11952" r="11751" b="6225"/>
              <a:stretch>
                <a:fillRect/>
              </a:stretch>
            </p:blipFill>
            <p:spPr>
              <a:xfrm>
                <a:off x="13672" y="2504"/>
                <a:ext cx="3005" cy="3005"/>
              </a:xfrm>
              <a:prstGeom prst="ellipse">
                <a:avLst/>
              </a:prstGeom>
              <a:noFill/>
              <a:ln w="9525">
                <a:noFill/>
              </a:ln>
            </p:spPr>
          </p:pic>
        </p:grpSp>
        <p:sp>
          <p:nvSpPr>
            <p:cNvPr id="9" name="文本框 2"/>
            <p:cNvSpPr txBox="1"/>
            <p:nvPr/>
          </p:nvSpPr>
          <p:spPr>
            <a:xfrm>
              <a:off x="1086" y="194"/>
              <a:ext cx="17234" cy="3108"/>
            </a:xfrm>
            <a:prstGeom prst="rect">
              <a:avLst/>
            </a:prstGeom>
            <a:noFill/>
          </p:spPr>
          <p:txBody>
            <a:bodyPr wrap="square" rtlCol="0">
              <a:noAutofit/>
            </a:bodyPr>
            <a:p>
              <a:pPr>
                <a:lnSpc>
                  <a:spcPct val="180000"/>
                </a:lnSpc>
              </a:pPr>
              <a:r>
                <a:rPr lang="en-US" altLang="zh-CN" sz="2400" b="1" dirty="0">
                  <a:solidFill>
                    <a:schemeClr val="tx1"/>
                  </a:solidFill>
                  <a:latin typeface="+mn-ea"/>
                  <a:cs typeface="+mn-ea"/>
                  <a:sym typeface="+mn-ea"/>
                </a:rPr>
                <a:t>2026</a:t>
              </a:r>
              <a:r>
                <a:rPr lang="zh-CN" altLang="en-US" sz="2400" b="1" dirty="0">
                  <a:solidFill>
                    <a:schemeClr val="tx1"/>
                  </a:solidFill>
                  <a:latin typeface="+mn-ea"/>
                  <a:cs typeface="+mn-ea"/>
                  <a:sym typeface="+mn-ea"/>
                </a:rPr>
                <a:t>年水利工作会议</a:t>
              </a:r>
              <a:r>
                <a:rPr lang="zh-CN" sz="2400" b="1" dirty="0">
                  <a:solidFill>
                    <a:schemeClr val="tx1"/>
                  </a:solidFill>
                  <a:latin typeface="+mn-ea"/>
                  <a:cs typeface="+mn-ea"/>
                  <a:sym typeface="+mn-ea"/>
                </a:rPr>
                <a:t>部署</a:t>
              </a:r>
              <a:endParaRPr lang="zh-CN" altLang="en-US" sz="2400" b="1" dirty="0">
                <a:solidFill>
                  <a:schemeClr val="tx1"/>
                </a:solidFill>
                <a:latin typeface="+mn-ea"/>
                <a:cs typeface="+mn-ea"/>
                <a:sym typeface="+mn-ea"/>
              </a:endParaRPr>
            </a:p>
            <a:p>
              <a:pPr>
                <a:lnSpc>
                  <a:spcPct val="180000"/>
                </a:lnSpc>
              </a:pPr>
              <a:r>
                <a:rPr lang="en-US" altLang="zh-CN" sz="2400" b="1" dirty="0">
                  <a:solidFill>
                    <a:schemeClr val="tx1"/>
                  </a:solidFill>
                  <a:latin typeface="+mn-ea"/>
                  <a:cs typeface="+mn-ea"/>
                  <a:sym typeface="+mn-ea"/>
                </a:rPr>
                <a:t>       “</a:t>
              </a:r>
              <a:r>
                <a:rPr lang="zh-CN" altLang="en-US" sz="2400" b="1" dirty="0">
                  <a:solidFill>
                    <a:schemeClr val="tx1"/>
                  </a:solidFill>
                  <a:latin typeface="+mn-ea"/>
                  <a:cs typeface="+mn-ea"/>
                  <a:sym typeface="+mn-ea"/>
                </a:rPr>
                <a:t>十五五</a:t>
              </a:r>
              <a:r>
                <a:rPr lang="en-US" altLang="zh-CN" sz="2400" b="1" dirty="0">
                  <a:solidFill>
                    <a:schemeClr val="tx1"/>
                  </a:solidFill>
                  <a:latin typeface="+mn-ea"/>
                  <a:cs typeface="+mn-ea"/>
                  <a:sym typeface="+mn-ea"/>
                </a:rPr>
                <a:t>”</a:t>
              </a:r>
              <a:r>
                <a:rPr lang="zh-CN" altLang="en-US" sz="2400" b="1" dirty="0">
                  <a:solidFill>
                    <a:schemeClr val="tx1"/>
                  </a:solidFill>
                  <a:latin typeface="+mn-ea"/>
                  <a:cs typeface="+mn-ea"/>
                  <a:sym typeface="+mn-ea"/>
                </a:rPr>
                <a:t>时期</a:t>
              </a:r>
              <a:r>
                <a:rPr lang="zh-CN" altLang="en-US" sz="2400" b="1" dirty="0">
                  <a:solidFill>
                    <a:schemeClr val="accent2">
                      <a:lumMod val="75000"/>
                    </a:schemeClr>
                  </a:solidFill>
                  <a:latin typeface="+mn-ea"/>
                  <a:cs typeface="+mn-ea"/>
                  <a:sym typeface="+mn-ea"/>
                </a:rPr>
                <a:t>全面建设</a:t>
              </a:r>
              <a:r>
                <a:rPr lang="zh-CN" altLang="en-US" sz="2400" b="1" u="sng" dirty="0">
                  <a:solidFill>
                    <a:schemeClr val="accent2">
                      <a:lumMod val="75000"/>
                    </a:schemeClr>
                  </a:solidFill>
                  <a:latin typeface="+mn-ea"/>
                  <a:cs typeface="+mn-ea"/>
                  <a:sym typeface="+mn-ea"/>
                </a:rPr>
                <a:t>安澜江河、生命江河、幸福江河</a:t>
              </a:r>
              <a:r>
                <a:rPr lang="zh-CN" altLang="en-US" sz="2400" b="1" dirty="0">
                  <a:solidFill>
                    <a:schemeClr val="accent2">
                      <a:lumMod val="75000"/>
                    </a:schemeClr>
                  </a:solidFill>
                  <a:latin typeface="+mn-ea"/>
                  <a:cs typeface="+mn-ea"/>
                  <a:sym typeface="+mn-ea"/>
                </a:rPr>
                <a:t>保护治理体系取得决定性进展。持续建构河流伦理，完善上下游贯通一体的江河湖库保护治理体系。</a:t>
              </a:r>
              <a:endParaRPr lang="zh-CN" altLang="en-US" sz="2400" b="1" dirty="0">
                <a:solidFill>
                  <a:schemeClr val="accent2">
                    <a:lumMod val="75000"/>
                  </a:schemeClr>
                </a:solidFill>
                <a:latin typeface="+mn-ea"/>
                <a:ea typeface="微软雅黑" panose="020B0503020204020204" charset="-122"/>
                <a:cs typeface="+mn-ea"/>
                <a:sym typeface="+mn-ea"/>
              </a:endParaRPr>
            </a:p>
          </p:txBody>
        </p:sp>
      </p:grpSp>
      <p:sp>
        <p:nvSpPr>
          <p:cNvPr id="6" name="文本框 5"/>
          <p:cNvSpPr txBox="1"/>
          <p:nvPr/>
        </p:nvSpPr>
        <p:spPr>
          <a:xfrm>
            <a:off x="830580" y="5489575"/>
            <a:ext cx="10944225" cy="645160"/>
          </a:xfrm>
          <a:prstGeom prst="rect">
            <a:avLst/>
          </a:prstGeom>
        </p:spPr>
        <p:txBody>
          <a:bodyPr wrap="square">
            <a:spAutoFit/>
          </a:bodyPr>
          <a:p>
            <a:pPr indent="0" defTabSz="266700" fontAlgn="auto">
              <a:lnSpc>
                <a:spcPct val="150000"/>
              </a:lnSpc>
            </a:pPr>
            <a:r>
              <a:rPr lang="zh-CN" altLang="en-US" sz="2400" b="1" dirty="0">
                <a:latin typeface="+mn-ea"/>
                <a:cs typeface="+mn-ea"/>
              </a:rPr>
              <a:t>新时代的河湖长不仅是治理责任的承担者，更是幸福河湖建设的组织者与推动者。</a:t>
            </a:r>
            <a:endParaRPr lang="zh-CN" altLang="en-US" sz="1600">
              <a:latin typeface="仿宋_GB2312" panose="02010609030101010101" charset="-122"/>
              <a:ea typeface="仿宋_GB2312" panose="02010609030101010101"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93570" y="3047365"/>
            <a:ext cx="9110345" cy="2354580"/>
          </a:xfrm>
          <a:prstGeom prst="rect">
            <a:avLst/>
          </a:prstGeom>
        </p:spPr>
        <p:txBody>
          <a:bodyPr vert="horz" wrap="square" lIns="91440" tIns="45720" rIns="91440" bIns="45720" rtlCol="0" anchor="t" anchorCtr="0">
            <a:noAutofit/>
          </a:bodyPr>
          <a:p>
            <a:pPr indent="0" algn="l" fontAlgn="auto">
              <a:lnSpc>
                <a:spcPct val="150000"/>
              </a:lnSpc>
              <a:spcBef>
                <a:spcPts val="300"/>
              </a:spcBef>
            </a:pPr>
            <a:r>
              <a:rPr lang="zh-CN" altLang="en-US" sz="4000" b="1" dirty="0">
                <a:solidFill>
                  <a:srgbClr val="002060"/>
                </a:solidFill>
                <a:latin typeface="黑体" panose="02010609060101010101" charset="-122"/>
                <a:ea typeface="黑体" panose="02010609060101010101" charset="-122"/>
                <a:cs typeface="黑体" panose="02010609060101010101" charset="-122"/>
                <a:sym typeface="+mn-ea"/>
              </a:rPr>
              <a:t>筑牢河湖长履职基础，</a:t>
            </a:r>
            <a:endParaRPr lang="zh-CN" altLang="en-US" sz="4000" b="1" dirty="0">
              <a:solidFill>
                <a:srgbClr val="002060"/>
              </a:solidFill>
              <a:latin typeface="黑体" panose="02010609060101010101" charset="-122"/>
              <a:ea typeface="黑体" panose="02010609060101010101" charset="-122"/>
              <a:cs typeface="黑体" panose="02010609060101010101" charset="-122"/>
              <a:sym typeface="+mn-ea"/>
            </a:endParaRPr>
          </a:p>
          <a:p>
            <a:pPr indent="0" algn="l" fontAlgn="auto">
              <a:lnSpc>
                <a:spcPct val="150000"/>
              </a:lnSpc>
              <a:spcBef>
                <a:spcPts val="300"/>
              </a:spcBef>
            </a:pPr>
            <a:r>
              <a:rPr lang="en-US" altLang="zh-CN" sz="4000" b="1" dirty="0">
                <a:solidFill>
                  <a:srgbClr val="002060"/>
                </a:solidFill>
                <a:latin typeface="黑体" panose="02010609060101010101" charset="-122"/>
                <a:ea typeface="黑体" panose="02010609060101010101" charset="-122"/>
                <a:cs typeface="黑体" panose="02010609060101010101" charset="-122"/>
                <a:sym typeface="+mn-ea"/>
              </a:rPr>
              <a:t>        </a:t>
            </a:r>
            <a:r>
              <a:rPr lang="zh-CN" altLang="en-US" sz="4000" b="1" dirty="0">
                <a:solidFill>
                  <a:srgbClr val="002060"/>
                </a:solidFill>
                <a:latin typeface="黑体" panose="02010609060101010101" charset="-122"/>
                <a:ea typeface="黑体" panose="02010609060101010101" charset="-122"/>
                <a:cs typeface="黑体" panose="02010609060101010101" charset="-122"/>
                <a:sym typeface="+mn-ea"/>
              </a:rPr>
              <a:t>统筹推进江河保护治理</a:t>
            </a:r>
            <a:r>
              <a:rPr lang="en-US" altLang="zh-CN" sz="4400" b="1">
                <a:solidFill>
                  <a:srgbClr val="0070C0">
                    <a:alpha val="100000"/>
                  </a:srgbClr>
                </a:solidFill>
                <a:latin typeface="微软雅黑" panose="020B0503020204020204" charset="-122"/>
                <a:ea typeface="微软雅黑" panose="020B0503020204020204" charset="-122"/>
                <a:cs typeface="微软雅黑" panose="020B0503020204020204" charset="-122"/>
              </a:rPr>
              <a:t> </a:t>
            </a:r>
            <a:endParaRPr lang="en-US" altLang="zh-CN" sz="4400" b="1">
              <a:solidFill>
                <a:srgbClr val="0070C0">
                  <a:alpha val="100000"/>
                </a:srgbClr>
              </a:solidFill>
              <a:latin typeface="微软雅黑" panose="020B0503020204020204" charset="-122"/>
              <a:ea typeface="微软雅黑" panose="020B0503020204020204" charset="-122"/>
              <a:cs typeface="微软雅黑" panose="020B0503020204020204" charset="-122"/>
            </a:endParaRPr>
          </a:p>
          <a:p>
            <a:pPr indent="0" algn="r" fontAlgn="auto">
              <a:lnSpc>
                <a:spcPct val="150000"/>
              </a:lnSpc>
              <a:spcBef>
                <a:spcPts val="300"/>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indent="0" algn="l" fontAlgn="auto">
              <a:lnSpc>
                <a:spcPct val="150000"/>
              </a:lnSpc>
              <a:spcBef>
                <a:spcPts val="300"/>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a:p>
            <a:pPr algn="ctr">
              <a:lnSpc>
                <a:spcPct val="120000"/>
              </a:lnSpc>
              <a:spcBef>
                <a:spcPts val="375"/>
              </a:spcBef>
            </a:pPr>
            <a:endParaRPr lang="zh-CN" altLang="en-US" sz="4400" b="1">
              <a:solidFill>
                <a:schemeClr val="accent1">
                  <a:alpha val="100000"/>
                </a:schemeClr>
              </a:solidFill>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4417060" y="1444625"/>
            <a:ext cx="2926080" cy="922020"/>
          </a:xfrm>
          <a:prstGeom prst="rect">
            <a:avLst/>
          </a:prstGeom>
          <a:noFill/>
          <a:ln>
            <a:noFill/>
          </a:ln>
        </p:spPr>
        <p:txBody>
          <a:bodyPr wrap="none" rtlCol="0" anchor="t">
            <a:spAutoFit/>
          </a:bodyPr>
          <a:p>
            <a:pPr algn="ctr"/>
            <a:r>
              <a:rPr lang="zh-CN" altLang="en-US" sz="5400" b="1">
                <a:solidFill>
                  <a:schemeClr val="tx1"/>
                </a:solidFill>
                <a:effectLst>
                  <a:outerShdw blurRad="38100" dist="19050" dir="2700000" algn="tl" rotWithShape="0">
                    <a:schemeClr val="dk1">
                      <a:alpha val="40000"/>
                    </a:schemeClr>
                  </a:outerShdw>
                </a:effectLst>
              </a:rPr>
              <a:t>第二部分</a:t>
            </a:r>
            <a:endParaRPr lang="zh-CN" altLang="en-US" sz="5400" b="1">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830580" y="1750060"/>
            <a:ext cx="10302875" cy="3739515"/>
          </a:xfrm>
          <a:prstGeom prst="roundRect">
            <a:avLst/>
          </a:prstGeom>
          <a:solidFill>
            <a:schemeClr val="accent5">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1403985" y="1750060"/>
            <a:ext cx="9306560"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800" b="1" dirty="0">
                <a:solidFill>
                  <a:schemeClr val="tx1"/>
                </a:solidFill>
                <a:latin typeface="+mn-ea"/>
                <a:cs typeface="+mn-ea"/>
              </a:rPr>
              <a:t>       </a:t>
            </a:r>
            <a:r>
              <a:rPr lang="zh-CN" altLang="en-US" sz="2800" b="1" dirty="0">
                <a:solidFill>
                  <a:schemeClr val="tx1"/>
                </a:solidFill>
                <a:latin typeface="+mn-ea"/>
                <a:cs typeface="+mn-ea"/>
              </a:rPr>
              <a:t>围绕河湖长履职，需要加快构建河湖保护数据底图，明晰河湖保护系列准则，探索河湖保护创新路径，搭建河湖保护数智化场景，构建形成河湖长制落地的完整实践载体，持续增强河湖长统筹推进江河保护治理能力。</a:t>
            </a:r>
            <a:endParaRPr lang="zh-CN" altLang="en-US" sz="2800" b="1" dirty="0">
              <a:solidFill>
                <a:schemeClr val="tx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59180" y="1673860"/>
            <a:ext cx="10342245" cy="3815715"/>
          </a:xfrm>
          <a:prstGeom prst="rect">
            <a:avLst/>
          </a:prstGeom>
          <a:solidFill>
            <a:schemeClr val="accent5">
              <a:lumMod val="20000"/>
              <a:lumOff val="80000"/>
            </a:schemeClr>
          </a:solidFill>
          <a:ln>
            <a:solidFill>
              <a:schemeClr val="accent5">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1403985" y="1750060"/>
            <a:ext cx="9816465"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800" b="1" dirty="0">
                <a:solidFill>
                  <a:schemeClr val="tx1"/>
                </a:solidFill>
                <a:latin typeface="+mn-ea"/>
                <a:cs typeface="+mn-ea"/>
              </a:rPr>
              <a:t>       </a:t>
            </a:r>
            <a:r>
              <a:rPr lang="zh-CN" altLang="en-US" sz="2800" b="1" dirty="0">
                <a:solidFill>
                  <a:schemeClr val="tx1"/>
                </a:solidFill>
                <a:latin typeface="+mn-ea"/>
                <a:cs typeface="+mn-ea"/>
              </a:rPr>
              <a:t>构建</a:t>
            </a:r>
            <a:r>
              <a:rPr lang="zh-CN" altLang="en-US" sz="2800" b="1" dirty="0">
                <a:solidFill>
                  <a:srgbClr val="FF0000"/>
                </a:solidFill>
                <a:latin typeface="+mn-ea"/>
                <a:cs typeface="+mn-ea"/>
              </a:rPr>
              <a:t>全域覆盖、要素完备、精准权威、动态更新</a:t>
            </a:r>
            <a:r>
              <a:rPr lang="zh-CN" altLang="en-US" sz="2800" b="1" dirty="0">
                <a:solidFill>
                  <a:schemeClr val="tx1"/>
                </a:solidFill>
                <a:latin typeface="+mn-ea"/>
                <a:cs typeface="+mn-ea"/>
              </a:rPr>
              <a:t>的河湖数字底账、打造河湖保护治理数据底图，是破解当前河湖管护</a:t>
            </a:r>
            <a:r>
              <a:rPr lang="zh-CN" altLang="en-US" sz="2800" b="1" dirty="0">
                <a:solidFill>
                  <a:srgbClr val="FF0000"/>
                </a:solidFill>
                <a:latin typeface="+mn-ea"/>
                <a:cs typeface="+mn-ea"/>
              </a:rPr>
              <a:t>底数不清、数据零散、动态滞后</a:t>
            </a:r>
            <a:r>
              <a:rPr lang="zh-CN" altLang="en-US" sz="2800" b="1" dirty="0">
                <a:solidFill>
                  <a:schemeClr val="tx1"/>
                </a:solidFill>
                <a:latin typeface="+mn-ea"/>
                <a:cs typeface="+mn-ea"/>
              </a:rPr>
              <a:t>等突出问题的关键举措，也是统筹推进安澜江河、生命江河、幸福江河建设的基础性工作。</a:t>
            </a:r>
            <a:endParaRPr lang="zh-CN" altLang="en-US" sz="2800" b="1" dirty="0">
              <a:solidFill>
                <a:schemeClr val="tx1"/>
              </a:solidFill>
              <a:latin typeface="+mn-ea"/>
              <a:cs typeface="+mn-ea"/>
            </a:endParaRPr>
          </a:p>
        </p:txBody>
      </p:sp>
      <p:grpSp>
        <p:nvGrpSpPr>
          <p:cNvPr id="35" name="Group 32"/>
          <p:cNvGrpSpPr/>
          <p:nvPr/>
        </p:nvGrpSpPr>
        <p:grpSpPr>
          <a:xfrm>
            <a:off x="455563" y="170078"/>
            <a:ext cx="11732895" cy="678180"/>
            <a:chOff x="454963" y="170078"/>
            <a:chExt cx="11732895" cy="678180"/>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（一）加快构建河湖保护数据一张底图</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9"/>
          <p:cNvGrpSpPr/>
          <p:nvPr/>
        </p:nvGrpSpPr>
        <p:grpSpPr>
          <a:xfrm>
            <a:off x="455563" y="331168"/>
            <a:ext cx="515576" cy="439821"/>
            <a:chOff x="454963" y="331168"/>
            <a:chExt cx="515576" cy="439821"/>
          </a:xfrm>
        </p:grpSpPr>
        <p:sp>
          <p:nvSpPr>
            <p:cNvPr id="20" name="AutoShape 20"/>
            <p:cNvSpPr/>
            <p:nvPr/>
          </p:nvSpPr>
          <p:spPr>
            <a:xfrm>
              <a:off x="454963" y="331168"/>
              <a:ext cx="84147" cy="84147"/>
            </a:xfrm>
            <a:prstGeom prst="ellipse">
              <a:avLst/>
            </a:prstGeom>
            <a:solidFill>
              <a:schemeClr val="accent1">
                <a:alpha val="100000"/>
              </a:schemeClr>
            </a:solidFill>
          </p:spPr>
        </p:sp>
        <p:sp>
          <p:nvSpPr>
            <p:cNvPr id="21" name="AutoShape 21"/>
            <p:cNvSpPr/>
            <p:nvPr/>
          </p:nvSpPr>
          <p:spPr>
            <a:xfrm>
              <a:off x="575049" y="337743"/>
              <a:ext cx="78137" cy="78137"/>
            </a:xfrm>
            <a:prstGeom prst="ellipse">
              <a:avLst/>
            </a:prstGeom>
            <a:solidFill>
              <a:schemeClr val="accent1">
                <a:alpha val="80000"/>
              </a:schemeClr>
            </a:solidFill>
          </p:spPr>
        </p:sp>
        <p:sp>
          <p:nvSpPr>
            <p:cNvPr id="22" name="AutoShape 22"/>
            <p:cNvSpPr/>
            <p:nvPr/>
          </p:nvSpPr>
          <p:spPr>
            <a:xfrm>
              <a:off x="689125" y="339460"/>
              <a:ext cx="74704" cy="74704"/>
            </a:xfrm>
            <a:prstGeom prst="ellipse">
              <a:avLst/>
            </a:prstGeom>
            <a:solidFill>
              <a:schemeClr val="accent1">
                <a:alpha val="60000"/>
              </a:schemeClr>
            </a:solidFill>
          </p:spPr>
        </p:sp>
        <p:sp>
          <p:nvSpPr>
            <p:cNvPr id="23" name="AutoShape 23"/>
            <p:cNvSpPr/>
            <p:nvPr/>
          </p:nvSpPr>
          <p:spPr>
            <a:xfrm>
              <a:off x="799768" y="348430"/>
              <a:ext cx="69238" cy="69238"/>
            </a:xfrm>
            <a:prstGeom prst="ellipse">
              <a:avLst/>
            </a:prstGeom>
            <a:solidFill>
              <a:schemeClr val="accent1">
                <a:alpha val="40000"/>
              </a:schemeClr>
            </a:solidFill>
          </p:spPr>
        </p:sp>
        <p:sp>
          <p:nvSpPr>
            <p:cNvPr id="24" name="AutoShape 24"/>
            <p:cNvSpPr/>
            <p:nvPr/>
          </p:nvSpPr>
          <p:spPr>
            <a:xfrm>
              <a:off x="904945" y="344297"/>
              <a:ext cx="65594" cy="65594"/>
            </a:xfrm>
            <a:prstGeom prst="ellipse">
              <a:avLst/>
            </a:prstGeom>
            <a:solidFill>
              <a:schemeClr val="accent1">
                <a:alpha val="20000"/>
              </a:schemeClr>
            </a:solidFill>
          </p:spPr>
        </p:sp>
        <p:sp>
          <p:nvSpPr>
            <p:cNvPr id="25" name="AutoShape 25"/>
            <p:cNvSpPr/>
            <p:nvPr/>
          </p:nvSpPr>
          <p:spPr>
            <a:xfrm>
              <a:off x="454963" y="448942"/>
              <a:ext cx="84147" cy="84147"/>
            </a:xfrm>
            <a:prstGeom prst="ellipse">
              <a:avLst/>
            </a:prstGeom>
            <a:solidFill>
              <a:schemeClr val="accent1">
                <a:alpha val="100000"/>
              </a:schemeClr>
            </a:solidFill>
          </p:spPr>
        </p:sp>
        <p:sp>
          <p:nvSpPr>
            <p:cNvPr id="26" name="AutoShape 26"/>
            <p:cNvSpPr/>
            <p:nvPr/>
          </p:nvSpPr>
          <p:spPr>
            <a:xfrm>
              <a:off x="575049" y="455517"/>
              <a:ext cx="78137" cy="78137"/>
            </a:xfrm>
            <a:prstGeom prst="ellipse">
              <a:avLst/>
            </a:prstGeom>
            <a:solidFill>
              <a:schemeClr val="accent1">
                <a:alpha val="80000"/>
              </a:schemeClr>
            </a:solidFill>
          </p:spPr>
        </p:sp>
        <p:sp>
          <p:nvSpPr>
            <p:cNvPr id="27" name="AutoShape 27"/>
            <p:cNvSpPr/>
            <p:nvPr/>
          </p:nvSpPr>
          <p:spPr>
            <a:xfrm>
              <a:off x="689125" y="457233"/>
              <a:ext cx="74704" cy="74704"/>
            </a:xfrm>
            <a:prstGeom prst="ellipse">
              <a:avLst/>
            </a:prstGeom>
            <a:solidFill>
              <a:schemeClr val="accent1">
                <a:alpha val="60000"/>
              </a:schemeClr>
            </a:solidFill>
          </p:spPr>
        </p:sp>
        <p:sp>
          <p:nvSpPr>
            <p:cNvPr id="28" name="AutoShape 28"/>
            <p:cNvSpPr/>
            <p:nvPr/>
          </p:nvSpPr>
          <p:spPr>
            <a:xfrm>
              <a:off x="799768" y="466203"/>
              <a:ext cx="69238" cy="69238"/>
            </a:xfrm>
            <a:prstGeom prst="ellipse">
              <a:avLst/>
            </a:prstGeom>
            <a:solidFill>
              <a:schemeClr val="accent1">
                <a:alpha val="40000"/>
              </a:schemeClr>
            </a:solidFill>
          </p:spPr>
        </p:sp>
        <p:sp>
          <p:nvSpPr>
            <p:cNvPr id="29" name="AutoShape 29"/>
            <p:cNvSpPr/>
            <p:nvPr/>
          </p:nvSpPr>
          <p:spPr>
            <a:xfrm>
              <a:off x="904945" y="462070"/>
              <a:ext cx="65594" cy="65594"/>
            </a:xfrm>
            <a:prstGeom prst="ellipse">
              <a:avLst/>
            </a:prstGeom>
            <a:solidFill>
              <a:schemeClr val="accent1">
                <a:alpha val="20000"/>
              </a:schemeClr>
            </a:solidFill>
          </p:spPr>
        </p:sp>
        <p:sp>
          <p:nvSpPr>
            <p:cNvPr id="30" name="AutoShape 30"/>
            <p:cNvSpPr/>
            <p:nvPr/>
          </p:nvSpPr>
          <p:spPr>
            <a:xfrm>
              <a:off x="454963" y="566715"/>
              <a:ext cx="84147" cy="84147"/>
            </a:xfrm>
            <a:prstGeom prst="ellipse">
              <a:avLst/>
            </a:prstGeom>
            <a:solidFill>
              <a:schemeClr val="accent1">
                <a:alpha val="100000"/>
              </a:schemeClr>
            </a:solidFill>
          </p:spPr>
        </p:sp>
        <p:sp>
          <p:nvSpPr>
            <p:cNvPr id="31" name="AutoShape 31"/>
            <p:cNvSpPr/>
            <p:nvPr/>
          </p:nvSpPr>
          <p:spPr>
            <a:xfrm>
              <a:off x="575049" y="573291"/>
              <a:ext cx="78137" cy="78137"/>
            </a:xfrm>
            <a:prstGeom prst="ellipse">
              <a:avLst/>
            </a:prstGeom>
            <a:solidFill>
              <a:schemeClr val="accent1">
                <a:alpha val="80000"/>
              </a:schemeClr>
            </a:solidFill>
          </p:spPr>
        </p:sp>
        <p:sp>
          <p:nvSpPr>
            <p:cNvPr id="32" name="AutoShape 32"/>
            <p:cNvSpPr/>
            <p:nvPr/>
          </p:nvSpPr>
          <p:spPr>
            <a:xfrm>
              <a:off x="689125" y="575007"/>
              <a:ext cx="74704" cy="74704"/>
            </a:xfrm>
            <a:prstGeom prst="ellipse">
              <a:avLst/>
            </a:prstGeom>
            <a:solidFill>
              <a:schemeClr val="accent1">
                <a:alpha val="60000"/>
              </a:schemeClr>
            </a:solidFill>
          </p:spPr>
        </p:sp>
        <p:sp>
          <p:nvSpPr>
            <p:cNvPr id="33" name="AutoShape 33"/>
            <p:cNvSpPr/>
            <p:nvPr/>
          </p:nvSpPr>
          <p:spPr>
            <a:xfrm>
              <a:off x="799768" y="583977"/>
              <a:ext cx="69238" cy="69238"/>
            </a:xfrm>
            <a:prstGeom prst="ellipse">
              <a:avLst/>
            </a:prstGeom>
            <a:solidFill>
              <a:schemeClr val="accent1">
                <a:alpha val="40000"/>
              </a:schemeClr>
            </a:solidFill>
          </p:spPr>
        </p:sp>
        <p:sp>
          <p:nvSpPr>
            <p:cNvPr id="34" name="AutoShape 34"/>
            <p:cNvSpPr/>
            <p:nvPr/>
          </p:nvSpPr>
          <p:spPr>
            <a:xfrm>
              <a:off x="904945" y="579844"/>
              <a:ext cx="65594" cy="65594"/>
            </a:xfrm>
            <a:prstGeom prst="ellipse">
              <a:avLst/>
            </a:prstGeom>
            <a:solidFill>
              <a:schemeClr val="accent1">
                <a:alpha val="20000"/>
              </a:schemeClr>
            </a:solidFill>
          </p:spPr>
        </p:sp>
        <p:sp>
          <p:nvSpPr>
            <p:cNvPr id="35" name="AutoShape 35"/>
            <p:cNvSpPr/>
            <p:nvPr/>
          </p:nvSpPr>
          <p:spPr>
            <a:xfrm>
              <a:off x="454963" y="684489"/>
              <a:ext cx="84147" cy="84147"/>
            </a:xfrm>
            <a:prstGeom prst="ellipse">
              <a:avLst/>
            </a:prstGeom>
            <a:solidFill>
              <a:schemeClr val="accent1">
                <a:alpha val="100000"/>
              </a:schemeClr>
            </a:solidFill>
          </p:spPr>
        </p:sp>
        <p:sp>
          <p:nvSpPr>
            <p:cNvPr id="36" name="AutoShape 36"/>
            <p:cNvSpPr/>
            <p:nvPr/>
          </p:nvSpPr>
          <p:spPr>
            <a:xfrm>
              <a:off x="575049" y="691064"/>
              <a:ext cx="78137" cy="78137"/>
            </a:xfrm>
            <a:prstGeom prst="ellipse">
              <a:avLst/>
            </a:prstGeom>
            <a:solidFill>
              <a:schemeClr val="accent1">
                <a:alpha val="80000"/>
              </a:schemeClr>
            </a:solidFill>
          </p:spPr>
        </p:sp>
        <p:sp>
          <p:nvSpPr>
            <p:cNvPr id="37" name="AutoShape 37"/>
            <p:cNvSpPr/>
            <p:nvPr/>
          </p:nvSpPr>
          <p:spPr>
            <a:xfrm>
              <a:off x="689125" y="692781"/>
              <a:ext cx="74704" cy="74704"/>
            </a:xfrm>
            <a:prstGeom prst="ellipse">
              <a:avLst/>
            </a:prstGeom>
            <a:solidFill>
              <a:schemeClr val="accent1">
                <a:alpha val="60000"/>
              </a:schemeClr>
            </a:solidFill>
          </p:spPr>
        </p:sp>
        <p:sp>
          <p:nvSpPr>
            <p:cNvPr id="38" name="AutoShape 38"/>
            <p:cNvSpPr/>
            <p:nvPr/>
          </p:nvSpPr>
          <p:spPr>
            <a:xfrm>
              <a:off x="799768" y="701751"/>
              <a:ext cx="69238" cy="69238"/>
            </a:xfrm>
            <a:prstGeom prst="ellipse">
              <a:avLst/>
            </a:prstGeom>
            <a:solidFill>
              <a:schemeClr val="accent1">
                <a:alpha val="40000"/>
              </a:schemeClr>
            </a:solidFill>
          </p:spPr>
        </p:sp>
        <p:sp>
          <p:nvSpPr>
            <p:cNvPr id="39" name="AutoShape 39"/>
            <p:cNvSpPr/>
            <p:nvPr/>
          </p:nvSpPr>
          <p:spPr>
            <a:xfrm>
              <a:off x="904945" y="697618"/>
              <a:ext cx="65594" cy="65594"/>
            </a:xfrm>
            <a:prstGeom prst="ellipse">
              <a:avLst/>
            </a:prstGeom>
            <a:solidFill>
              <a:schemeClr val="accent1">
                <a:alpha val="20000"/>
              </a:schemeClr>
            </a:solidFill>
          </p:spPr>
        </p:sp>
      </p:grpSp>
      <p:sp>
        <p:nvSpPr>
          <p:cNvPr id="3" name="文本框 2"/>
          <p:cNvSpPr txBox="1"/>
          <p:nvPr/>
        </p:nvSpPr>
        <p:spPr>
          <a:xfrm>
            <a:off x="1052195" y="923290"/>
            <a:ext cx="10307320" cy="1106805"/>
          </a:xfrm>
          <a:prstGeom prst="rect">
            <a:avLst/>
          </a:prstGeom>
        </p:spPr>
        <p:txBody>
          <a:bodyPr wrap="square">
            <a:spAutoFit/>
          </a:bodyPr>
          <a:p>
            <a:pPr indent="0" defTabSz="266700" fontAlgn="auto">
              <a:lnSpc>
                <a:spcPct val="150000"/>
              </a:lnSpc>
            </a:pPr>
            <a:r>
              <a:rPr lang="en-US" altLang="zh-CN" sz="2400" b="1" dirty="0">
                <a:solidFill>
                  <a:srgbClr val="C00000"/>
                </a:solidFill>
                <a:latin typeface="+mn-ea"/>
                <a:cs typeface="+mn-ea"/>
              </a:rPr>
              <a:t>       </a:t>
            </a:r>
            <a:r>
              <a:rPr lang="zh-CN" altLang="en-US" sz="2400" b="1" dirty="0">
                <a:solidFill>
                  <a:srgbClr val="C00000"/>
                </a:solidFill>
                <a:latin typeface="+mn-ea"/>
                <a:cs typeface="+mn-ea"/>
              </a:rPr>
              <a:t>一方面，</a:t>
            </a:r>
            <a:r>
              <a:rPr lang="zh-CN" altLang="en-US" sz="2000" b="1" dirty="0">
                <a:latin typeface="+mn-ea"/>
                <a:cs typeface="+mn-ea"/>
              </a:rPr>
              <a:t>需要按照工作部署有序推进河湖基本情况摸底、河湖普查、河湖管理范围复核、遥感图斑核查等工作，精准核定河湖名录、河湖边界、空间分布等基础信息。</a:t>
            </a:r>
            <a:endParaRPr lang="zh-CN" altLang="en-US" sz="2000" b="1" dirty="0">
              <a:latin typeface="+mn-ea"/>
              <a:cs typeface="+mn-ea"/>
            </a:endParaRPr>
          </a:p>
        </p:txBody>
      </p:sp>
      <p:sp>
        <p:nvSpPr>
          <p:cNvPr id="4" name="TextBox 53"/>
          <p:cNvSpPr txBox="1"/>
          <p:nvPr/>
        </p:nvSpPr>
        <p:spPr>
          <a:xfrm>
            <a:off x="10956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（一）加快构建河湖保护数据一张底图</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sp>
        <p:nvSpPr>
          <p:cNvPr id="5" name="圆角矩形 4"/>
          <p:cNvSpPr/>
          <p:nvPr>
            <p:custDataLst>
              <p:tags r:id="rId1"/>
            </p:custDataLst>
          </p:nvPr>
        </p:nvSpPr>
        <p:spPr>
          <a:xfrm>
            <a:off x="605790" y="2217420"/>
            <a:ext cx="2375535" cy="4113530"/>
          </a:xfrm>
          <a:prstGeom prst="roundRect">
            <a:avLst>
              <a:gd name="adj" fmla="val 8830"/>
            </a:avLst>
          </a:prstGeom>
          <a:ln>
            <a:prstDash val="dash"/>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3" name="圆角矩形 12"/>
          <p:cNvSpPr/>
          <p:nvPr>
            <p:custDataLst>
              <p:tags r:id="rId2"/>
            </p:custDataLst>
          </p:nvPr>
        </p:nvSpPr>
        <p:spPr>
          <a:xfrm>
            <a:off x="830580" y="3521710"/>
            <a:ext cx="1939925" cy="1325880"/>
          </a:xfrm>
          <a:prstGeom prst="roundRect">
            <a:avLst/>
          </a:prstGeom>
          <a:solidFill>
            <a:schemeClr val="bg1"/>
          </a:solidFill>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4" name="矩形 13" descr="7b0a2020202022776f7264617274223a2022220a7d0a"/>
          <p:cNvSpPr/>
          <p:nvPr>
            <p:custDataLst>
              <p:tags r:id="rId3"/>
            </p:custDataLst>
          </p:nvPr>
        </p:nvSpPr>
        <p:spPr>
          <a:xfrm>
            <a:off x="830580" y="3481070"/>
            <a:ext cx="2016125" cy="1248410"/>
          </a:xfrm>
          <a:prstGeom prst="rect">
            <a:avLst/>
          </a:prstGeom>
          <a:noFill/>
          <a:ln>
            <a:noFill/>
          </a:ln>
        </p:spPr>
        <p:txBody>
          <a:bodyPr wrap="square" rtlCol="0" anchor="ctr" anchorCtr="0">
            <a:noAutofit/>
          </a:bodyPr>
          <a:p>
            <a:pPr algn="ctr">
              <a:lnSpc>
                <a:spcPct val="120000"/>
              </a:lnSpc>
            </a:pPr>
            <a:r>
              <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rPr>
              <a:t>河湖基本情况摸底</a:t>
            </a:r>
            <a:endPar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endParaRPr>
          </a:p>
        </p:txBody>
      </p:sp>
      <p:sp>
        <p:nvSpPr>
          <p:cNvPr id="15" name="圆角矩形 14"/>
          <p:cNvSpPr/>
          <p:nvPr>
            <p:custDataLst>
              <p:tags r:id="rId4"/>
            </p:custDataLst>
          </p:nvPr>
        </p:nvSpPr>
        <p:spPr>
          <a:xfrm>
            <a:off x="6060440" y="2200910"/>
            <a:ext cx="2498725" cy="4113530"/>
          </a:xfrm>
          <a:prstGeom prst="roundRect">
            <a:avLst>
              <a:gd name="adj" fmla="val 8830"/>
            </a:avLst>
          </a:prstGeom>
          <a:ln>
            <a:prstDash val="dash"/>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7" name="矩形 16" descr="7b0a2020202022776f7264617274223a2022220a7d0a"/>
          <p:cNvSpPr/>
          <p:nvPr>
            <p:custDataLst>
              <p:tags r:id="rId5"/>
            </p:custDataLst>
          </p:nvPr>
        </p:nvSpPr>
        <p:spPr>
          <a:xfrm>
            <a:off x="6294755" y="3177540"/>
            <a:ext cx="1965960" cy="1951990"/>
          </a:xfrm>
          <a:prstGeom prst="rect">
            <a:avLst/>
          </a:prstGeom>
          <a:solidFill>
            <a:srgbClr val="0070C0"/>
          </a:solidFill>
          <a:ln>
            <a:noFill/>
          </a:ln>
        </p:spPr>
        <p:txBody>
          <a:bodyPr wrap="square" rtlCol="0" anchor="ctr" anchorCtr="0">
            <a:noAutofit/>
          </a:bodyPr>
          <a:p>
            <a:pPr algn="ctr">
              <a:lnSpc>
                <a:spcPct val="170000"/>
              </a:lnSpc>
            </a:pPr>
            <a:r>
              <a:rPr lang="zh-CN" altLang="en-US" sz="2400" b="1" spc="700">
                <a:ln w="15875" cap="sq" cmpd="sng">
                  <a:prstDash val="solid"/>
                  <a:miter/>
                </a:ln>
                <a:solidFill>
                  <a:schemeClr val="bg1"/>
                </a:solidFill>
                <a:effectLst>
                  <a:outerShdw blurRad="50800" dist="38100" dir="2700000" algn="tl" rotWithShape="0">
                    <a:srgbClr val="E4C45E">
                      <a:alpha val="80000"/>
                    </a:srgbClr>
                  </a:outerShdw>
                </a:effectLst>
                <a:latin typeface="+mj-ea"/>
                <a:ea typeface="+mj-ea"/>
              </a:rPr>
              <a:t>河湖管理范围划定及复核</a:t>
            </a:r>
            <a:endParaRPr lang="zh-CN" altLang="en-US" sz="2400" b="1" spc="700">
              <a:ln w="15875" cap="sq" cmpd="sng">
                <a:prstDash val="solid"/>
                <a:miter/>
              </a:ln>
              <a:solidFill>
                <a:schemeClr val="bg1"/>
              </a:solidFill>
              <a:effectLst>
                <a:outerShdw blurRad="50800" dist="38100" dir="2700000" algn="tl" rotWithShape="0">
                  <a:srgbClr val="E4C45E">
                    <a:alpha val="80000"/>
                  </a:srgbClr>
                </a:outerShdw>
              </a:effectLst>
              <a:latin typeface="+mj-ea"/>
              <a:ea typeface="+mj-ea"/>
            </a:endParaRPr>
          </a:p>
        </p:txBody>
      </p:sp>
      <p:sp>
        <p:nvSpPr>
          <p:cNvPr id="18" name="圆角矩形 17"/>
          <p:cNvSpPr/>
          <p:nvPr>
            <p:custDataLst>
              <p:tags r:id="rId6"/>
            </p:custDataLst>
          </p:nvPr>
        </p:nvSpPr>
        <p:spPr>
          <a:xfrm>
            <a:off x="8784590" y="2175510"/>
            <a:ext cx="2574925" cy="4113530"/>
          </a:xfrm>
          <a:prstGeom prst="roundRect">
            <a:avLst>
              <a:gd name="adj" fmla="val 8830"/>
            </a:avLst>
          </a:prstGeom>
          <a:ln>
            <a:prstDash val="dash"/>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0" name="矩形 39" descr="7b0a2020202022776f7264617274223a2022220a7d0a"/>
          <p:cNvSpPr/>
          <p:nvPr>
            <p:custDataLst>
              <p:tags r:id="rId7"/>
            </p:custDataLst>
          </p:nvPr>
        </p:nvSpPr>
        <p:spPr>
          <a:xfrm>
            <a:off x="8933180" y="3152140"/>
            <a:ext cx="2290445" cy="1568450"/>
          </a:xfrm>
          <a:prstGeom prst="rect">
            <a:avLst/>
          </a:prstGeom>
          <a:solidFill>
            <a:schemeClr val="accent2"/>
          </a:solidFill>
          <a:ln>
            <a:solidFill>
              <a:srgbClr val="C55A11"/>
            </a:solidFill>
          </a:ln>
        </p:spPr>
        <p:style>
          <a:lnRef idx="3">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p>
            <a:pPr lvl="0" algn="ctr">
              <a:lnSpc>
                <a:spcPct val="140000"/>
              </a:lnSpc>
              <a:buClrTx/>
              <a:buSzTx/>
              <a:buFontTx/>
            </a:pPr>
            <a:r>
              <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sym typeface="+mn-ea"/>
              </a:rPr>
              <a:t>河湖遥感图斑核查</a:t>
            </a:r>
            <a:endPar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sym typeface="+mn-ea"/>
            </a:endParaRPr>
          </a:p>
        </p:txBody>
      </p:sp>
      <p:sp>
        <p:nvSpPr>
          <p:cNvPr id="43" name="圆角矩形 42"/>
          <p:cNvSpPr/>
          <p:nvPr>
            <p:custDataLst>
              <p:tags r:id="rId8"/>
            </p:custDataLst>
          </p:nvPr>
        </p:nvSpPr>
        <p:spPr>
          <a:xfrm>
            <a:off x="3149600" y="2220595"/>
            <a:ext cx="2666365" cy="4113530"/>
          </a:xfrm>
          <a:prstGeom prst="roundRect">
            <a:avLst>
              <a:gd name="adj" fmla="val 8830"/>
            </a:avLst>
          </a:prstGeom>
          <a:ln>
            <a:prstDash val="dash"/>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4" name="圆角矩形 43"/>
          <p:cNvSpPr/>
          <p:nvPr>
            <p:custDataLst>
              <p:tags r:id="rId9"/>
            </p:custDataLst>
          </p:nvPr>
        </p:nvSpPr>
        <p:spPr>
          <a:xfrm>
            <a:off x="3322320" y="2702560"/>
            <a:ext cx="2200275" cy="819150"/>
          </a:xfrm>
          <a:prstGeom prst="roundRect">
            <a:avLst/>
          </a:prstGeom>
          <a:solidFill>
            <a:schemeClr val="accent2"/>
          </a:solidFill>
          <a:ln>
            <a:solidFill>
              <a:srgbClr val="C55A11"/>
            </a:solidFill>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5" name="矩形 44" descr="7b0a2020202022776f7264617274223a2022220a7d0a"/>
          <p:cNvSpPr/>
          <p:nvPr>
            <p:custDataLst>
              <p:tags r:id="rId10"/>
            </p:custDataLst>
          </p:nvPr>
        </p:nvSpPr>
        <p:spPr>
          <a:xfrm>
            <a:off x="3425825" y="2510155"/>
            <a:ext cx="2049145" cy="1203960"/>
          </a:xfrm>
          <a:prstGeom prst="rect">
            <a:avLst/>
          </a:prstGeom>
          <a:noFill/>
          <a:ln>
            <a:noFill/>
          </a:ln>
        </p:spPr>
        <p:txBody>
          <a:bodyPr wrap="square" rtlCol="0" anchor="ctr" anchorCtr="0">
            <a:noAutofit/>
          </a:bodyPr>
          <a:p>
            <a:pPr algn="ctr"/>
            <a:r>
              <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rPr>
              <a:t>河湖普查制度</a:t>
            </a:r>
            <a:endPar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endParaRPr>
          </a:p>
        </p:txBody>
      </p:sp>
      <p:sp>
        <p:nvSpPr>
          <p:cNvPr id="46" name="圆角矩形 45"/>
          <p:cNvSpPr/>
          <p:nvPr>
            <p:custDataLst>
              <p:tags r:id="rId11"/>
            </p:custDataLst>
          </p:nvPr>
        </p:nvSpPr>
        <p:spPr>
          <a:xfrm>
            <a:off x="3228975" y="3867150"/>
            <a:ext cx="2317115" cy="1065530"/>
          </a:xfrm>
          <a:prstGeom prst="roundRect">
            <a:avLst/>
          </a:prstGeom>
          <a:solidFill>
            <a:schemeClr val="bg1"/>
          </a:solidFill>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47" name="矩形 46" descr="7b0a2020202022776f7264617274223a2022220a7d0a"/>
          <p:cNvSpPr/>
          <p:nvPr>
            <p:custDataLst>
              <p:tags r:id="rId12"/>
            </p:custDataLst>
          </p:nvPr>
        </p:nvSpPr>
        <p:spPr>
          <a:xfrm>
            <a:off x="3349625" y="3598545"/>
            <a:ext cx="2172970" cy="1490345"/>
          </a:xfrm>
          <a:prstGeom prst="rect">
            <a:avLst/>
          </a:prstGeom>
          <a:noFill/>
          <a:ln>
            <a:noFill/>
          </a:ln>
        </p:spPr>
        <p:txBody>
          <a:bodyPr wrap="square" rtlCol="0" anchor="ctr" anchorCtr="0">
            <a:noAutofit/>
          </a:bodyPr>
          <a:p>
            <a:pPr algn="ctr"/>
            <a:r>
              <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rPr>
              <a:t>第一次全国河湖普查</a:t>
            </a:r>
            <a:endParaRPr lang="zh-CN" altLang="en-US" sz="2400" b="1" spc="700">
              <a:ln w="15875" cap="sq" cmpd="sng">
                <a:prstDash val="solid"/>
                <a:miter/>
              </a:ln>
              <a:gradFill>
                <a:gsLst>
                  <a:gs pos="0">
                    <a:srgbClr val="000000"/>
                  </a:gs>
                  <a:gs pos="96000">
                    <a:srgbClr val="4F4F4F">
                      <a:alpha val="100000"/>
                    </a:srgbClr>
                  </a:gs>
                  <a:gs pos="85000">
                    <a:srgbClr val="4F4F4F"/>
                  </a:gs>
                  <a:gs pos="68000">
                    <a:srgbClr val="000000"/>
                  </a:gs>
                  <a:gs pos="50000">
                    <a:srgbClr val="4F4F4F"/>
                  </a:gs>
                  <a:gs pos="36000">
                    <a:srgbClr val="000000"/>
                  </a:gs>
                  <a:gs pos="18000">
                    <a:srgbClr val="4F4F4F"/>
                  </a:gs>
                </a:gsLst>
                <a:lin ang="5400000" scaled="0"/>
              </a:gradFill>
              <a:effectLst>
                <a:outerShdw blurRad="50800" dist="38100" dir="2700000" algn="tl" rotWithShape="0">
                  <a:srgbClr val="E4C45E">
                    <a:alpha val="80000"/>
                  </a:srgbClr>
                </a:outerShdw>
              </a:effectLst>
              <a:latin typeface="+mj-ea"/>
              <a:ea typeface="+mj-ea"/>
            </a:endParaRPr>
          </a:p>
        </p:txBody>
      </p:sp>
      <p:sp>
        <p:nvSpPr>
          <p:cNvPr id="50" name="TextBox 10"/>
          <p:cNvSpPr txBox="1"/>
          <p:nvPr>
            <p:custDataLst>
              <p:tags r:id="rId13"/>
            </p:custDataLst>
          </p:nvPr>
        </p:nvSpPr>
        <p:spPr>
          <a:xfrm>
            <a:off x="3654425" y="5030470"/>
            <a:ext cx="1362710" cy="674370"/>
          </a:xfrm>
          <a:prstGeom prst="rect">
            <a:avLst/>
          </a:prstGeom>
        </p:spPr>
        <p:txBody>
          <a:bodyPr vert="horz" wrap="square" lIns="123818" tIns="123818" rIns="57147" bIns="123818" rtlCol="0" anchor="t" anchorCtr="0">
            <a:noAutofit/>
          </a:bodyPr>
          <a:lstStyle/>
          <a:p>
            <a:pPr marL="285750" lvl="0" indent="-285750" algn="l">
              <a:lnSpc>
                <a:spcPct val="130000"/>
              </a:lnSpc>
              <a:buClrTx/>
              <a:buSzTx/>
              <a:buFont typeface="Arial" panose="020B0604020202020204" pitchFamily="34" charset="0"/>
              <a:buChar char="•"/>
            </a:pPr>
            <a:r>
              <a:rPr lang="zh-CN" sz="1600" b="1">
                <a:solidFill>
                  <a:srgbClr val="FF0000">
                    <a:alpha val="100000"/>
                  </a:srgbClr>
                </a:solidFill>
                <a:latin typeface="微软雅黑" panose="020B0503020204020204" charset="-122"/>
                <a:ea typeface="微软雅黑" panose="020B0503020204020204" charset="-122"/>
                <a:cs typeface="微软雅黑" panose="020B0503020204020204" charset="-122"/>
                <a:sym typeface="+mn-ea"/>
              </a:rPr>
              <a:t>全面</a:t>
            </a:r>
            <a:r>
              <a:rPr lang="zh-CN" sz="1600" b="1">
                <a:solidFill>
                  <a:srgbClr val="FF0000">
                    <a:alpha val="100000"/>
                  </a:srgbClr>
                </a:solidFill>
                <a:latin typeface="微软雅黑" panose="020B0503020204020204" charset="-122"/>
                <a:ea typeface="微软雅黑" panose="020B0503020204020204" charset="-122"/>
                <a:cs typeface="微软雅黑" panose="020B0503020204020204" charset="-122"/>
                <a:sym typeface="+mn-ea"/>
              </a:rPr>
              <a:t>调查</a:t>
            </a:r>
            <a:endParaRPr lang="zh-CN" sz="1600" b="1">
              <a:solidFill>
                <a:srgbClr val="FF0000">
                  <a:alpha val="100000"/>
                </a:srgbClr>
              </a:solidFill>
              <a:latin typeface="微软雅黑" panose="020B0503020204020204" charset="-122"/>
              <a:ea typeface="微软雅黑" panose="020B0503020204020204" charset="-122"/>
              <a:cs typeface="微软雅黑" panose="020B0503020204020204" charset="-122"/>
              <a:sym typeface="+mn-ea"/>
            </a:endParaRPr>
          </a:p>
          <a:p>
            <a:pPr marL="285750" lvl="0" indent="-285750" algn="l">
              <a:lnSpc>
                <a:spcPct val="130000"/>
              </a:lnSpc>
              <a:buClrTx/>
              <a:buSzTx/>
              <a:buFont typeface="Arial" panose="020B0604020202020204" pitchFamily="34" charset="0"/>
              <a:buChar char="•"/>
            </a:pPr>
            <a:r>
              <a:rPr lang="zh-CN" sz="1600" b="1">
                <a:solidFill>
                  <a:srgbClr val="FF0000">
                    <a:alpha val="100000"/>
                  </a:srgbClr>
                </a:solidFill>
                <a:latin typeface="微软雅黑" panose="020B0503020204020204" charset="-122"/>
                <a:ea typeface="微软雅黑" panose="020B0503020204020204" charset="-122"/>
                <a:cs typeface="微软雅黑" panose="020B0503020204020204" charset="-122"/>
                <a:sym typeface="+mn-ea"/>
              </a:rPr>
              <a:t>滚动更新</a:t>
            </a:r>
            <a:endParaRPr lang="zh-CN" sz="1600" b="1">
              <a:solidFill>
                <a:srgbClr val="FF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51" name="TextBox 10"/>
          <p:cNvSpPr txBox="1"/>
          <p:nvPr>
            <p:custDataLst>
              <p:tags r:id="rId14"/>
            </p:custDataLst>
          </p:nvPr>
        </p:nvSpPr>
        <p:spPr>
          <a:xfrm>
            <a:off x="869315" y="4878070"/>
            <a:ext cx="1681480" cy="1066800"/>
          </a:xfrm>
          <a:prstGeom prst="rect">
            <a:avLst/>
          </a:prstGeom>
        </p:spPr>
        <p:txBody>
          <a:bodyPr vert="horz" wrap="square" lIns="123818" tIns="123818" rIns="57147" bIns="123818" rtlCol="0" anchor="t" anchorCtr="0">
            <a:noAutofit/>
          </a:bodyPr>
          <a:lstStyle/>
          <a:p>
            <a:pPr marL="285750" indent="-285750" algn="l">
              <a:lnSpc>
                <a:spcPct val="130000"/>
              </a:lnSpc>
              <a:buFont typeface="Arial" panose="020B0604020202020204" pitchFamily="34" charset="0"/>
              <a:buChar char="•"/>
            </a:pPr>
            <a:r>
              <a:rPr lang="en-US" altLang="zh-CN" sz="1600" b="1">
                <a:solidFill>
                  <a:srgbClr val="FF0000">
                    <a:alpha val="100000"/>
                  </a:srgbClr>
                </a:solidFill>
                <a:latin typeface="微软雅黑" panose="020B0503020204020204" charset="-122"/>
                <a:ea typeface="微软雅黑" panose="020B0503020204020204" charset="-122"/>
                <a:cs typeface="微软雅黑" panose="020B0503020204020204" charset="-122"/>
              </a:rPr>
              <a:t>200km</a:t>
            </a:r>
            <a:r>
              <a:rPr lang="en-US" altLang="zh-CN" sz="1600" b="1" baseline="30000">
                <a:solidFill>
                  <a:srgbClr val="FF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600" b="1">
                <a:solidFill>
                  <a:srgbClr val="FF0000">
                    <a:alpha val="100000"/>
                  </a:srgbClr>
                </a:solidFill>
                <a:latin typeface="微软雅黑" panose="020B0503020204020204" charset="-122"/>
                <a:ea typeface="微软雅黑" panose="020B0503020204020204" charset="-122"/>
                <a:cs typeface="微软雅黑" panose="020B0503020204020204" charset="-122"/>
              </a:rPr>
              <a:t>以下河流</a:t>
            </a:r>
            <a:endParaRPr lang="zh-CN" altLang="en-US" sz="1600" b="1">
              <a:solidFill>
                <a:srgbClr val="FF0000">
                  <a:alpha val="100000"/>
                </a:srgbClr>
              </a:solidFill>
              <a:latin typeface="微软雅黑" panose="020B0503020204020204" charset="-122"/>
              <a:ea typeface="微软雅黑" panose="020B0503020204020204" charset="-122"/>
              <a:cs typeface="微软雅黑" panose="020B0503020204020204" charset="-122"/>
            </a:endParaRPr>
          </a:p>
          <a:p>
            <a:pPr marL="285750" indent="-285750" algn="l">
              <a:lnSpc>
                <a:spcPct val="130000"/>
              </a:lnSpc>
              <a:buFont typeface="Arial" panose="020B0604020202020204" pitchFamily="34" charset="0"/>
              <a:buChar char="•"/>
            </a:pPr>
            <a:r>
              <a:rPr lang="zh-CN" altLang="en-US" sz="1600" b="1">
                <a:solidFill>
                  <a:srgbClr val="FF0000">
                    <a:alpha val="100000"/>
                  </a:srgbClr>
                </a:solidFill>
                <a:latin typeface="微软雅黑" panose="020B0503020204020204" charset="-122"/>
                <a:ea typeface="微软雅黑" panose="020B0503020204020204" charset="-122"/>
                <a:cs typeface="微软雅黑" panose="020B0503020204020204" charset="-122"/>
              </a:rPr>
              <a:t>全部湖泊</a:t>
            </a:r>
            <a:endParaRPr lang="zh-CN" altLang="en-US" sz="1600" b="1">
              <a:solidFill>
                <a:srgbClr val="FF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1403985" y="1750060"/>
            <a:ext cx="9816465"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rgbClr val="C00000"/>
                </a:solidFill>
                <a:latin typeface="+mn-ea"/>
                <a:cs typeface="+mn-ea"/>
              </a:rPr>
              <a:t>  另一方面，</a:t>
            </a:r>
            <a:r>
              <a:rPr lang="zh-CN" altLang="en-US" sz="2400" b="1" dirty="0">
                <a:solidFill>
                  <a:schemeClr val="tx1"/>
                </a:solidFill>
                <a:latin typeface="+mn-ea"/>
                <a:cs typeface="+mn-ea"/>
              </a:rPr>
              <a:t>需常态化开展河湖</a:t>
            </a:r>
            <a:r>
              <a:rPr lang="zh-CN" altLang="en-US" sz="2400" b="1" dirty="0">
                <a:solidFill>
                  <a:srgbClr val="C00000"/>
                </a:solidFill>
                <a:latin typeface="+mn-ea"/>
                <a:cs typeface="+mn-ea"/>
              </a:rPr>
              <a:t>分布格局、空间形态、功能属性、生态健康状况</a:t>
            </a:r>
            <a:r>
              <a:rPr lang="zh-CN" altLang="en-US" sz="2400" b="1" dirty="0">
                <a:solidFill>
                  <a:schemeClr val="tx1"/>
                </a:solidFill>
                <a:latin typeface="+mn-ea"/>
                <a:cs typeface="+mn-ea"/>
              </a:rPr>
              <a:t>动态排查更新，畅通河湖数据归集与信息共享渠道。</a:t>
            </a:r>
            <a:endParaRPr lang="zh-CN" altLang="en-US" sz="2400" b="1" dirty="0">
              <a:solidFill>
                <a:schemeClr val="tx1"/>
              </a:solidFill>
              <a:latin typeface="+mn-ea"/>
              <a:cs typeface="+mn-ea"/>
            </a:endParaRPr>
          </a:p>
          <a:p>
            <a:pPr indent="0" algn="l" fontAlgn="auto">
              <a:lnSpc>
                <a:spcPct val="200000"/>
              </a:lnSpc>
              <a:spcBef>
                <a:spcPct val="0"/>
              </a:spcBef>
              <a:spcAft>
                <a:spcPct val="0"/>
              </a:spcAft>
            </a:pPr>
            <a:r>
              <a:rPr lang="zh-CN" altLang="en-US" sz="2400" b="1" dirty="0">
                <a:solidFill>
                  <a:schemeClr val="tx1"/>
                </a:solidFill>
                <a:latin typeface="+mn-ea"/>
                <a:cs typeface="+mn-ea"/>
              </a:rPr>
              <a:t> </a:t>
            </a:r>
            <a:r>
              <a:rPr lang="en-US" altLang="zh-CN" sz="2400" b="1" dirty="0">
                <a:solidFill>
                  <a:schemeClr val="tx1"/>
                </a:solidFill>
                <a:latin typeface="+mn-ea"/>
                <a:cs typeface="+mn-ea"/>
              </a:rPr>
              <a:t>       </a:t>
            </a:r>
            <a:r>
              <a:rPr lang="zh-CN" altLang="en-US" sz="2400" b="1" dirty="0">
                <a:solidFill>
                  <a:schemeClr val="tx1"/>
                </a:solidFill>
                <a:latin typeface="+mn-ea"/>
                <a:cs typeface="+mn-ea"/>
              </a:rPr>
              <a:t>系统形成支撑河湖功能维护、生态保护修复、水安全保障的</a:t>
            </a:r>
            <a:r>
              <a:rPr lang="zh-CN" altLang="en-US" sz="2400" b="1" dirty="0">
                <a:solidFill>
                  <a:srgbClr val="C00000"/>
                </a:solidFill>
                <a:latin typeface="+mn-ea"/>
                <a:cs typeface="+mn-ea"/>
              </a:rPr>
              <a:t>功能本底数据</a:t>
            </a:r>
            <a:r>
              <a:rPr lang="zh-CN" altLang="en-US" sz="2400" b="1" dirty="0">
                <a:solidFill>
                  <a:schemeClr val="tx1"/>
                </a:solidFill>
                <a:latin typeface="+mn-ea"/>
                <a:cs typeface="+mn-ea"/>
              </a:rPr>
              <a:t>，以及依托河湖资源赋能区域高质量发展的</a:t>
            </a:r>
            <a:r>
              <a:rPr lang="zh-CN" altLang="en-US" sz="2400" b="1" dirty="0">
                <a:solidFill>
                  <a:srgbClr val="C00000"/>
                </a:solidFill>
                <a:latin typeface="+mn-ea"/>
                <a:cs typeface="+mn-ea"/>
              </a:rPr>
              <a:t>发展本底数据</a:t>
            </a:r>
            <a:r>
              <a:rPr lang="zh-CN" altLang="en-US" sz="2400" b="1" dirty="0">
                <a:solidFill>
                  <a:schemeClr val="tx1"/>
                </a:solidFill>
                <a:latin typeface="+mn-ea"/>
                <a:cs typeface="+mn-ea"/>
              </a:rPr>
              <a:t>。筑牢河湖科学治理、精准施策、长效管护的数据根基。</a:t>
            </a:r>
            <a:endParaRPr lang="zh-CN" altLang="en-US" sz="2400" b="1" dirty="0">
              <a:solidFill>
                <a:schemeClr val="tx1"/>
              </a:solidFill>
              <a:latin typeface="+mn-ea"/>
              <a:cs typeface="+mn-ea"/>
            </a:endParaRPr>
          </a:p>
        </p:txBody>
      </p:sp>
      <p:grpSp>
        <p:nvGrpSpPr>
          <p:cNvPr id="35" name="Group 32"/>
          <p:cNvGrpSpPr/>
          <p:nvPr/>
        </p:nvGrpSpPr>
        <p:grpSpPr>
          <a:xfrm>
            <a:off x="455563" y="170078"/>
            <a:ext cx="11732895" cy="678180"/>
            <a:chOff x="454963" y="170078"/>
            <a:chExt cx="11732895" cy="678180"/>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678180"/>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（一）加快构建河湖保护数据一张底图</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Group 19"/>
          <p:cNvGrpSpPr/>
          <p:nvPr/>
        </p:nvGrpSpPr>
        <p:grpSpPr>
          <a:xfrm>
            <a:off x="455857" y="331329"/>
            <a:ext cx="515549" cy="439798"/>
            <a:chOff x="454963" y="331168"/>
            <a:chExt cx="515576" cy="439821"/>
          </a:xfrm>
        </p:grpSpPr>
        <p:sp>
          <p:nvSpPr>
            <p:cNvPr id="8" name="AutoShape 20"/>
            <p:cNvSpPr/>
            <p:nvPr/>
          </p:nvSpPr>
          <p:spPr>
            <a:xfrm>
              <a:off x="454963" y="331168"/>
              <a:ext cx="84147" cy="84147"/>
            </a:xfrm>
            <a:prstGeom prst="ellipse">
              <a:avLst/>
            </a:prstGeom>
            <a:solidFill>
              <a:schemeClr val="accent1">
                <a:alpha val="100000"/>
              </a:schemeClr>
            </a:solidFill>
          </p:spPr>
        </p:sp>
        <p:sp>
          <p:nvSpPr>
            <p:cNvPr id="9" name="AutoShape 21"/>
            <p:cNvSpPr/>
            <p:nvPr/>
          </p:nvSpPr>
          <p:spPr>
            <a:xfrm>
              <a:off x="575049" y="337743"/>
              <a:ext cx="78137" cy="78137"/>
            </a:xfrm>
            <a:prstGeom prst="ellipse">
              <a:avLst/>
            </a:prstGeom>
            <a:solidFill>
              <a:schemeClr val="accent1">
                <a:alpha val="80000"/>
              </a:schemeClr>
            </a:solidFill>
          </p:spPr>
        </p:sp>
        <p:sp>
          <p:nvSpPr>
            <p:cNvPr id="10" name="AutoShape 22"/>
            <p:cNvSpPr/>
            <p:nvPr/>
          </p:nvSpPr>
          <p:spPr>
            <a:xfrm>
              <a:off x="689125" y="339460"/>
              <a:ext cx="74704" cy="74704"/>
            </a:xfrm>
            <a:prstGeom prst="ellipse">
              <a:avLst/>
            </a:prstGeom>
            <a:solidFill>
              <a:schemeClr val="accent1">
                <a:alpha val="60000"/>
              </a:schemeClr>
            </a:solidFill>
          </p:spPr>
        </p:sp>
        <p:sp>
          <p:nvSpPr>
            <p:cNvPr id="11" name="AutoShape 23"/>
            <p:cNvSpPr/>
            <p:nvPr/>
          </p:nvSpPr>
          <p:spPr>
            <a:xfrm>
              <a:off x="799768" y="348430"/>
              <a:ext cx="69238" cy="69238"/>
            </a:xfrm>
            <a:prstGeom prst="ellipse">
              <a:avLst/>
            </a:prstGeom>
            <a:solidFill>
              <a:schemeClr val="accent1">
                <a:alpha val="40000"/>
              </a:schemeClr>
            </a:solidFill>
          </p:spPr>
        </p:sp>
        <p:sp>
          <p:nvSpPr>
            <p:cNvPr id="12" name="AutoShape 24"/>
            <p:cNvSpPr/>
            <p:nvPr/>
          </p:nvSpPr>
          <p:spPr>
            <a:xfrm>
              <a:off x="904945" y="344297"/>
              <a:ext cx="65594" cy="65594"/>
            </a:xfrm>
            <a:prstGeom prst="ellipse">
              <a:avLst/>
            </a:prstGeom>
            <a:solidFill>
              <a:schemeClr val="accent1">
                <a:alpha val="20000"/>
              </a:schemeClr>
            </a:solidFill>
          </p:spPr>
        </p:sp>
        <p:sp>
          <p:nvSpPr>
            <p:cNvPr id="13" name="AutoShape 25"/>
            <p:cNvSpPr/>
            <p:nvPr/>
          </p:nvSpPr>
          <p:spPr>
            <a:xfrm>
              <a:off x="454963" y="448942"/>
              <a:ext cx="84147" cy="84147"/>
            </a:xfrm>
            <a:prstGeom prst="ellipse">
              <a:avLst/>
            </a:prstGeom>
            <a:solidFill>
              <a:schemeClr val="accent1">
                <a:alpha val="100000"/>
              </a:schemeClr>
            </a:solidFill>
          </p:spPr>
        </p:sp>
        <p:sp>
          <p:nvSpPr>
            <p:cNvPr id="14" name="AutoShape 26"/>
            <p:cNvSpPr/>
            <p:nvPr/>
          </p:nvSpPr>
          <p:spPr>
            <a:xfrm>
              <a:off x="575049" y="455517"/>
              <a:ext cx="78137" cy="78137"/>
            </a:xfrm>
            <a:prstGeom prst="ellipse">
              <a:avLst/>
            </a:prstGeom>
            <a:solidFill>
              <a:schemeClr val="accent1">
                <a:alpha val="80000"/>
              </a:schemeClr>
            </a:solidFill>
          </p:spPr>
        </p:sp>
        <p:sp>
          <p:nvSpPr>
            <p:cNvPr id="15" name="AutoShape 27"/>
            <p:cNvSpPr/>
            <p:nvPr/>
          </p:nvSpPr>
          <p:spPr>
            <a:xfrm>
              <a:off x="689125" y="457233"/>
              <a:ext cx="74704" cy="74704"/>
            </a:xfrm>
            <a:prstGeom prst="ellipse">
              <a:avLst/>
            </a:prstGeom>
            <a:solidFill>
              <a:schemeClr val="accent1">
                <a:alpha val="60000"/>
              </a:schemeClr>
            </a:solidFill>
          </p:spPr>
        </p:sp>
        <p:sp>
          <p:nvSpPr>
            <p:cNvPr id="16" name="AutoShape 28"/>
            <p:cNvSpPr/>
            <p:nvPr/>
          </p:nvSpPr>
          <p:spPr>
            <a:xfrm>
              <a:off x="799768" y="466203"/>
              <a:ext cx="69238" cy="69238"/>
            </a:xfrm>
            <a:prstGeom prst="ellipse">
              <a:avLst/>
            </a:prstGeom>
            <a:solidFill>
              <a:schemeClr val="accent1">
                <a:alpha val="40000"/>
              </a:schemeClr>
            </a:solidFill>
          </p:spPr>
        </p:sp>
        <p:sp>
          <p:nvSpPr>
            <p:cNvPr id="17" name="AutoShape 29"/>
            <p:cNvSpPr/>
            <p:nvPr/>
          </p:nvSpPr>
          <p:spPr>
            <a:xfrm>
              <a:off x="904945" y="462070"/>
              <a:ext cx="65594" cy="65594"/>
            </a:xfrm>
            <a:prstGeom prst="ellipse">
              <a:avLst/>
            </a:prstGeom>
            <a:solidFill>
              <a:schemeClr val="accent1">
                <a:alpha val="20000"/>
              </a:schemeClr>
            </a:solidFill>
          </p:spPr>
        </p:sp>
        <p:sp>
          <p:nvSpPr>
            <p:cNvPr id="18" name="AutoShape 30"/>
            <p:cNvSpPr/>
            <p:nvPr/>
          </p:nvSpPr>
          <p:spPr>
            <a:xfrm>
              <a:off x="454963" y="566715"/>
              <a:ext cx="84147" cy="84147"/>
            </a:xfrm>
            <a:prstGeom prst="ellipse">
              <a:avLst/>
            </a:prstGeom>
            <a:solidFill>
              <a:schemeClr val="accent1">
                <a:alpha val="100000"/>
              </a:schemeClr>
            </a:solidFill>
          </p:spPr>
        </p:sp>
        <p:sp>
          <p:nvSpPr>
            <p:cNvPr id="41" name="AutoShape 31"/>
            <p:cNvSpPr/>
            <p:nvPr/>
          </p:nvSpPr>
          <p:spPr>
            <a:xfrm>
              <a:off x="575049" y="573291"/>
              <a:ext cx="78137" cy="78137"/>
            </a:xfrm>
            <a:prstGeom prst="ellipse">
              <a:avLst/>
            </a:prstGeom>
            <a:solidFill>
              <a:schemeClr val="accent1">
                <a:alpha val="80000"/>
              </a:schemeClr>
            </a:solidFill>
          </p:spPr>
        </p:sp>
        <p:sp>
          <p:nvSpPr>
            <p:cNvPr id="42" name="AutoShape 32"/>
            <p:cNvSpPr/>
            <p:nvPr/>
          </p:nvSpPr>
          <p:spPr>
            <a:xfrm>
              <a:off x="689125" y="575007"/>
              <a:ext cx="74704" cy="74704"/>
            </a:xfrm>
            <a:prstGeom prst="ellipse">
              <a:avLst/>
            </a:prstGeom>
            <a:solidFill>
              <a:schemeClr val="accent1">
                <a:alpha val="60000"/>
              </a:schemeClr>
            </a:solidFill>
          </p:spPr>
        </p:sp>
        <p:sp>
          <p:nvSpPr>
            <p:cNvPr id="43" name="AutoShape 33"/>
            <p:cNvSpPr/>
            <p:nvPr/>
          </p:nvSpPr>
          <p:spPr>
            <a:xfrm>
              <a:off x="799768" y="583977"/>
              <a:ext cx="69238" cy="69238"/>
            </a:xfrm>
            <a:prstGeom prst="ellipse">
              <a:avLst/>
            </a:prstGeom>
            <a:solidFill>
              <a:schemeClr val="accent1">
                <a:alpha val="40000"/>
              </a:schemeClr>
            </a:solidFill>
          </p:spPr>
        </p:sp>
        <p:sp>
          <p:nvSpPr>
            <p:cNvPr id="44" name="AutoShape 34"/>
            <p:cNvSpPr/>
            <p:nvPr/>
          </p:nvSpPr>
          <p:spPr>
            <a:xfrm>
              <a:off x="904945" y="579844"/>
              <a:ext cx="65594" cy="65594"/>
            </a:xfrm>
            <a:prstGeom prst="ellipse">
              <a:avLst/>
            </a:prstGeom>
            <a:solidFill>
              <a:schemeClr val="accent1">
                <a:alpha val="20000"/>
              </a:schemeClr>
            </a:solidFill>
          </p:spPr>
        </p:sp>
        <p:sp>
          <p:nvSpPr>
            <p:cNvPr id="45" name="AutoShape 35"/>
            <p:cNvSpPr/>
            <p:nvPr/>
          </p:nvSpPr>
          <p:spPr>
            <a:xfrm>
              <a:off x="454963" y="684489"/>
              <a:ext cx="84147" cy="84147"/>
            </a:xfrm>
            <a:prstGeom prst="ellipse">
              <a:avLst/>
            </a:prstGeom>
            <a:solidFill>
              <a:schemeClr val="accent1">
                <a:alpha val="100000"/>
              </a:schemeClr>
            </a:solidFill>
          </p:spPr>
        </p:sp>
        <p:sp>
          <p:nvSpPr>
            <p:cNvPr id="46" name="AutoShape 36"/>
            <p:cNvSpPr/>
            <p:nvPr/>
          </p:nvSpPr>
          <p:spPr>
            <a:xfrm>
              <a:off x="575049" y="691064"/>
              <a:ext cx="78137" cy="78137"/>
            </a:xfrm>
            <a:prstGeom prst="ellipse">
              <a:avLst/>
            </a:prstGeom>
            <a:solidFill>
              <a:schemeClr val="accent1">
                <a:alpha val="80000"/>
              </a:schemeClr>
            </a:solidFill>
          </p:spPr>
        </p:sp>
        <p:sp>
          <p:nvSpPr>
            <p:cNvPr id="47" name="AutoShape 37"/>
            <p:cNvSpPr/>
            <p:nvPr/>
          </p:nvSpPr>
          <p:spPr>
            <a:xfrm>
              <a:off x="689125" y="692781"/>
              <a:ext cx="74704" cy="74704"/>
            </a:xfrm>
            <a:prstGeom prst="ellipse">
              <a:avLst/>
            </a:prstGeom>
            <a:solidFill>
              <a:schemeClr val="accent1">
                <a:alpha val="60000"/>
              </a:schemeClr>
            </a:solidFill>
          </p:spPr>
        </p:sp>
        <p:sp>
          <p:nvSpPr>
            <p:cNvPr id="48" name="AutoShape 38"/>
            <p:cNvSpPr/>
            <p:nvPr/>
          </p:nvSpPr>
          <p:spPr>
            <a:xfrm>
              <a:off x="799768" y="701751"/>
              <a:ext cx="69238" cy="69238"/>
            </a:xfrm>
            <a:prstGeom prst="ellipse">
              <a:avLst/>
            </a:prstGeom>
            <a:solidFill>
              <a:schemeClr val="accent1">
                <a:alpha val="40000"/>
              </a:schemeClr>
            </a:solidFill>
          </p:spPr>
        </p:sp>
        <p:sp>
          <p:nvSpPr>
            <p:cNvPr id="49" name="AutoShape 39"/>
            <p:cNvSpPr/>
            <p:nvPr/>
          </p:nvSpPr>
          <p:spPr>
            <a:xfrm>
              <a:off x="904945" y="697618"/>
              <a:ext cx="65594" cy="65594"/>
            </a:xfrm>
            <a:prstGeom prst="ellipse">
              <a:avLst/>
            </a:prstGeom>
            <a:solidFill>
              <a:schemeClr val="accent1">
                <a:alpha val="20000"/>
              </a:schemeClr>
            </a:solidFill>
          </p:spPr>
        </p:sp>
      </p:grpSp>
      <p:grpSp>
        <p:nvGrpSpPr>
          <p:cNvPr id="2" name="Group 19"/>
          <p:cNvGrpSpPr/>
          <p:nvPr/>
        </p:nvGrpSpPr>
        <p:grpSpPr>
          <a:xfrm>
            <a:off x="455563" y="17678"/>
            <a:ext cx="10641129" cy="850265"/>
            <a:chOff x="454963" y="17678"/>
            <a:chExt cx="10641129" cy="850265"/>
          </a:xfrm>
        </p:grpSpPr>
        <p:sp>
          <p:nvSpPr>
            <p:cNvPr id="4" name="AutoShape 20"/>
            <p:cNvSpPr/>
            <p:nvPr/>
          </p:nvSpPr>
          <p:spPr>
            <a:xfrm>
              <a:off x="454963" y="331168"/>
              <a:ext cx="84147" cy="84147"/>
            </a:xfrm>
            <a:prstGeom prst="ellipse">
              <a:avLst/>
            </a:prstGeom>
            <a:solidFill>
              <a:schemeClr val="accent1">
                <a:alpha val="100000"/>
              </a:schemeClr>
            </a:solidFill>
          </p:spPr>
        </p:sp>
        <p:sp>
          <p:nvSpPr>
            <p:cNvPr id="6" name="AutoShape 21"/>
            <p:cNvSpPr/>
            <p:nvPr/>
          </p:nvSpPr>
          <p:spPr>
            <a:xfrm>
              <a:off x="575049" y="337743"/>
              <a:ext cx="78137" cy="78137"/>
            </a:xfrm>
            <a:prstGeom prst="ellipse">
              <a:avLst/>
            </a:prstGeom>
            <a:solidFill>
              <a:schemeClr val="accent1">
                <a:alpha val="80000"/>
              </a:schemeClr>
            </a:solidFill>
          </p:spPr>
        </p:sp>
        <p:sp>
          <p:nvSpPr>
            <p:cNvPr id="7" name="AutoShape 22"/>
            <p:cNvSpPr/>
            <p:nvPr/>
          </p:nvSpPr>
          <p:spPr>
            <a:xfrm>
              <a:off x="689125" y="339460"/>
              <a:ext cx="74704" cy="74704"/>
            </a:xfrm>
            <a:prstGeom prst="ellipse">
              <a:avLst/>
            </a:prstGeom>
            <a:solidFill>
              <a:schemeClr val="accent1">
                <a:alpha val="60000"/>
              </a:schemeClr>
            </a:solidFill>
          </p:spPr>
        </p:sp>
        <p:sp>
          <p:nvSpPr>
            <p:cNvPr id="19" name="AutoShape 23"/>
            <p:cNvSpPr/>
            <p:nvPr/>
          </p:nvSpPr>
          <p:spPr>
            <a:xfrm>
              <a:off x="799768" y="348430"/>
              <a:ext cx="69238" cy="69238"/>
            </a:xfrm>
            <a:prstGeom prst="ellipse">
              <a:avLst/>
            </a:prstGeom>
            <a:solidFill>
              <a:schemeClr val="accent1">
                <a:alpha val="40000"/>
              </a:schemeClr>
            </a:solidFill>
          </p:spPr>
        </p:sp>
        <p:sp>
          <p:nvSpPr>
            <p:cNvPr id="20" name="AutoShape 24"/>
            <p:cNvSpPr/>
            <p:nvPr/>
          </p:nvSpPr>
          <p:spPr>
            <a:xfrm>
              <a:off x="904945" y="344297"/>
              <a:ext cx="65594" cy="65594"/>
            </a:xfrm>
            <a:prstGeom prst="ellipse">
              <a:avLst/>
            </a:prstGeom>
            <a:solidFill>
              <a:schemeClr val="accent1">
                <a:alpha val="20000"/>
              </a:schemeClr>
            </a:solidFill>
          </p:spPr>
        </p:sp>
        <p:sp>
          <p:nvSpPr>
            <p:cNvPr id="21" name="AutoShape 25"/>
            <p:cNvSpPr/>
            <p:nvPr/>
          </p:nvSpPr>
          <p:spPr>
            <a:xfrm>
              <a:off x="454963" y="448942"/>
              <a:ext cx="84147" cy="84147"/>
            </a:xfrm>
            <a:prstGeom prst="ellipse">
              <a:avLst/>
            </a:prstGeom>
            <a:solidFill>
              <a:schemeClr val="accent1">
                <a:alpha val="100000"/>
              </a:schemeClr>
            </a:solidFill>
          </p:spPr>
        </p:sp>
        <p:sp>
          <p:nvSpPr>
            <p:cNvPr id="22" name="AutoShape 26"/>
            <p:cNvSpPr/>
            <p:nvPr/>
          </p:nvSpPr>
          <p:spPr>
            <a:xfrm>
              <a:off x="575049" y="455517"/>
              <a:ext cx="78137" cy="78137"/>
            </a:xfrm>
            <a:prstGeom prst="ellipse">
              <a:avLst/>
            </a:prstGeom>
            <a:solidFill>
              <a:schemeClr val="accent1">
                <a:alpha val="80000"/>
              </a:schemeClr>
            </a:solidFill>
          </p:spPr>
        </p:sp>
        <p:sp>
          <p:nvSpPr>
            <p:cNvPr id="25" name="AutoShape 27"/>
            <p:cNvSpPr/>
            <p:nvPr/>
          </p:nvSpPr>
          <p:spPr>
            <a:xfrm>
              <a:off x="689125" y="457233"/>
              <a:ext cx="74704" cy="74704"/>
            </a:xfrm>
            <a:prstGeom prst="ellipse">
              <a:avLst/>
            </a:prstGeom>
            <a:solidFill>
              <a:schemeClr val="accent1">
                <a:alpha val="60000"/>
              </a:schemeClr>
            </a:solidFill>
          </p:spPr>
        </p:sp>
        <p:sp>
          <p:nvSpPr>
            <p:cNvPr id="26" name="AutoShape 28"/>
            <p:cNvSpPr/>
            <p:nvPr/>
          </p:nvSpPr>
          <p:spPr>
            <a:xfrm>
              <a:off x="799768" y="466203"/>
              <a:ext cx="69238" cy="69238"/>
            </a:xfrm>
            <a:prstGeom prst="ellipse">
              <a:avLst/>
            </a:prstGeom>
            <a:solidFill>
              <a:schemeClr val="accent1">
                <a:alpha val="40000"/>
              </a:schemeClr>
            </a:solidFill>
          </p:spPr>
        </p:sp>
        <p:sp>
          <p:nvSpPr>
            <p:cNvPr id="28" name="AutoShape 29"/>
            <p:cNvSpPr/>
            <p:nvPr/>
          </p:nvSpPr>
          <p:spPr>
            <a:xfrm>
              <a:off x="904945" y="462070"/>
              <a:ext cx="65594" cy="65594"/>
            </a:xfrm>
            <a:prstGeom prst="ellipse">
              <a:avLst/>
            </a:prstGeom>
            <a:solidFill>
              <a:schemeClr val="accent1">
                <a:alpha val="20000"/>
              </a:schemeClr>
            </a:solidFill>
          </p:spPr>
        </p:sp>
        <p:sp>
          <p:nvSpPr>
            <p:cNvPr id="29" name="AutoShape 30"/>
            <p:cNvSpPr/>
            <p:nvPr/>
          </p:nvSpPr>
          <p:spPr>
            <a:xfrm>
              <a:off x="454963" y="566715"/>
              <a:ext cx="84147" cy="84147"/>
            </a:xfrm>
            <a:prstGeom prst="ellipse">
              <a:avLst/>
            </a:prstGeom>
            <a:solidFill>
              <a:schemeClr val="accent1">
                <a:alpha val="100000"/>
              </a:schemeClr>
            </a:solidFill>
          </p:spPr>
        </p:sp>
        <p:sp>
          <p:nvSpPr>
            <p:cNvPr id="30" name="AutoShape 31"/>
            <p:cNvSpPr/>
            <p:nvPr/>
          </p:nvSpPr>
          <p:spPr>
            <a:xfrm>
              <a:off x="575049" y="573291"/>
              <a:ext cx="78137" cy="78137"/>
            </a:xfrm>
            <a:prstGeom prst="ellipse">
              <a:avLst/>
            </a:prstGeom>
            <a:solidFill>
              <a:schemeClr val="accent1">
                <a:alpha val="80000"/>
              </a:schemeClr>
            </a:solidFill>
          </p:spPr>
        </p:sp>
        <p:sp>
          <p:nvSpPr>
            <p:cNvPr id="31" name="AutoShape 32"/>
            <p:cNvSpPr/>
            <p:nvPr/>
          </p:nvSpPr>
          <p:spPr>
            <a:xfrm>
              <a:off x="689125" y="575007"/>
              <a:ext cx="74704" cy="74704"/>
            </a:xfrm>
            <a:prstGeom prst="ellipse">
              <a:avLst/>
            </a:prstGeom>
            <a:solidFill>
              <a:schemeClr val="accent1">
                <a:alpha val="60000"/>
              </a:schemeClr>
            </a:solidFill>
          </p:spPr>
        </p:sp>
        <p:sp>
          <p:nvSpPr>
            <p:cNvPr id="51" name="AutoShape 33"/>
            <p:cNvSpPr/>
            <p:nvPr/>
          </p:nvSpPr>
          <p:spPr>
            <a:xfrm>
              <a:off x="799768" y="583977"/>
              <a:ext cx="69238" cy="69238"/>
            </a:xfrm>
            <a:prstGeom prst="ellipse">
              <a:avLst/>
            </a:prstGeom>
            <a:solidFill>
              <a:schemeClr val="accent1">
                <a:alpha val="40000"/>
              </a:schemeClr>
            </a:solidFill>
          </p:spPr>
        </p:sp>
        <p:sp>
          <p:nvSpPr>
            <p:cNvPr id="52" name="AutoShape 34"/>
            <p:cNvSpPr/>
            <p:nvPr/>
          </p:nvSpPr>
          <p:spPr>
            <a:xfrm>
              <a:off x="904945" y="579844"/>
              <a:ext cx="65594" cy="65594"/>
            </a:xfrm>
            <a:prstGeom prst="ellipse">
              <a:avLst/>
            </a:prstGeom>
            <a:solidFill>
              <a:schemeClr val="accent1">
                <a:alpha val="20000"/>
              </a:schemeClr>
            </a:solidFill>
          </p:spPr>
        </p:sp>
        <p:sp>
          <p:nvSpPr>
            <p:cNvPr id="53" name="AutoShape 35"/>
            <p:cNvSpPr/>
            <p:nvPr/>
          </p:nvSpPr>
          <p:spPr>
            <a:xfrm>
              <a:off x="454963" y="684489"/>
              <a:ext cx="84147" cy="84147"/>
            </a:xfrm>
            <a:prstGeom prst="ellipse">
              <a:avLst/>
            </a:prstGeom>
            <a:solidFill>
              <a:schemeClr val="accent1">
                <a:alpha val="100000"/>
              </a:schemeClr>
            </a:solidFill>
          </p:spPr>
        </p:sp>
        <p:sp>
          <p:nvSpPr>
            <p:cNvPr id="54" name="AutoShape 36"/>
            <p:cNvSpPr/>
            <p:nvPr/>
          </p:nvSpPr>
          <p:spPr>
            <a:xfrm>
              <a:off x="575049" y="691064"/>
              <a:ext cx="78137" cy="78137"/>
            </a:xfrm>
            <a:prstGeom prst="ellipse">
              <a:avLst/>
            </a:prstGeom>
            <a:solidFill>
              <a:schemeClr val="accent1">
                <a:alpha val="80000"/>
              </a:schemeClr>
            </a:solidFill>
          </p:spPr>
        </p:sp>
        <p:sp>
          <p:nvSpPr>
            <p:cNvPr id="55" name="AutoShape 37"/>
            <p:cNvSpPr/>
            <p:nvPr/>
          </p:nvSpPr>
          <p:spPr>
            <a:xfrm>
              <a:off x="689125" y="692781"/>
              <a:ext cx="74704" cy="74704"/>
            </a:xfrm>
            <a:prstGeom prst="ellipse">
              <a:avLst/>
            </a:prstGeom>
            <a:solidFill>
              <a:schemeClr val="accent1">
                <a:alpha val="60000"/>
              </a:schemeClr>
            </a:solidFill>
          </p:spPr>
        </p:sp>
        <p:sp>
          <p:nvSpPr>
            <p:cNvPr id="56" name="AutoShape 38"/>
            <p:cNvSpPr/>
            <p:nvPr/>
          </p:nvSpPr>
          <p:spPr>
            <a:xfrm>
              <a:off x="799768" y="701751"/>
              <a:ext cx="69238" cy="69238"/>
            </a:xfrm>
            <a:prstGeom prst="ellipse">
              <a:avLst/>
            </a:prstGeom>
            <a:solidFill>
              <a:schemeClr val="accent1">
                <a:alpha val="40000"/>
              </a:schemeClr>
            </a:solidFill>
          </p:spPr>
        </p:sp>
        <p:sp>
          <p:nvSpPr>
            <p:cNvPr id="57" name="AutoShape 39"/>
            <p:cNvSpPr/>
            <p:nvPr/>
          </p:nvSpPr>
          <p:spPr>
            <a:xfrm>
              <a:off x="904945" y="697618"/>
              <a:ext cx="65594" cy="65594"/>
            </a:xfrm>
            <a:prstGeom prst="ellipse">
              <a:avLst/>
            </a:prstGeom>
            <a:solidFill>
              <a:schemeClr val="accent1">
                <a:alpha val="20000"/>
              </a:schemeClr>
            </a:solidFill>
          </p:spPr>
        </p:sp>
        <p:sp>
          <p:nvSpPr>
            <p:cNvPr id="58" name="TextBox 40"/>
            <p:cNvSpPr txBox="1"/>
            <p:nvPr/>
          </p:nvSpPr>
          <p:spPr>
            <a:xfrm>
              <a:off x="1094842" y="17678"/>
              <a:ext cx="10001250" cy="850265"/>
            </a:xfrm>
            <a:prstGeom prst="rect">
              <a:avLst/>
            </a:prstGeom>
          </p:spPr>
          <p:txBody>
            <a:bodyPr vert="horz" wrap="square" lIns="123825" tIns="123825" rIns="57150" bIns="123825" rtlCol="0" anchor="t" anchorCtr="0">
              <a:spAutoFit/>
            </a:bodyPr>
            <a:lstStyle/>
            <a:p>
              <a:pPr>
                <a:lnSpc>
                  <a:spcPct val="14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（二）明晰河湖保护治理一套准则</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4100" name="AutoShape 24"/>
          <p:cNvSpPr/>
          <p:nvPr/>
        </p:nvSpPr>
        <p:spPr>
          <a:xfrm>
            <a:off x="2644140" y="3483610"/>
            <a:ext cx="2555875" cy="1894205"/>
          </a:xfrm>
          <a:prstGeom prst="roundRect">
            <a:avLst>
              <a:gd name="adj" fmla="val 16667"/>
            </a:avLst>
          </a:prstGeom>
          <a:noFill/>
          <a:ln w="38100" cap="flat" cmpd="sng">
            <a:solidFill>
              <a:schemeClr val="tx1"/>
            </a:solidFill>
            <a:prstDash val="solid"/>
            <a:headEnd type="none" w="med" len="med"/>
            <a:tailEnd type="none" w="med" len="med"/>
          </a:ln>
        </p:spPr>
        <p:txBody>
          <a:bodyPr wrap="none" anchor="ctr" anchorCtr="0"/>
          <a:p>
            <a:pPr algn="ctr" eaLnBrk="0" hangingPunct="0"/>
            <a:endParaRPr lang="zh-CN" altLang="en-US" dirty="0">
              <a:latin typeface="Verdana" panose="020B0604030504040204" charset="0"/>
            </a:endParaRPr>
          </a:p>
        </p:txBody>
      </p:sp>
      <p:sp>
        <p:nvSpPr>
          <p:cNvPr id="4101" name="Text Box 25"/>
          <p:cNvSpPr txBox="1"/>
          <p:nvPr/>
        </p:nvSpPr>
        <p:spPr>
          <a:xfrm>
            <a:off x="2891155" y="3810635"/>
            <a:ext cx="2959100" cy="780415"/>
          </a:xfrm>
          <a:prstGeom prst="rect">
            <a:avLst/>
          </a:prstGeom>
          <a:noFill/>
          <a:ln w="9525">
            <a:noFill/>
          </a:ln>
        </p:spPr>
        <p:txBody>
          <a:bodyPr wrap="square">
            <a:spAutoFit/>
          </a:bodyPr>
          <a:p>
            <a:pPr marL="285750" indent="-285750" eaLnBrk="0" hangingPunct="0">
              <a:lnSpc>
                <a:spcPct val="160000"/>
              </a:lnSpc>
              <a:buFont typeface="Wingdings" panose="05000000000000000000" charset="0"/>
              <a:buChar char="Ø"/>
            </a:pPr>
            <a:r>
              <a:rPr lang="zh-CN" sz="2800" b="1" dirty="0">
                <a:solidFill>
                  <a:srgbClr val="002060"/>
                </a:solidFill>
                <a:latin typeface="Arial" panose="020B0604020202020204" pitchFamily="34" charset="0"/>
              </a:rPr>
              <a:t>法规制度</a:t>
            </a:r>
            <a:endParaRPr lang="zh-CN" sz="2800" b="1" dirty="0">
              <a:solidFill>
                <a:srgbClr val="002060"/>
              </a:solidFill>
              <a:latin typeface="Arial" panose="020B0604020202020204" pitchFamily="34" charset="0"/>
            </a:endParaRPr>
          </a:p>
        </p:txBody>
      </p:sp>
      <p:sp>
        <p:nvSpPr>
          <p:cNvPr id="67610" name="Freeform 26"/>
          <p:cNvSpPr/>
          <p:nvPr/>
        </p:nvSpPr>
        <p:spPr bwMode="gray">
          <a:xfrm>
            <a:off x="5051425" y="3074988"/>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accent2"/>
              </a:gs>
              <a:gs pos="100000">
                <a:schemeClr val="accent2">
                  <a:gamma/>
                  <a:tint val="63529"/>
                  <a:invGamma/>
                </a:schemeClr>
              </a:gs>
            </a:gsLst>
            <a:lin ang="0" scaled="1"/>
          </a:gradFill>
          <a:ln w="0">
            <a:noFill/>
            <a:prstDash val="solid"/>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3" name="AutoShape 27"/>
          <p:cNvSpPr>
            <a:spLocks noChangeAspect="1" noTextEdit="1"/>
          </p:cNvSpPr>
          <p:nvPr/>
        </p:nvSpPr>
        <p:spPr>
          <a:xfrm flipH="1">
            <a:off x="6697663" y="3071813"/>
            <a:ext cx="909637" cy="1244600"/>
          </a:xfrm>
          <a:prstGeom prst="rect">
            <a:avLst/>
          </a:prstGeom>
          <a:noFill/>
          <a:ln w="9525">
            <a:noFill/>
          </a:ln>
        </p:spPr>
        <p:txBody>
          <a:bodyPr/>
          <a:p>
            <a:endParaRPr lang="zh-CN" altLang="en-US"/>
          </a:p>
        </p:txBody>
      </p:sp>
      <p:sp>
        <p:nvSpPr>
          <p:cNvPr id="67612" name="Freeform 28"/>
          <p:cNvSpPr/>
          <p:nvPr/>
        </p:nvSpPr>
        <p:spPr bwMode="gray">
          <a:xfrm flipH="1">
            <a:off x="6248718" y="3071813"/>
            <a:ext cx="903288" cy="1241425"/>
          </a:xfrm>
          <a:custGeom>
            <a:avLst/>
            <a:gdLst/>
            <a:ahLst/>
            <a:cxnLst>
              <a:cxn ang="0">
                <a:pos x="580" y="0"/>
              </a:cxn>
              <a:cxn ang="0">
                <a:pos x="578" y="90"/>
              </a:cxn>
              <a:cxn ang="0">
                <a:pos x="568" y="174"/>
              </a:cxn>
              <a:cxn ang="0">
                <a:pos x="552" y="252"/>
              </a:cxn>
              <a:cxn ang="0">
                <a:pos x="526" y="324"/>
              </a:cxn>
              <a:cxn ang="0">
                <a:pos x="494" y="390"/>
              </a:cxn>
              <a:cxn ang="0">
                <a:pos x="452" y="450"/>
              </a:cxn>
              <a:cxn ang="0">
                <a:pos x="402" y="508"/>
              </a:cxn>
              <a:cxn ang="0">
                <a:pos x="342" y="560"/>
              </a:cxn>
              <a:cxn ang="0">
                <a:pos x="270" y="610"/>
              </a:cxn>
              <a:cxn ang="0">
                <a:pos x="188" y="656"/>
              </a:cxn>
              <a:cxn ang="0">
                <a:pos x="188" y="798"/>
              </a:cxn>
              <a:cxn ang="0">
                <a:pos x="0" y="514"/>
              </a:cxn>
              <a:cxn ang="0">
                <a:pos x="188" y="230"/>
              </a:cxn>
              <a:cxn ang="0">
                <a:pos x="188" y="372"/>
              </a:cxn>
              <a:cxn ang="0">
                <a:pos x="224" y="368"/>
              </a:cxn>
              <a:cxn ang="0">
                <a:pos x="264" y="356"/>
              </a:cxn>
              <a:cxn ang="0">
                <a:pos x="306" y="336"/>
              </a:cxn>
              <a:cxn ang="0">
                <a:pos x="348" y="310"/>
              </a:cxn>
              <a:cxn ang="0">
                <a:pos x="392" y="280"/>
              </a:cxn>
              <a:cxn ang="0">
                <a:pos x="432" y="246"/>
              </a:cxn>
              <a:cxn ang="0">
                <a:pos x="472" y="208"/>
              </a:cxn>
              <a:cxn ang="0">
                <a:pos x="506" y="166"/>
              </a:cxn>
              <a:cxn ang="0">
                <a:pos x="536" y="124"/>
              </a:cxn>
              <a:cxn ang="0">
                <a:pos x="558" y="82"/>
              </a:cxn>
              <a:cxn ang="0">
                <a:pos x="574" y="40"/>
              </a:cxn>
              <a:cxn ang="0">
                <a:pos x="578" y="0"/>
              </a:cxn>
              <a:cxn ang="0">
                <a:pos x="580" y="0"/>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hlink"/>
              </a:gs>
              <a:gs pos="100000">
                <a:schemeClr val="hlink">
                  <a:gamma/>
                  <a:tint val="31765"/>
                  <a:invGamma/>
                </a:schemeClr>
              </a:gs>
            </a:gsLst>
            <a:lin ang="0" scaled="1"/>
          </a:gradFill>
          <a:ln w="0">
            <a:noFill/>
            <a:prstDash val="solid"/>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4105" name="Group 29"/>
          <p:cNvGrpSpPr/>
          <p:nvPr/>
        </p:nvGrpSpPr>
        <p:grpSpPr>
          <a:xfrm>
            <a:off x="4876800" y="1447800"/>
            <a:ext cx="2998788" cy="1601788"/>
            <a:chOff x="1997" y="1314"/>
            <a:chExt cx="1889" cy="1009"/>
          </a:xfrm>
        </p:grpSpPr>
        <p:grpSp>
          <p:nvGrpSpPr>
            <p:cNvPr id="4108" name="Group 30"/>
            <p:cNvGrpSpPr/>
            <p:nvPr/>
          </p:nvGrpSpPr>
          <p:grpSpPr>
            <a:xfrm>
              <a:off x="1997" y="1404"/>
              <a:ext cx="1889" cy="919"/>
              <a:chOff x="1973" y="1027"/>
              <a:chExt cx="1926" cy="937"/>
            </a:xfrm>
          </p:grpSpPr>
          <p:sp>
            <p:nvSpPr>
              <p:cNvPr id="67615" name="Oval 31"/>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616" name="Oval 32"/>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67617" name="Oval 33"/>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w="9525" algn="ctr">
              <a:noFill/>
              <a:round/>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618" name="Oval 34"/>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w="9525" algn="ctr">
              <a:noFill/>
              <a:round/>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619" name="Oval 35"/>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w="9525" algn="ctr">
              <a:noFill/>
              <a:round/>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7620" name="Oval 36"/>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w="9525" algn="ctr">
              <a:noFill/>
              <a:round/>
            </a:ln>
            <a:effectLst/>
          </p:spPr>
          <p:txBody>
            <a:bodyPr vert="eaVert"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4106" name="Text Box 37"/>
          <p:cNvSpPr txBox="1"/>
          <p:nvPr/>
        </p:nvSpPr>
        <p:spPr>
          <a:xfrm>
            <a:off x="5790248" y="1673860"/>
            <a:ext cx="1108710" cy="583565"/>
          </a:xfrm>
          <a:prstGeom prst="rect">
            <a:avLst/>
          </a:prstGeom>
          <a:noFill/>
          <a:ln w="9525">
            <a:noFill/>
          </a:ln>
        </p:spPr>
        <p:txBody>
          <a:bodyPr wrap="none">
            <a:spAutoFit/>
          </a:bodyPr>
          <a:p>
            <a:pPr algn="ctr" eaLnBrk="0" hangingPunct="0"/>
            <a:r>
              <a:rPr lang="zh-CN" altLang="en-US" sz="3200" b="1" dirty="0">
                <a:solidFill>
                  <a:srgbClr val="000000"/>
                </a:solidFill>
                <a:latin typeface="Arial" panose="020B0604020202020204" pitchFamily="34" charset="0"/>
              </a:rPr>
              <a:t>准</a:t>
            </a:r>
            <a:r>
              <a:rPr lang="en-US" altLang="zh-CN" sz="3200" b="1" dirty="0">
                <a:solidFill>
                  <a:srgbClr val="000000"/>
                </a:solidFill>
                <a:latin typeface="Arial" panose="020B0604020202020204" pitchFamily="34" charset="0"/>
              </a:rPr>
              <a:t> </a:t>
            </a:r>
            <a:r>
              <a:rPr lang="zh-CN" altLang="en-US" sz="3200" b="1" dirty="0">
                <a:solidFill>
                  <a:srgbClr val="000000"/>
                </a:solidFill>
                <a:latin typeface="Arial" panose="020B0604020202020204" pitchFamily="34" charset="0"/>
              </a:rPr>
              <a:t>则</a:t>
            </a:r>
            <a:endParaRPr lang="zh-CN" altLang="en-US" sz="3200" b="1" dirty="0">
              <a:solidFill>
                <a:srgbClr val="000000"/>
              </a:solidFill>
              <a:latin typeface="Arial" panose="020B0604020202020204" pitchFamily="34" charset="0"/>
            </a:endParaRPr>
          </a:p>
        </p:txBody>
      </p:sp>
      <p:sp>
        <p:nvSpPr>
          <p:cNvPr id="4107" name="Text Box 38"/>
          <p:cNvSpPr txBox="1"/>
          <p:nvPr/>
        </p:nvSpPr>
        <p:spPr>
          <a:xfrm>
            <a:off x="7607300" y="3367405"/>
            <a:ext cx="2440940" cy="1223645"/>
          </a:xfrm>
          <a:prstGeom prst="rect">
            <a:avLst/>
          </a:prstGeom>
          <a:noFill/>
          <a:ln w="9525">
            <a:noFill/>
          </a:ln>
        </p:spPr>
        <p:txBody>
          <a:bodyPr wrap="square">
            <a:spAutoFit/>
          </a:bodyPr>
          <a:p>
            <a:pPr marL="285750" indent="-285750" algn="l" eaLnBrk="0" hangingPunct="0">
              <a:lnSpc>
                <a:spcPct val="160000"/>
              </a:lnSpc>
              <a:buClrTx/>
              <a:buSzTx/>
              <a:buFont typeface="Wingdings" panose="05000000000000000000" charset="0"/>
              <a:buChar char="Ø"/>
            </a:pPr>
            <a:endParaRPr lang="zh-CN" altLang="en-US" b="1" dirty="0">
              <a:solidFill>
                <a:srgbClr val="000000"/>
              </a:solidFill>
              <a:latin typeface="Arial" panose="020B0604020202020204" pitchFamily="34" charset="0"/>
            </a:endParaRPr>
          </a:p>
          <a:p>
            <a:pPr marL="285750" indent="-285750" algn="l" eaLnBrk="0" hangingPunct="0">
              <a:lnSpc>
                <a:spcPct val="160000"/>
              </a:lnSpc>
              <a:buClrTx/>
              <a:buSzTx/>
              <a:buFont typeface="Wingdings" panose="05000000000000000000" charset="0"/>
              <a:buChar char="Ø"/>
            </a:pPr>
            <a:r>
              <a:rPr lang="zh-CN" sz="2800" b="1" dirty="0">
                <a:solidFill>
                  <a:srgbClr val="002060"/>
                </a:solidFill>
                <a:latin typeface="Arial" panose="020B0604020202020204" pitchFamily="34" charset="0"/>
              </a:rPr>
              <a:t>技术标准</a:t>
            </a:r>
            <a:endParaRPr lang="zh-CN" sz="2800" b="1" dirty="0">
              <a:solidFill>
                <a:srgbClr val="002060"/>
              </a:solidFill>
              <a:latin typeface="Arial" panose="020B0604020202020204" pitchFamily="34" charset="0"/>
              <a:sym typeface="+mn-ea"/>
            </a:endParaRPr>
          </a:p>
        </p:txBody>
      </p:sp>
      <p:sp>
        <p:nvSpPr>
          <p:cNvPr id="23" name="AutoShape 24"/>
          <p:cNvSpPr/>
          <p:nvPr/>
        </p:nvSpPr>
        <p:spPr>
          <a:xfrm>
            <a:off x="7546340" y="3429000"/>
            <a:ext cx="2555875" cy="1894205"/>
          </a:xfrm>
          <a:prstGeom prst="roundRect">
            <a:avLst>
              <a:gd name="adj" fmla="val 16667"/>
            </a:avLst>
          </a:prstGeom>
          <a:noFill/>
          <a:ln w="38100" cap="flat" cmpd="sng">
            <a:solidFill>
              <a:schemeClr val="tx1"/>
            </a:solidFill>
            <a:prstDash val="solid"/>
            <a:headEnd type="none" w="med" len="med"/>
            <a:tailEnd type="none" w="med" len="med"/>
          </a:ln>
        </p:spPr>
        <p:txBody>
          <a:bodyPr wrap="none" anchor="ctr" anchorCtr="0"/>
          <a:p>
            <a:pPr algn="ctr" eaLnBrk="0" hangingPunct="0"/>
            <a:endParaRPr lang="zh-CN" altLang="en-US" dirty="0">
              <a:latin typeface="Verdana" panose="020B0604030504040204" charset="0"/>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Group 19"/>
          <p:cNvGrpSpPr/>
          <p:nvPr/>
        </p:nvGrpSpPr>
        <p:grpSpPr>
          <a:xfrm>
            <a:off x="455857" y="331329"/>
            <a:ext cx="515549" cy="439798"/>
            <a:chOff x="454963" y="331168"/>
            <a:chExt cx="515576" cy="439821"/>
          </a:xfrm>
        </p:grpSpPr>
        <p:sp>
          <p:nvSpPr>
            <p:cNvPr id="8" name="AutoShape 20"/>
            <p:cNvSpPr/>
            <p:nvPr/>
          </p:nvSpPr>
          <p:spPr>
            <a:xfrm>
              <a:off x="454963" y="331168"/>
              <a:ext cx="84147" cy="84147"/>
            </a:xfrm>
            <a:prstGeom prst="ellipse">
              <a:avLst/>
            </a:prstGeom>
            <a:solidFill>
              <a:schemeClr val="accent1">
                <a:alpha val="100000"/>
              </a:schemeClr>
            </a:solidFill>
          </p:spPr>
        </p:sp>
        <p:sp>
          <p:nvSpPr>
            <p:cNvPr id="9" name="AutoShape 21"/>
            <p:cNvSpPr/>
            <p:nvPr/>
          </p:nvSpPr>
          <p:spPr>
            <a:xfrm>
              <a:off x="575049" y="337743"/>
              <a:ext cx="78137" cy="78137"/>
            </a:xfrm>
            <a:prstGeom prst="ellipse">
              <a:avLst/>
            </a:prstGeom>
            <a:solidFill>
              <a:schemeClr val="accent1">
                <a:alpha val="80000"/>
              </a:schemeClr>
            </a:solidFill>
          </p:spPr>
        </p:sp>
        <p:sp>
          <p:nvSpPr>
            <p:cNvPr id="10" name="AutoShape 22"/>
            <p:cNvSpPr/>
            <p:nvPr/>
          </p:nvSpPr>
          <p:spPr>
            <a:xfrm>
              <a:off x="689125" y="339460"/>
              <a:ext cx="74704" cy="74704"/>
            </a:xfrm>
            <a:prstGeom prst="ellipse">
              <a:avLst/>
            </a:prstGeom>
            <a:solidFill>
              <a:schemeClr val="accent1">
                <a:alpha val="60000"/>
              </a:schemeClr>
            </a:solidFill>
          </p:spPr>
        </p:sp>
        <p:sp>
          <p:nvSpPr>
            <p:cNvPr id="11" name="AutoShape 23"/>
            <p:cNvSpPr/>
            <p:nvPr/>
          </p:nvSpPr>
          <p:spPr>
            <a:xfrm>
              <a:off x="799768" y="348430"/>
              <a:ext cx="69238" cy="69238"/>
            </a:xfrm>
            <a:prstGeom prst="ellipse">
              <a:avLst/>
            </a:prstGeom>
            <a:solidFill>
              <a:schemeClr val="accent1">
                <a:alpha val="40000"/>
              </a:schemeClr>
            </a:solidFill>
          </p:spPr>
        </p:sp>
        <p:sp>
          <p:nvSpPr>
            <p:cNvPr id="12" name="AutoShape 24"/>
            <p:cNvSpPr/>
            <p:nvPr/>
          </p:nvSpPr>
          <p:spPr>
            <a:xfrm>
              <a:off x="904945" y="344297"/>
              <a:ext cx="65594" cy="65594"/>
            </a:xfrm>
            <a:prstGeom prst="ellipse">
              <a:avLst/>
            </a:prstGeom>
            <a:solidFill>
              <a:schemeClr val="accent1">
                <a:alpha val="20000"/>
              </a:schemeClr>
            </a:solidFill>
          </p:spPr>
        </p:sp>
        <p:sp>
          <p:nvSpPr>
            <p:cNvPr id="13" name="AutoShape 25"/>
            <p:cNvSpPr/>
            <p:nvPr/>
          </p:nvSpPr>
          <p:spPr>
            <a:xfrm>
              <a:off x="454963" y="448942"/>
              <a:ext cx="84147" cy="84147"/>
            </a:xfrm>
            <a:prstGeom prst="ellipse">
              <a:avLst/>
            </a:prstGeom>
            <a:solidFill>
              <a:schemeClr val="accent1">
                <a:alpha val="100000"/>
              </a:schemeClr>
            </a:solidFill>
          </p:spPr>
        </p:sp>
        <p:sp>
          <p:nvSpPr>
            <p:cNvPr id="14" name="AutoShape 26"/>
            <p:cNvSpPr/>
            <p:nvPr/>
          </p:nvSpPr>
          <p:spPr>
            <a:xfrm>
              <a:off x="575049" y="455517"/>
              <a:ext cx="78137" cy="78137"/>
            </a:xfrm>
            <a:prstGeom prst="ellipse">
              <a:avLst/>
            </a:prstGeom>
            <a:solidFill>
              <a:schemeClr val="accent1">
                <a:alpha val="80000"/>
              </a:schemeClr>
            </a:solidFill>
          </p:spPr>
        </p:sp>
        <p:sp>
          <p:nvSpPr>
            <p:cNvPr id="15" name="AutoShape 27"/>
            <p:cNvSpPr/>
            <p:nvPr/>
          </p:nvSpPr>
          <p:spPr>
            <a:xfrm>
              <a:off x="689125" y="457233"/>
              <a:ext cx="74704" cy="74704"/>
            </a:xfrm>
            <a:prstGeom prst="ellipse">
              <a:avLst/>
            </a:prstGeom>
            <a:solidFill>
              <a:schemeClr val="accent1">
                <a:alpha val="60000"/>
              </a:schemeClr>
            </a:solidFill>
          </p:spPr>
        </p:sp>
        <p:sp>
          <p:nvSpPr>
            <p:cNvPr id="16" name="AutoShape 28"/>
            <p:cNvSpPr/>
            <p:nvPr/>
          </p:nvSpPr>
          <p:spPr>
            <a:xfrm>
              <a:off x="799768" y="466203"/>
              <a:ext cx="69238" cy="69238"/>
            </a:xfrm>
            <a:prstGeom prst="ellipse">
              <a:avLst/>
            </a:prstGeom>
            <a:solidFill>
              <a:schemeClr val="accent1">
                <a:alpha val="40000"/>
              </a:schemeClr>
            </a:solidFill>
          </p:spPr>
        </p:sp>
        <p:sp>
          <p:nvSpPr>
            <p:cNvPr id="17" name="AutoShape 29"/>
            <p:cNvSpPr/>
            <p:nvPr/>
          </p:nvSpPr>
          <p:spPr>
            <a:xfrm>
              <a:off x="904945" y="462070"/>
              <a:ext cx="65594" cy="65594"/>
            </a:xfrm>
            <a:prstGeom prst="ellipse">
              <a:avLst/>
            </a:prstGeom>
            <a:solidFill>
              <a:schemeClr val="accent1">
                <a:alpha val="20000"/>
              </a:schemeClr>
            </a:solidFill>
          </p:spPr>
        </p:sp>
        <p:sp>
          <p:nvSpPr>
            <p:cNvPr id="18" name="AutoShape 30"/>
            <p:cNvSpPr/>
            <p:nvPr/>
          </p:nvSpPr>
          <p:spPr>
            <a:xfrm>
              <a:off x="454963" y="566715"/>
              <a:ext cx="84147" cy="84147"/>
            </a:xfrm>
            <a:prstGeom prst="ellipse">
              <a:avLst/>
            </a:prstGeom>
            <a:solidFill>
              <a:schemeClr val="accent1">
                <a:alpha val="100000"/>
              </a:schemeClr>
            </a:solidFill>
          </p:spPr>
        </p:sp>
        <p:sp>
          <p:nvSpPr>
            <p:cNvPr id="41" name="AutoShape 31"/>
            <p:cNvSpPr/>
            <p:nvPr/>
          </p:nvSpPr>
          <p:spPr>
            <a:xfrm>
              <a:off x="575049" y="573291"/>
              <a:ext cx="78137" cy="78137"/>
            </a:xfrm>
            <a:prstGeom prst="ellipse">
              <a:avLst/>
            </a:prstGeom>
            <a:solidFill>
              <a:schemeClr val="accent1">
                <a:alpha val="80000"/>
              </a:schemeClr>
            </a:solidFill>
          </p:spPr>
        </p:sp>
        <p:sp>
          <p:nvSpPr>
            <p:cNvPr id="42" name="AutoShape 32"/>
            <p:cNvSpPr/>
            <p:nvPr/>
          </p:nvSpPr>
          <p:spPr>
            <a:xfrm>
              <a:off x="689125" y="575007"/>
              <a:ext cx="74704" cy="74704"/>
            </a:xfrm>
            <a:prstGeom prst="ellipse">
              <a:avLst/>
            </a:prstGeom>
            <a:solidFill>
              <a:schemeClr val="accent1">
                <a:alpha val="60000"/>
              </a:schemeClr>
            </a:solidFill>
          </p:spPr>
        </p:sp>
        <p:sp>
          <p:nvSpPr>
            <p:cNvPr id="43" name="AutoShape 33"/>
            <p:cNvSpPr/>
            <p:nvPr/>
          </p:nvSpPr>
          <p:spPr>
            <a:xfrm>
              <a:off x="799768" y="583977"/>
              <a:ext cx="69238" cy="69238"/>
            </a:xfrm>
            <a:prstGeom prst="ellipse">
              <a:avLst/>
            </a:prstGeom>
            <a:solidFill>
              <a:schemeClr val="accent1">
                <a:alpha val="40000"/>
              </a:schemeClr>
            </a:solidFill>
          </p:spPr>
        </p:sp>
        <p:sp>
          <p:nvSpPr>
            <p:cNvPr id="44" name="AutoShape 34"/>
            <p:cNvSpPr/>
            <p:nvPr/>
          </p:nvSpPr>
          <p:spPr>
            <a:xfrm>
              <a:off x="904945" y="579844"/>
              <a:ext cx="65594" cy="65594"/>
            </a:xfrm>
            <a:prstGeom prst="ellipse">
              <a:avLst/>
            </a:prstGeom>
            <a:solidFill>
              <a:schemeClr val="accent1">
                <a:alpha val="20000"/>
              </a:schemeClr>
            </a:solidFill>
          </p:spPr>
        </p:sp>
        <p:sp>
          <p:nvSpPr>
            <p:cNvPr id="45" name="AutoShape 35"/>
            <p:cNvSpPr/>
            <p:nvPr/>
          </p:nvSpPr>
          <p:spPr>
            <a:xfrm>
              <a:off x="454963" y="684489"/>
              <a:ext cx="84147" cy="84147"/>
            </a:xfrm>
            <a:prstGeom prst="ellipse">
              <a:avLst/>
            </a:prstGeom>
            <a:solidFill>
              <a:schemeClr val="accent1">
                <a:alpha val="100000"/>
              </a:schemeClr>
            </a:solidFill>
          </p:spPr>
        </p:sp>
        <p:sp>
          <p:nvSpPr>
            <p:cNvPr id="46" name="AutoShape 36"/>
            <p:cNvSpPr/>
            <p:nvPr/>
          </p:nvSpPr>
          <p:spPr>
            <a:xfrm>
              <a:off x="575049" y="691064"/>
              <a:ext cx="78137" cy="78137"/>
            </a:xfrm>
            <a:prstGeom prst="ellipse">
              <a:avLst/>
            </a:prstGeom>
            <a:solidFill>
              <a:schemeClr val="accent1">
                <a:alpha val="80000"/>
              </a:schemeClr>
            </a:solidFill>
          </p:spPr>
        </p:sp>
        <p:sp>
          <p:nvSpPr>
            <p:cNvPr id="47" name="AutoShape 37"/>
            <p:cNvSpPr/>
            <p:nvPr/>
          </p:nvSpPr>
          <p:spPr>
            <a:xfrm>
              <a:off x="689125" y="692781"/>
              <a:ext cx="74704" cy="74704"/>
            </a:xfrm>
            <a:prstGeom prst="ellipse">
              <a:avLst/>
            </a:prstGeom>
            <a:solidFill>
              <a:schemeClr val="accent1">
                <a:alpha val="60000"/>
              </a:schemeClr>
            </a:solidFill>
          </p:spPr>
        </p:sp>
        <p:sp>
          <p:nvSpPr>
            <p:cNvPr id="48" name="AutoShape 38"/>
            <p:cNvSpPr/>
            <p:nvPr/>
          </p:nvSpPr>
          <p:spPr>
            <a:xfrm>
              <a:off x="799768" y="701751"/>
              <a:ext cx="69238" cy="69238"/>
            </a:xfrm>
            <a:prstGeom prst="ellipse">
              <a:avLst/>
            </a:prstGeom>
            <a:solidFill>
              <a:schemeClr val="accent1">
                <a:alpha val="40000"/>
              </a:schemeClr>
            </a:solidFill>
          </p:spPr>
        </p:sp>
        <p:sp>
          <p:nvSpPr>
            <p:cNvPr id="49" name="AutoShape 39"/>
            <p:cNvSpPr/>
            <p:nvPr/>
          </p:nvSpPr>
          <p:spPr>
            <a:xfrm>
              <a:off x="904945" y="697618"/>
              <a:ext cx="65594" cy="65594"/>
            </a:xfrm>
            <a:prstGeom prst="ellipse">
              <a:avLst/>
            </a:prstGeom>
            <a:solidFill>
              <a:schemeClr val="accent1">
                <a:alpha val="20000"/>
              </a:schemeClr>
            </a:solidFill>
          </p:spPr>
        </p:sp>
      </p:grpSp>
      <p:grpSp>
        <p:nvGrpSpPr>
          <p:cNvPr id="2" name="Group 19"/>
          <p:cNvGrpSpPr/>
          <p:nvPr/>
        </p:nvGrpSpPr>
        <p:grpSpPr>
          <a:xfrm>
            <a:off x="455563" y="17678"/>
            <a:ext cx="10641129" cy="850265"/>
            <a:chOff x="454963" y="17678"/>
            <a:chExt cx="10641129" cy="850265"/>
          </a:xfrm>
        </p:grpSpPr>
        <p:sp>
          <p:nvSpPr>
            <p:cNvPr id="4" name="AutoShape 20"/>
            <p:cNvSpPr/>
            <p:nvPr/>
          </p:nvSpPr>
          <p:spPr>
            <a:xfrm>
              <a:off x="454963" y="331168"/>
              <a:ext cx="84147" cy="84147"/>
            </a:xfrm>
            <a:prstGeom prst="ellipse">
              <a:avLst/>
            </a:prstGeom>
            <a:solidFill>
              <a:schemeClr val="accent1">
                <a:alpha val="100000"/>
              </a:schemeClr>
            </a:solidFill>
          </p:spPr>
        </p:sp>
        <p:sp>
          <p:nvSpPr>
            <p:cNvPr id="6" name="AutoShape 21"/>
            <p:cNvSpPr/>
            <p:nvPr/>
          </p:nvSpPr>
          <p:spPr>
            <a:xfrm>
              <a:off x="575049" y="337743"/>
              <a:ext cx="78137" cy="78137"/>
            </a:xfrm>
            <a:prstGeom prst="ellipse">
              <a:avLst/>
            </a:prstGeom>
            <a:solidFill>
              <a:schemeClr val="accent1">
                <a:alpha val="80000"/>
              </a:schemeClr>
            </a:solidFill>
          </p:spPr>
        </p:sp>
        <p:sp>
          <p:nvSpPr>
            <p:cNvPr id="7" name="AutoShape 22"/>
            <p:cNvSpPr/>
            <p:nvPr/>
          </p:nvSpPr>
          <p:spPr>
            <a:xfrm>
              <a:off x="689125" y="339460"/>
              <a:ext cx="74704" cy="74704"/>
            </a:xfrm>
            <a:prstGeom prst="ellipse">
              <a:avLst/>
            </a:prstGeom>
            <a:solidFill>
              <a:schemeClr val="accent1">
                <a:alpha val="60000"/>
              </a:schemeClr>
            </a:solidFill>
          </p:spPr>
        </p:sp>
        <p:sp>
          <p:nvSpPr>
            <p:cNvPr id="19" name="AutoShape 23"/>
            <p:cNvSpPr/>
            <p:nvPr/>
          </p:nvSpPr>
          <p:spPr>
            <a:xfrm>
              <a:off x="799768" y="348430"/>
              <a:ext cx="69238" cy="69238"/>
            </a:xfrm>
            <a:prstGeom prst="ellipse">
              <a:avLst/>
            </a:prstGeom>
            <a:solidFill>
              <a:schemeClr val="accent1">
                <a:alpha val="40000"/>
              </a:schemeClr>
            </a:solidFill>
          </p:spPr>
        </p:sp>
        <p:sp>
          <p:nvSpPr>
            <p:cNvPr id="20" name="AutoShape 24"/>
            <p:cNvSpPr/>
            <p:nvPr/>
          </p:nvSpPr>
          <p:spPr>
            <a:xfrm>
              <a:off x="904945" y="344297"/>
              <a:ext cx="65594" cy="65594"/>
            </a:xfrm>
            <a:prstGeom prst="ellipse">
              <a:avLst/>
            </a:prstGeom>
            <a:solidFill>
              <a:schemeClr val="accent1">
                <a:alpha val="20000"/>
              </a:schemeClr>
            </a:solidFill>
          </p:spPr>
        </p:sp>
        <p:sp>
          <p:nvSpPr>
            <p:cNvPr id="21" name="AutoShape 25"/>
            <p:cNvSpPr/>
            <p:nvPr/>
          </p:nvSpPr>
          <p:spPr>
            <a:xfrm>
              <a:off x="454963" y="448942"/>
              <a:ext cx="84147" cy="84147"/>
            </a:xfrm>
            <a:prstGeom prst="ellipse">
              <a:avLst/>
            </a:prstGeom>
            <a:solidFill>
              <a:schemeClr val="accent1">
                <a:alpha val="100000"/>
              </a:schemeClr>
            </a:solidFill>
          </p:spPr>
        </p:sp>
        <p:sp>
          <p:nvSpPr>
            <p:cNvPr id="22" name="AutoShape 26"/>
            <p:cNvSpPr/>
            <p:nvPr/>
          </p:nvSpPr>
          <p:spPr>
            <a:xfrm>
              <a:off x="575049" y="455517"/>
              <a:ext cx="78137" cy="78137"/>
            </a:xfrm>
            <a:prstGeom prst="ellipse">
              <a:avLst/>
            </a:prstGeom>
            <a:solidFill>
              <a:schemeClr val="accent1">
                <a:alpha val="80000"/>
              </a:schemeClr>
            </a:solidFill>
          </p:spPr>
        </p:sp>
        <p:sp>
          <p:nvSpPr>
            <p:cNvPr id="25" name="AutoShape 27"/>
            <p:cNvSpPr/>
            <p:nvPr/>
          </p:nvSpPr>
          <p:spPr>
            <a:xfrm>
              <a:off x="689125" y="457233"/>
              <a:ext cx="74704" cy="74704"/>
            </a:xfrm>
            <a:prstGeom prst="ellipse">
              <a:avLst/>
            </a:prstGeom>
            <a:solidFill>
              <a:schemeClr val="accent1">
                <a:alpha val="60000"/>
              </a:schemeClr>
            </a:solidFill>
          </p:spPr>
        </p:sp>
        <p:sp>
          <p:nvSpPr>
            <p:cNvPr id="26" name="AutoShape 28"/>
            <p:cNvSpPr/>
            <p:nvPr/>
          </p:nvSpPr>
          <p:spPr>
            <a:xfrm>
              <a:off x="799768" y="466203"/>
              <a:ext cx="69238" cy="69238"/>
            </a:xfrm>
            <a:prstGeom prst="ellipse">
              <a:avLst/>
            </a:prstGeom>
            <a:solidFill>
              <a:schemeClr val="accent1">
                <a:alpha val="40000"/>
              </a:schemeClr>
            </a:solidFill>
          </p:spPr>
        </p:sp>
        <p:sp>
          <p:nvSpPr>
            <p:cNvPr id="28" name="AutoShape 29"/>
            <p:cNvSpPr/>
            <p:nvPr/>
          </p:nvSpPr>
          <p:spPr>
            <a:xfrm>
              <a:off x="904945" y="462070"/>
              <a:ext cx="65594" cy="65594"/>
            </a:xfrm>
            <a:prstGeom prst="ellipse">
              <a:avLst/>
            </a:prstGeom>
            <a:solidFill>
              <a:schemeClr val="accent1">
                <a:alpha val="20000"/>
              </a:schemeClr>
            </a:solidFill>
          </p:spPr>
        </p:sp>
        <p:sp>
          <p:nvSpPr>
            <p:cNvPr id="29" name="AutoShape 30"/>
            <p:cNvSpPr/>
            <p:nvPr/>
          </p:nvSpPr>
          <p:spPr>
            <a:xfrm>
              <a:off x="454963" y="566715"/>
              <a:ext cx="84147" cy="84147"/>
            </a:xfrm>
            <a:prstGeom prst="ellipse">
              <a:avLst/>
            </a:prstGeom>
            <a:solidFill>
              <a:schemeClr val="accent1">
                <a:alpha val="100000"/>
              </a:schemeClr>
            </a:solidFill>
          </p:spPr>
        </p:sp>
        <p:sp>
          <p:nvSpPr>
            <p:cNvPr id="30" name="AutoShape 31"/>
            <p:cNvSpPr/>
            <p:nvPr/>
          </p:nvSpPr>
          <p:spPr>
            <a:xfrm>
              <a:off x="575049" y="573291"/>
              <a:ext cx="78137" cy="78137"/>
            </a:xfrm>
            <a:prstGeom prst="ellipse">
              <a:avLst/>
            </a:prstGeom>
            <a:solidFill>
              <a:schemeClr val="accent1">
                <a:alpha val="80000"/>
              </a:schemeClr>
            </a:solidFill>
          </p:spPr>
        </p:sp>
        <p:sp>
          <p:nvSpPr>
            <p:cNvPr id="31" name="AutoShape 32"/>
            <p:cNvSpPr/>
            <p:nvPr/>
          </p:nvSpPr>
          <p:spPr>
            <a:xfrm>
              <a:off x="689125" y="575007"/>
              <a:ext cx="74704" cy="74704"/>
            </a:xfrm>
            <a:prstGeom prst="ellipse">
              <a:avLst/>
            </a:prstGeom>
            <a:solidFill>
              <a:schemeClr val="accent1">
                <a:alpha val="60000"/>
              </a:schemeClr>
            </a:solidFill>
          </p:spPr>
        </p:sp>
        <p:sp>
          <p:nvSpPr>
            <p:cNvPr id="51" name="AutoShape 33"/>
            <p:cNvSpPr/>
            <p:nvPr/>
          </p:nvSpPr>
          <p:spPr>
            <a:xfrm>
              <a:off x="799768" y="583977"/>
              <a:ext cx="69238" cy="69238"/>
            </a:xfrm>
            <a:prstGeom prst="ellipse">
              <a:avLst/>
            </a:prstGeom>
            <a:solidFill>
              <a:schemeClr val="accent1">
                <a:alpha val="40000"/>
              </a:schemeClr>
            </a:solidFill>
          </p:spPr>
        </p:sp>
        <p:sp>
          <p:nvSpPr>
            <p:cNvPr id="52" name="AutoShape 34"/>
            <p:cNvSpPr/>
            <p:nvPr/>
          </p:nvSpPr>
          <p:spPr>
            <a:xfrm>
              <a:off x="904945" y="579844"/>
              <a:ext cx="65594" cy="65594"/>
            </a:xfrm>
            <a:prstGeom prst="ellipse">
              <a:avLst/>
            </a:prstGeom>
            <a:solidFill>
              <a:schemeClr val="accent1">
                <a:alpha val="20000"/>
              </a:schemeClr>
            </a:solidFill>
          </p:spPr>
        </p:sp>
        <p:sp>
          <p:nvSpPr>
            <p:cNvPr id="53" name="AutoShape 35"/>
            <p:cNvSpPr/>
            <p:nvPr/>
          </p:nvSpPr>
          <p:spPr>
            <a:xfrm>
              <a:off x="454963" y="684489"/>
              <a:ext cx="84147" cy="84147"/>
            </a:xfrm>
            <a:prstGeom prst="ellipse">
              <a:avLst/>
            </a:prstGeom>
            <a:solidFill>
              <a:schemeClr val="accent1">
                <a:alpha val="100000"/>
              </a:schemeClr>
            </a:solidFill>
          </p:spPr>
        </p:sp>
        <p:sp>
          <p:nvSpPr>
            <p:cNvPr id="54" name="AutoShape 36"/>
            <p:cNvSpPr/>
            <p:nvPr/>
          </p:nvSpPr>
          <p:spPr>
            <a:xfrm>
              <a:off x="575049" y="691064"/>
              <a:ext cx="78137" cy="78137"/>
            </a:xfrm>
            <a:prstGeom prst="ellipse">
              <a:avLst/>
            </a:prstGeom>
            <a:solidFill>
              <a:schemeClr val="accent1">
                <a:alpha val="80000"/>
              </a:schemeClr>
            </a:solidFill>
          </p:spPr>
        </p:sp>
        <p:sp>
          <p:nvSpPr>
            <p:cNvPr id="55" name="AutoShape 37"/>
            <p:cNvSpPr/>
            <p:nvPr/>
          </p:nvSpPr>
          <p:spPr>
            <a:xfrm>
              <a:off x="689125" y="692781"/>
              <a:ext cx="74704" cy="74704"/>
            </a:xfrm>
            <a:prstGeom prst="ellipse">
              <a:avLst/>
            </a:prstGeom>
            <a:solidFill>
              <a:schemeClr val="accent1">
                <a:alpha val="60000"/>
              </a:schemeClr>
            </a:solidFill>
          </p:spPr>
        </p:sp>
        <p:sp>
          <p:nvSpPr>
            <p:cNvPr id="56" name="AutoShape 38"/>
            <p:cNvSpPr/>
            <p:nvPr/>
          </p:nvSpPr>
          <p:spPr>
            <a:xfrm>
              <a:off x="799768" y="701751"/>
              <a:ext cx="69238" cy="69238"/>
            </a:xfrm>
            <a:prstGeom prst="ellipse">
              <a:avLst/>
            </a:prstGeom>
            <a:solidFill>
              <a:schemeClr val="accent1">
                <a:alpha val="40000"/>
              </a:schemeClr>
            </a:solidFill>
          </p:spPr>
        </p:sp>
        <p:sp>
          <p:nvSpPr>
            <p:cNvPr id="57" name="AutoShape 39"/>
            <p:cNvSpPr/>
            <p:nvPr/>
          </p:nvSpPr>
          <p:spPr>
            <a:xfrm>
              <a:off x="904945" y="697618"/>
              <a:ext cx="65594" cy="65594"/>
            </a:xfrm>
            <a:prstGeom prst="ellipse">
              <a:avLst/>
            </a:prstGeom>
            <a:solidFill>
              <a:schemeClr val="accent1">
                <a:alpha val="20000"/>
              </a:schemeClr>
            </a:solidFill>
          </p:spPr>
        </p:sp>
        <p:sp>
          <p:nvSpPr>
            <p:cNvPr id="58" name="TextBox 40"/>
            <p:cNvSpPr txBox="1"/>
            <p:nvPr/>
          </p:nvSpPr>
          <p:spPr>
            <a:xfrm>
              <a:off x="1094842" y="17678"/>
              <a:ext cx="10001250" cy="850265"/>
            </a:xfrm>
            <a:prstGeom prst="rect">
              <a:avLst/>
            </a:prstGeom>
          </p:spPr>
          <p:txBody>
            <a:bodyPr vert="horz" wrap="square" lIns="123825" tIns="123825" rIns="57150" bIns="123825" rtlCol="0" anchor="t" anchorCtr="0">
              <a:spAutoFit/>
            </a:bodyPr>
            <a:lstStyle/>
            <a:p>
              <a:pPr>
                <a:lnSpc>
                  <a:spcPct val="14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rPr>
                <a:t>（二）明晰河湖保护治理一套准则</a:t>
              </a: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
        <p:nvSpPr>
          <p:cNvPr id="24" name="文本框 23"/>
          <p:cNvSpPr txBox="1"/>
          <p:nvPr/>
        </p:nvSpPr>
        <p:spPr>
          <a:xfrm>
            <a:off x="1059815" y="1750060"/>
            <a:ext cx="10036810" cy="1470025"/>
          </a:xfrm>
          <a:prstGeom prst="rect">
            <a:avLst/>
          </a:prstGeom>
          <a:noFill/>
        </p:spPr>
        <p:txBody>
          <a:bodyPr wrap="square" rtlCol="0" anchor="t">
            <a:spAutoFit/>
          </a:bodyPr>
          <a:p>
            <a:pPr eaLnBrk="0" hangingPunct="0">
              <a:lnSpc>
                <a:spcPct val="160000"/>
              </a:lnSpc>
            </a:pPr>
            <a:r>
              <a:rPr lang="en-US" altLang="zh-CN" sz="2800" b="1" dirty="0">
                <a:solidFill>
                  <a:srgbClr val="002060"/>
                </a:solidFill>
                <a:latin typeface="Arial" panose="020B0604020202020204" pitchFamily="34" charset="0"/>
                <a:sym typeface="+mn-ea"/>
              </a:rPr>
              <a:t>        </a:t>
            </a:r>
            <a:r>
              <a:rPr lang="zh-CN" sz="2800" b="1" dirty="0">
                <a:solidFill>
                  <a:srgbClr val="002060"/>
                </a:solidFill>
                <a:latin typeface="Arial" panose="020B0604020202020204" pitchFamily="34" charset="0"/>
                <a:sym typeface="+mn-ea"/>
              </a:rPr>
              <a:t>法规制度：</a:t>
            </a:r>
            <a:r>
              <a:rPr lang="zh-CN" altLang="en-US" sz="2800" b="1" dirty="0">
                <a:solidFill>
                  <a:schemeClr val="tx1"/>
                </a:solidFill>
                <a:latin typeface="Arial" panose="020B0604020202020204" pitchFamily="34" charset="0"/>
                <a:sym typeface="+mn-ea"/>
              </a:rPr>
              <a:t>切实落实生态环境法典相关要求，加快水法、防洪法修改，制修订相应地方法规，不断完善法律法规制度。</a:t>
            </a:r>
            <a:endParaRPr lang="zh-CN" altLang="en-US" sz="2800" b="1" dirty="0">
              <a:solidFill>
                <a:schemeClr val="tx1"/>
              </a:solidFill>
              <a:latin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025-04-17_12-07-43"/>
          <p:cNvPicPr/>
          <p:nvPr>
            <p:custDataLst>
              <p:tags r:id="rId1"/>
            </p:custDataLst>
          </p:nvPr>
        </p:nvPicPr>
        <p:blipFill>
          <a:blip r:embed="rId2"/>
          <a:stretch>
            <a:fillRect/>
          </a:stretch>
        </p:blipFill>
        <p:spPr>
          <a:xfrm>
            <a:off x="6644985" y="1978660"/>
            <a:ext cx="1575435" cy="2533015"/>
          </a:xfrm>
          <a:prstGeom prst="rect">
            <a:avLst/>
          </a:prstGeom>
          <a:ln w="6350" cmpd="sng">
            <a:solidFill>
              <a:schemeClr val="tx1"/>
            </a:solidFill>
            <a:prstDash val="solid"/>
          </a:ln>
          <a:effectLst>
            <a:outerShdw blurRad="50800" dist="38100" dir="2700000" algn="tl" rotWithShape="0">
              <a:prstClr val="black">
                <a:alpha val="40000"/>
              </a:prstClr>
            </a:outerShdw>
          </a:effectLst>
        </p:spPr>
      </p:pic>
      <p:pic>
        <p:nvPicPr>
          <p:cNvPr id="7" name="图片 6" descr="2025-04-17_12-08-56"/>
          <p:cNvPicPr/>
          <p:nvPr>
            <p:custDataLst>
              <p:tags r:id="rId3"/>
            </p:custDataLst>
          </p:nvPr>
        </p:nvPicPr>
        <p:blipFill>
          <a:blip r:embed="rId4"/>
          <a:stretch>
            <a:fillRect/>
          </a:stretch>
        </p:blipFill>
        <p:spPr>
          <a:xfrm>
            <a:off x="8453465" y="1978660"/>
            <a:ext cx="1575435" cy="2533015"/>
          </a:xfrm>
          <a:prstGeom prst="rect">
            <a:avLst/>
          </a:prstGeom>
          <a:ln w="6350" cmpd="sng">
            <a:solidFill>
              <a:schemeClr val="tx1"/>
            </a:solidFill>
            <a:prstDash val="solid"/>
          </a:ln>
          <a:effectLst>
            <a:outerShdw blurRad="50800" dist="38100" dir="2700000" algn="tl" rotWithShape="0">
              <a:prstClr val="black">
                <a:alpha val="40000"/>
              </a:prstClr>
            </a:outerShdw>
          </a:effectLst>
        </p:spPr>
      </p:pic>
      <p:pic>
        <p:nvPicPr>
          <p:cNvPr id="3" name="图片 2"/>
          <p:cNvPicPr>
            <a:picLocks noChangeAspect="1"/>
          </p:cNvPicPr>
          <p:nvPr>
            <p:custDataLst>
              <p:tags r:id="rId5"/>
            </p:custDataLst>
          </p:nvPr>
        </p:nvPicPr>
        <p:blipFill>
          <a:blip r:embed="rId6"/>
          <a:stretch>
            <a:fillRect/>
          </a:stretch>
        </p:blipFill>
        <p:spPr>
          <a:xfrm>
            <a:off x="2800695" y="1978660"/>
            <a:ext cx="1689100" cy="2534400"/>
          </a:xfrm>
          <a:prstGeom prst="rect">
            <a:avLst/>
          </a:prstGeom>
          <a:ln w="6350" cmpd="sng">
            <a:solidFill>
              <a:schemeClr val="tx1"/>
            </a:solidFill>
            <a:prstDash val="solid"/>
          </a:ln>
          <a:effectLst>
            <a:outerShdw blurRad="50800" dist="38100" dir="2700000" algn="tl" rotWithShape="0">
              <a:prstClr val="black">
                <a:alpha val="40000"/>
              </a:prstClr>
            </a:outerShdw>
          </a:effectLst>
        </p:spPr>
      </p:pic>
      <p:pic>
        <p:nvPicPr>
          <p:cNvPr id="8" name="图片 7"/>
          <p:cNvPicPr/>
          <p:nvPr>
            <p:custDataLst>
              <p:tags r:id="rId7"/>
            </p:custDataLst>
          </p:nvPr>
        </p:nvPicPr>
        <p:blipFill>
          <a:blip r:embed="rId8"/>
          <a:stretch>
            <a:fillRect/>
          </a:stretch>
        </p:blipFill>
        <p:spPr>
          <a:xfrm>
            <a:off x="10261945" y="1978660"/>
            <a:ext cx="1575435" cy="2533015"/>
          </a:xfrm>
          <a:prstGeom prst="rect">
            <a:avLst/>
          </a:prstGeom>
          <a:ln w="6350" cmpd="sng">
            <a:solidFill>
              <a:schemeClr val="tx1"/>
            </a:solidFill>
            <a:prstDash val="solid"/>
          </a:ln>
          <a:effectLst>
            <a:outerShdw blurRad="50800" dist="38100" dir="2700000" algn="tl" rotWithShape="0">
              <a:prstClr val="black">
                <a:alpha val="40000"/>
              </a:prstClr>
            </a:outerShdw>
          </a:effectLst>
        </p:spPr>
      </p:pic>
      <p:pic>
        <p:nvPicPr>
          <p:cNvPr id="10" name="图片 9"/>
          <p:cNvPicPr>
            <a:picLocks noChangeAspect="1"/>
          </p:cNvPicPr>
          <p:nvPr>
            <p:custDataLst>
              <p:tags r:id="rId9"/>
            </p:custDataLst>
          </p:nvPr>
        </p:nvPicPr>
        <p:blipFill>
          <a:blip r:embed="rId10"/>
          <a:stretch>
            <a:fillRect/>
          </a:stretch>
        </p:blipFill>
        <p:spPr>
          <a:xfrm>
            <a:off x="762000" y="1978660"/>
            <a:ext cx="1805650" cy="2534400"/>
          </a:xfrm>
          <a:prstGeom prst="rect">
            <a:avLst/>
          </a:prstGeom>
          <a:ln w="6350" cmpd="sng">
            <a:solidFill>
              <a:schemeClr val="tx1"/>
            </a:solidFill>
            <a:prstDash val="solid"/>
          </a:ln>
          <a:effectLst>
            <a:outerShdw blurRad="50800" dist="38100" dir="2700000" algn="tl" rotWithShape="0">
              <a:prstClr val="black">
                <a:alpha val="40000"/>
              </a:prstClr>
            </a:outerShdw>
          </a:effectLst>
        </p:spPr>
      </p:pic>
      <p:sp>
        <p:nvSpPr>
          <p:cNvPr id="9" name="文本框 8"/>
          <p:cNvSpPr txBox="1"/>
          <p:nvPr>
            <p:custDataLst>
              <p:tags r:id="rId11"/>
            </p:custDataLst>
          </p:nvPr>
        </p:nvSpPr>
        <p:spPr>
          <a:xfrm>
            <a:off x="539750" y="4650105"/>
            <a:ext cx="2432050" cy="32575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《河流湖泊界定规范》</a:t>
            </a:r>
            <a:endParaRPr lang="zh-CN" altLang="en-US">
              <a:latin typeface="微软雅黑" panose="020B0503020204020204" charset="-122"/>
              <a:ea typeface="微软雅黑" panose="020B0503020204020204" charset="-122"/>
              <a:cs typeface="+mn-ea"/>
              <a:sym typeface="+mn-ea"/>
            </a:endParaRPr>
          </a:p>
        </p:txBody>
      </p:sp>
      <p:sp>
        <p:nvSpPr>
          <p:cNvPr id="11" name="文本框 10"/>
          <p:cNvSpPr txBox="1"/>
          <p:nvPr>
            <p:custDataLst>
              <p:tags r:id="rId12"/>
            </p:custDataLst>
          </p:nvPr>
        </p:nvSpPr>
        <p:spPr>
          <a:xfrm>
            <a:off x="2800985" y="5107305"/>
            <a:ext cx="2432050" cy="32575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《河湖管理范围</a:t>
            </a:r>
            <a:endParaRPr lang="zh-CN" altLang="en-US">
              <a:latin typeface="微软雅黑" panose="020B0503020204020204" charset="-122"/>
              <a:ea typeface="微软雅黑" panose="020B0503020204020204" charset="-122"/>
              <a:cs typeface="+mn-ea"/>
              <a:sym typeface="+mn-ea"/>
            </a:endParaRPr>
          </a:p>
          <a:p>
            <a:pPr algn="just"/>
            <a:r>
              <a:rPr lang="zh-CN" altLang="en-US">
                <a:latin typeface="微软雅黑" panose="020B0503020204020204" charset="-122"/>
                <a:ea typeface="微软雅黑" panose="020B0503020204020204" charset="-122"/>
                <a:cs typeface="+mn-ea"/>
                <a:sym typeface="+mn-ea"/>
              </a:rPr>
              <a:t>划定技术规范》</a:t>
            </a:r>
            <a:endParaRPr lang="zh-CN" altLang="en-US">
              <a:latin typeface="微软雅黑" panose="020B0503020204020204" charset="-122"/>
              <a:ea typeface="微软雅黑" panose="020B0503020204020204" charset="-122"/>
              <a:cs typeface="+mn-ea"/>
              <a:sym typeface="+mn-ea"/>
            </a:endParaRPr>
          </a:p>
        </p:txBody>
      </p:sp>
      <p:sp>
        <p:nvSpPr>
          <p:cNvPr id="12" name="文本框 11"/>
          <p:cNvSpPr txBox="1"/>
          <p:nvPr>
            <p:custDataLst>
              <p:tags r:id="rId13"/>
            </p:custDataLst>
          </p:nvPr>
        </p:nvSpPr>
        <p:spPr>
          <a:xfrm>
            <a:off x="4646295" y="4647565"/>
            <a:ext cx="2432050" cy="32575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《河流溯源导则》</a:t>
            </a:r>
            <a:endParaRPr lang="zh-CN" altLang="en-US">
              <a:latin typeface="微软雅黑" panose="020B0503020204020204" charset="-122"/>
              <a:ea typeface="微软雅黑" panose="020B0503020204020204" charset="-122"/>
              <a:cs typeface="+mn-ea"/>
              <a:sym typeface="+mn-ea"/>
            </a:endParaRPr>
          </a:p>
        </p:txBody>
      </p:sp>
      <p:sp>
        <p:nvSpPr>
          <p:cNvPr id="13" name="文本框 12"/>
          <p:cNvSpPr txBox="1"/>
          <p:nvPr>
            <p:custDataLst>
              <p:tags r:id="rId14"/>
            </p:custDataLst>
          </p:nvPr>
        </p:nvSpPr>
        <p:spPr>
          <a:xfrm>
            <a:off x="6630670" y="5107940"/>
            <a:ext cx="2432050" cy="32575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《入海河口划定</a:t>
            </a:r>
            <a:endParaRPr lang="zh-CN" altLang="en-US">
              <a:latin typeface="微软雅黑" panose="020B0503020204020204" charset="-122"/>
              <a:ea typeface="微软雅黑" panose="020B0503020204020204" charset="-122"/>
              <a:cs typeface="+mn-ea"/>
              <a:sym typeface="+mn-ea"/>
            </a:endParaRPr>
          </a:p>
          <a:p>
            <a:pPr algn="just"/>
            <a:r>
              <a:rPr lang="zh-CN" altLang="en-US">
                <a:latin typeface="微软雅黑" panose="020B0503020204020204" charset="-122"/>
                <a:ea typeface="微软雅黑" panose="020B0503020204020204" charset="-122"/>
                <a:cs typeface="+mn-ea"/>
                <a:sym typeface="+mn-ea"/>
              </a:rPr>
              <a:t>技术规范》</a:t>
            </a:r>
            <a:endParaRPr lang="zh-CN" altLang="en-US">
              <a:latin typeface="微软雅黑" panose="020B0503020204020204" charset="-122"/>
              <a:ea typeface="微软雅黑" panose="020B0503020204020204" charset="-122"/>
              <a:cs typeface="+mn-ea"/>
              <a:sym typeface="+mn-ea"/>
            </a:endParaRPr>
          </a:p>
        </p:txBody>
      </p:sp>
      <p:sp>
        <p:nvSpPr>
          <p:cNvPr id="14" name="文本框 13"/>
          <p:cNvSpPr txBox="1"/>
          <p:nvPr>
            <p:custDataLst>
              <p:tags r:id="rId15"/>
            </p:custDataLst>
          </p:nvPr>
        </p:nvSpPr>
        <p:spPr>
          <a:xfrm>
            <a:off x="8386445" y="4646930"/>
            <a:ext cx="2432050" cy="32575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《河湖管护规程》</a:t>
            </a:r>
            <a:endParaRPr lang="zh-CN" altLang="en-US">
              <a:latin typeface="微软雅黑" panose="020B0503020204020204" charset="-122"/>
              <a:ea typeface="微软雅黑" panose="020B0503020204020204" charset="-122"/>
              <a:cs typeface="+mn-ea"/>
              <a:sym typeface="+mn-ea"/>
            </a:endParaRPr>
          </a:p>
        </p:txBody>
      </p:sp>
      <p:sp>
        <p:nvSpPr>
          <p:cNvPr id="15" name="文本框 14"/>
          <p:cNvSpPr txBox="1"/>
          <p:nvPr>
            <p:custDataLst>
              <p:tags r:id="rId16"/>
            </p:custDataLst>
          </p:nvPr>
        </p:nvSpPr>
        <p:spPr>
          <a:xfrm>
            <a:off x="10215880" y="5107305"/>
            <a:ext cx="2052320" cy="399415"/>
          </a:xfrm>
          <a:prstGeom prst="rect">
            <a:avLst/>
          </a:prstGeom>
          <a:noFill/>
        </p:spPr>
        <p:txBody>
          <a:bodyPr wrap="square" rtlCol="0">
            <a:noAutofit/>
          </a:bodyPr>
          <a:p>
            <a:pPr algn="just"/>
            <a:r>
              <a:rPr lang="zh-CN" altLang="en-US">
                <a:latin typeface="微软雅黑" panose="020B0503020204020204" charset="-122"/>
                <a:ea typeface="微软雅黑" panose="020B0503020204020204" charset="-122"/>
                <a:cs typeface="+mn-ea"/>
                <a:sym typeface="+mn-ea"/>
              </a:rPr>
              <a:t>《幸福河湖评价</a:t>
            </a:r>
            <a:endParaRPr lang="zh-CN" altLang="en-US">
              <a:latin typeface="微软雅黑" panose="020B0503020204020204" charset="-122"/>
              <a:ea typeface="微软雅黑" panose="020B0503020204020204" charset="-122"/>
              <a:cs typeface="+mn-ea"/>
              <a:sym typeface="+mn-ea"/>
            </a:endParaRPr>
          </a:p>
          <a:p>
            <a:pPr algn="just"/>
            <a:r>
              <a:rPr lang="zh-CN" altLang="en-US">
                <a:latin typeface="微软雅黑" panose="020B0503020204020204" charset="-122"/>
                <a:ea typeface="微软雅黑" panose="020B0503020204020204" charset="-122"/>
                <a:cs typeface="+mn-ea"/>
                <a:sym typeface="+mn-ea"/>
              </a:rPr>
              <a:t>导则</a:t>
            </a:r>
            <a:r>
              <a:rPr lang="en-US" altLang="zh-CN">
                <a:latin typeface="微软雅黑" panose="020B0503020204020204" charset="-122"/>
                <a:ea typeface="微软雅黑" panose="020B0503020204020204" charset="-122"/>
                <a:cs typeface="+mn-ea"/>
                <a:sym typeface="+mn-ea"/>
              </a:rPr>
              <a:t> </a:t>
            </a:r>
            <a:r>
              <a:rPr lang="zh-CN" altLang="en-US">
                <a:latin typeface="微软雅黑" panose="020B0503020204020204" charset="-122"/>
                <a:ea typeface="微软雅黑" panose="020B0503020204020204" charset="-122"/>
                <a:cs typeface="+mn-ea"/>
                <a:sym typeface="+mn-ea"/>
              </a:rPr>
              <a:t>第一部分》</a:t>
            </a:r>
            <a:endParaRPr lang="zh-CN" altLang="en-US">
              <a:latin typeface="微软雅黑" panose="020B0503020204020204" charset="-122"/>
              <a:ea typeface="微软雅黑" panose="020B0503020204020204" charset="-122"/>
              <a:cs typeface="+mn-ea"/>
              <a:sym typeface="+mn-ea"/>
            </a:endParaRPr>
          </a:p>
        </p:txBody>
      </p:sp>
      <p:sp>
        <p:nvSpPr>
          <p:cNvPr id="16" name="燕尾形箭头 15"/>
          <p:cNvSpPr/>
          <p:nvPr>
            <p:custDataLst>
              <p:tags r:id="rId17"/>
            </p:custDataLst>
          </p:nvPr>
        </p:nvSpPr>
        <p:spPr>
          <a:xfrm rot="5400000">
            <a:off x="3511550" y="4796155"/>
            <a:ext cx="381635" cy="229235"/>
          </a:xfrm>
          <a:prstGeom prst="notchedRightArrow">
            <a:avLst/>
          </a:prstGeom>
          <a:solidFill>
            <a:schemeClr val="accent1">
              <a:lumMod val="20000"/>
              <a:lumOff val="80000"/>
            </a:schemeClr>
          </a:solidFill>
          <a:ln w="12700"/>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燕尾形箭头 40"/>
          <p:cNvSpPr/>
          <p:nvPr>
            <p:custDataLst>
              <p:tags r:id="rId18"/>
            </p:custDataLst>
          </p:nvPr>
        </p:nvSpPr>
        <p:spPr>
          <a:xfrm rot="5400000">
            <a:off x="10955655" y="4726305"/>
            <a:ext cx="381635" cy="229235"/>
          </a:xfrm>
          <a:prstGeom prst="notchedRightArrow">
            <a:avLst/>
          </a:prstGeom>
          <a:solidFill>
            <a:schemeClr val="accent1">
              <a:lumMod val="20000"/>
              <a:lumOff val="80000"/>
            </a:schemeClr>
          </a:solidFill>
          <a:ln w="12700"/>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燕尾形箭头 41"/>
          <p:cNvSpPr/>
          <p:nvPr>
            <p:custDataLst>
              <p:tags r:id="rId19"/>
            </p:custDataLst>
          </p:nvPr>
        </p:nvSpPr>
        <p:spPr>
          <a:xfrm rot="5400000">
            <a:off x="7317740" y="4796155"/>
            <a:ext cx="381635" cy="229235"/>
          </a:xfrm>
          <a:prstGeom prst="notchedRightArrow">
            <a:avLst/>
          </a:prstGeom>
          <a:solidFill>
            <a:schemeClr val="accent1">
              <a:lumMod val="20000"/>
              <a:lumOff val="80000"/>
            </a:schemeClr>
          </a:solidFill>
          <a:ln w="12700"/>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 name="Group 19"/>
          <p:cNvGrpSpPr/>
          <p:nvPr/>
        </p:nvGrpSpPr>
        <p:grpSpPr>
          <a:xfrm>
            <a:off x="455857" y="331329"/>
            <a:ext cx="515549" cy="439798"/>
            <a:chOff x="454963" y="331168"/>
            <a:chExt cx="515576" cy="439821"/>
          </a:xfrm>
        </p:grpSpPr>
        <p:sp>
          <p:nvSpPr>
            <p:cNvPr id="17" name="AutoShape 20"/>
            <p:cNvSpPr/>
            <p:nvPr/>
          </p:nvSpPr>
          <p:spPr>
            <a:xfrm>
              <a:off x="454963" y="331168"/>
              <a:ext cx="84147" cy="84147"/>
            </a:xfrm>
            <a:prstGeom prst="ellipse">
              <a:avLst/>
            </a:prstGeom>
            <a:solidFill>
              <a:schemeClr val="accent1">
                <a:alpha val="100000"/>
              </a:schemeClr>
            </a:solidFill>
          </p:spPr>
        </p:sp>
        <p:sp>
          <p:nvSpPr>
            <p:cNvPr id="18" name="AutoShape 21"/>
            <p:cNvSpPr/>
            <p:nvPr/>
          </p:nvSpPr>
          <p:spPr>
            <a:xfrm>
              <a:off x="575049" y="337743"/>
              <a:ext cx="78137" cy="78137"/>
            </a:xfrm>
            <a:prstGeom prst="ellipse">
              <a:avLst/>
            </a:prstGeom>
            <a:solidFill>
              <a:schemeClr val="accent1">
                <a:alpha val="80000"/>
              </a:schemeClr>
            </a:solidFill>
          </p:spPr>
        </p:sp>
        <p:sp>
          <p:nvSpPr>
            <p:cNvPr id="43" name="AutoShape 22"/>
            <p:cNvSpPr/>
            <p:nvPr/>
          </p:nvSpPr>
          <p:spPr>
            <a:xfrm>
              <a:off x="689125" y="339460"/>
              <a:ext cx="74704" cy="74704"/>
            </a:xfrm>
            <a:prstGeom prst="ellipse">
              <a:avLst/>
            </a:prstGeom>
            <a:solidFill>
              <a:schemeClr val="accent1">
                <a:alpha val="60000"/>
              </a:schemeClr>
            </a:solidFill>
          </p:spPr>
        </p:sp>
        <p:sp>
          <p:nvSpPr>
            <p:cNvPr id="44" name="AutoShape 23"/>
            <p:cNvSpPr/>
            <p:nvPr/>
          </p:nvSpPr>
          <p:spPr>
            <a:xfrm>
              <a:off x="799768" y="348430"/>
              <a:ext cx="69238" cy="69238"/>
            </a:xfrm>
            <a:prstGeom prst="ellipse">
              <a:avLst/>
            </a:prstGeom>
            <a:solidFill>
              <a:schemeClr val="accent1">
                <a:alpha val="40000"/>
              </a:schemeClr>
            </a:solidFill>
          </p:spPr>
        </p:sp>
        <p:sp>
          <p:nvSpPr>
            <p:cNvPr id="45" name="AutoShape 24"/>
            <p:cNvSpPr/>
            <p:nvPr/>
          </p:nvSpPr>
          <p:spPr>
            <a:xfrm>
              <a:off x="904945" y="344297"/>
              <a:ext cx="65594" cy="65594"/>
            </a:xfrm>
            <a:prstGeom prst="ellipse">
              <a:avLst/>
            </a:prstGeom>
            <a:solidFill>
              <a:schemeClr val="accent1">
                <a:alpha val="20000"/>
              </a:schemeClr>
            </a:solidFill>
          </p:spPr>
        </p:sp>
        <p:sp>
          <p:nvSpPr>
            <p:cNvPr id="46" name="AutoShape 25"/>
            <p:cNvSpPr/>
            <p:nvPr/>
          </p:nvSpPr>
          <p:spPr>
            <a:xfrm>
              <a:off x="454963" y="448942"/>
              <a:ext cx="84147" cy="84147"/>
            </a:xfrm>
            <a:prstGeom prst="ellipse">
              <a:avLst/>
            </a:prstGeom>
            <a:solidFill>
              <a:schemeClr val="accent1">
                <a:alpha val="100000"/>
              </a:schemeClr>
            </a:solidFill>
          </p:spPr>
        </p:sp>
        <p:sp>
          <p:nvSpPr>
            <p:cNvPr id="47" name="AutoShape 26"/>
            <p:cNvSpPr/>
            <p:nvPr/>
          </p:nvSpPr>
          <p:spPr>
            <a:xfrm>
              <a:off x="575049" y="455517"/>
              <a:ext cx="78137" cy="78137"/>
            </a:xfrm>
            <a:prstGeom prst="ellipse">
              <a:avLst/>
            </a:prstGeom>
            <a:solidFill>
              <a:schemeClr val="accent1">
                <a:alpha val="80000"/>
              </a:schemeClr>
            </a:solidFill>
          </p:spPr>
        </p:sp>
        <p:sp>
          <p:nvSpPr>
            <p:cNvPr id="48" name="AutoShape 27"/>
            <p:cNvSpPr/>
            <p:nvPr/>
          </p:nvSpPr>
          <p:spPr>
            <a:xfrm>
              <a:off x="689125" y="457233"/>
              <a:ext cx="74704" cy="74704"/>
            </a:xfrm>
            <a:prstGeom prst="ellipse">
              <a:avLst/>
            </a:prstGeom>
            <a:solidFill>
              <a:schemeClr val="accent1">
                <a:alpha val="60000"/>
              </a:schemeClr>
            </a:solidFill>
          </p:spPr>
        </p:sp>
        <p:sp>
          <p:nvSpPr>
            <p:cNvPr id="49" name="AutoShape 28"/>
            <p:cNvSpPr/>
            <p:nvPr/>
          </p:nvSpPr>
          <p:spPr>
            <a:xfrm>
              <a:off x="799768" y="466203"/>
              <a:ext cx="69238" cy="69238"/>
            </a:xfrm>
            <a:prstGeom prst="ellipse">
              <a:avLst/>
            </a:prstGeom>
            <a:solidFill>
              <a:schemeClr val="accent1">
                <a:alpha val="40000"/>
              </a:schemeClr>
            </a:solidFill>
          </p:spPr>
        </p:sp>
        <p:sp>
          <p:nvSpPr>
            <p:cNvPr id="50" name="AutoShape 29"/>
            <p:cNvSpPr/>
            <p:nvPr/>
          </p:nvSpPr>
          <p:spPr>
            <a:xfrm>
              <a:off x="904945" y="462070"/>
              <a:ext cx="65594" cy="65594"/>
            </a:xfrm>
            <a:prstGeom prst="ellipse">
              <a:avLst/>
            </a:prstGeom>
            <a:solidFill>
              <a:schemeClr val="accent1">
                <a:alpha val="20000"/>
              </a:schemeClr>
            </a:solidFill>
          </p:spPr>
        </p:sp>
        <p:sp>
          <p:nvSpPr>
            <p:cNvPr id="51" name="AutoShape 30"/>
            <p:cNvSpPr/>
            <p:nvPr/>
          </p:nvSpPr>
          <p:spPr>
            <a:xfrm>
              <a:off x="454963" y="566715"/>
              <a:ext cx="84147" cy="84147"/>
            </a:xfrm>
            <a:prstGeom prst="ellipse">
              <a:avLst/>
            </a:prstGeom>
            <a:solidFill>
              <a:schemeClr val="accent1">
                <a:alpha val="100000"/>
              </a:schemeClr>
            </a:solidFill>
          </p:spPr>
        </p:sp>
        <p:sp>
          <p:nvSpPr>
            <p:cNvPr id="52" name="AutoShape 31"/>
            <p:cNvSpPr/>
            <p:nvPr/>
          </p:nvSpPr>
          <p:spPr>
            <a:xfrm>
              <a:off x="575049" y="573291"/>
              <a:ext cx="78137" cy="78137"/>
            </a:xfrm>
            <a:prstGeom prst="ellipse">
              <a:avLst/>
            </a:prstGeom>
            <a:solidFill>
              <a:schemeClr val="accent1">
                <a:alpha val="80000"/>
              </a:schemeClr>
            </a:solidFill>
          </p:spPr>
        </p:sp>
        <p:sp>
          <p:nvSpPr>
            <p:cNvPr id="53" name="AutoShape 32"/>
            <p:cNvSpPr/>
            <p:nvPr/>
          </p:nvSpPr>
          <p:spPr>
            <a:xfrm>
              <a:off x="689125" y="575007"/>
              <a:ext cx="74704" cy="74704"/>
            </a:xfrm>
            <a:prstGeom prst="ellipse">
              <a:avLst/>
            </a:prstGeom>
            <a:solidFill>
              <a:schemeClr val="accent1">
                <a:alpha val="60000"/>
              </a:schemeClr>
            </a:solidFill>
          </p:spPr>
        </p:sp>
        <p:sp>
          <p:nvSpPr>
            <p:cNvPr id="54" name="AutoShape 33"/>
            <p:cNvSpPr/>
            <p:nvPr/>
          </p:nvSpPr>
          <p:spPr>
            <a:xfrm>
              <a:off x="799768" y="583977"/>
              <a:ext cx="69238" cy="69238"/>
            </a:xfrm>
            <a:prstGeom prst="ellipse">
              <a:avLst/>
            </a:prstGeom>
            <a:solidFill>
              <a:schemeClr val="accent1">
                <a:alpha val="40000"/>
              </a:schemeClr>
            </a:solidFill>
          </p:spPr>
        </p:sp>
        <p:sp>
          <p:nvSpPr>
            <p:cNvPr id="55" name="AutoShape 34"/>
            <p:cNvSpPr/>
            <p:nvPr/>
          </p:nvSpPr>
          <p:spPr>
            <a:xfrm>
              <a:off x="904945" y="579844"/>
              <a:ext cx="65594" cy="65594"/>
            </a:xfrm>
            <a:prstGeom prst="ellipse">
              <a:avLst/>
            </a:prstGeom>
            <a:solidFill>
              <a:schemeClr val="accent1">
                <a:alpha val="20000"/>
              </a:schemeClr>
            </a:solidFill>
          </p:spPr>
        </p:sp>
        <p:sp>
          <p:nvSpPr>
            <p:cNvPr id="56" name="AutoShape 35"/>
            <p:cNvSpPr/>
            <p:nvPr/>
          </p:nvSpPr>
          <p:spPr>
            <a:xfrm>
              <a:off x="454963" y="684489"/>
              <a:ext cx="84147" cy="84147"/>
            </a:xfrm>
            <a:prstGeom prst="ellipse">
              <a:avLst/>
            </a:prstGeom>
            <a:solidFill>
              <a:schemeClr val="accent1">
                <a:alpha val="100000"/>
              </a:schemeClr>
            </a:solidFill>
          </p:spPr>
        </p:sp>
        <p:sp>
          <p:nvSpPr>
            <p:cNvPr id="57" name="AutoShape 36"/>
            <p:cNvSpPr/>
            <p:nvPr/>
          </p:nvSpPr>
          <p:spPr>
            <a:xfrm>
              <a:off x="575049" y="691064"/>
              <a:ext cx="78137" cy="78137"/>
            </a:xfrm>
            <a:prstGeom prst="ellipse">
              <a:avLst/>
            </a:prstGeom>
            <a:solidFill>
              <a:schemeClr val="accent1">
                <a:alpha val="80000"/>
              </a:schemeClr>
            </a:solidFill>
          </p:spPr>
        </p:sp>
        <p:sp>
          <p:nvSpPr>
            <p:cNvPr id="58" name="AutoShape 37"/>
            <p:cNvSpPr/>
            <p:nvPr/>
          </p:nvSpPr>
          <p:spPr>
            <a:xfrm>
              <a:off x="689125" y="692781"/>
              <a:ext cx="74704" cy="74704"/>
            </a:xfrm>
            <a:prstGeom prst="ellipse">
              <a:avLst/>
            </a:prstGeom>
            <a:solidFill>
              <a:schemeClr val="accent1">
                <a:alpha val="60000"/>
              </a:schemeClr>
            </a:solidFill>
          </p:spPr>
        </p:sp>
        <p:sp>
          <p:nvSpPr>
            <p:cNvPr id="59" name="AutoShape 38"/>
            <p:cNvSpPr/>
            <p:nvPr/>
          </p:nvSpPr>
          <p:spPr>
            <a:xfrm>
              <a:off x="799768" y="701751"/>
              <a:ext cx="69238" cy="69238"/>
            </a:xfrm>
            <a:prstGeom prst="ellipse">
              <a:avLst/>
            </a:prstGeom>
            <a:solidFill>
              <a:schemeClr val="accent1">
                <a:alpha val="40000"/>
              </a:schemeClr>
            </a:solidFill>
          </p:spPr>
        </p:sp>
        <p:sp>
          <p:nvSpPr>
            <p:cNvPr id="60" name="AutoShape 39"/>
            <p:cNvSpPr/>
            <p:nvPr/>
          </p:nvSpPr>
          <p:spPr>
            <a:xfrm>
              <a:off x="904945" y="697618"/>
              <a:ext cx="65594" cy="65594"/>
            </a:xfrm>
            <a:prstGeom prst="ellipse">
              <a:avLst/>
            </a:prstGeom>
            <a:solidFill>
              <a:schemeClr val="accent1">
                <a:alpha val="20000"/>
              </a:schemeClr>
            </a:solidFill>
          </p:spPr>
        </p:sp>
      </p:grpSp>
      <p:grpSp>
        <p:nvGrpSpPr>
          <p:cNvPr id="61" name="Group 19"/>
          <p:cNvGrpSpPr/>
          <p:nvPr/>
        </p:nvGrpSpPr>
        <p:grpSpPr>
          <a:xfrm>
            <a:off x="455563" y="17678"/>
            <a:ext cx="10641129" cy="850265"/>
            <a:chOff x="454963" y="17678"/>
            <a:chExt cx="10641129" cy="850265"/>
          </a:xfrm>
        </p:grpSpPr>
        <p:sp>
          <p:nvSpPr>
            <p:cNvPr id="62" name="AutoShape 20"/>
            <p:cNvSpPr/>
            <p:nvPr/>
          </p:nvSpPr>
          <p:spPr>
            <a:xfrm>
              <a:off x="454963" y="331168"/>
              <a:ext cx="84147" cy="84147"/>
            </a:xfrm>
            <a:prstGeom prst="ellipse">
              <a:avLst/>
            </a:prstGeom>
            <a:solidFill>
              <a:schemeClr val="accent1">
                <a:alpha val="100000"/>
              </a:schemeClr>
            </a:solidFill>
          </p:spPr>
        </p:sp>
        <p:sp>
          <p:nvSpPr>
            <p:cNvPr id="63" name="AutoShape 21"/>
            <p:cNvSpPr/>
            <p:nvPr/>
          </p:nvSpPr>
          <p:spPr>
            <a:xfrm>
              <a:off x="575049" y="337743"/>
              <a:ext cx="78137" cy="78137"/>
            </a:xfrm>
            <a:prstGeom prst="ellipse">
              <a:avLst/>
            </a:prstGeom>
            <a:solidFill>
              <a:schemeClr val="accent1">
                <a:alpha val="80000"/>
              </a:schemeClr>
            </a:solidFill>
          </p:spPr>
        </p:sp>
        <p:sp>
          <p:nvSpPr>
            <p:cNvPr id="64" name="AutoShape 22"/>
            <p:cNvSpPr/>
            <p:nvPr/>
          </p:nvSpPr>
          <p:spPr>
            <a:xfrm>
              <a:off x="689125" y="339460"/>
              <a:ext cx="74704" cy="74704"/>
            </a:xfrm>
            <a:prstGeom prst="ellipse">
              <a:avLst/>
            </a:prstGeom>
            <a:solidFill>
              <a:schemeClr val="accent1">
                <a:alpha val="60000"/>
              </a:schemeClr>
            </a:solidFill>
          </p:spPr>
        </p:sp>
        <p:sp>
          <p:nvSpPr>
            <p:cNvPr id="65" name="AutoShape 23"/>
            <p:cNvSpPr/>
            <p:nvPr/>
          </p:nvSpPr>
          <p:spPr>
            <a:xfrm>
              <a:off x="799768" y="348430"/>
              <a:ext cx="69238" cy="69238"/>
            </a:xfrm>
            <a:prstGeom prst="ellipse">
              <a:avLst/>
            </a:prstGeom>
            <a:solidFill>
              <a:schemeClr val="accent1">
                <a:alpha val="40000"/>
              </a:schemeClr>
            </a:solidFill>
          </p:spPr>
        </p:sp>
        <p:sp>
          <p:nvSpPr>
            <p:cNvPr id="66" name="AutoShape 24"/>
            <p:cNvSpPr/>
            <p:nvPr/>
          </p:nvSpPr>
          <p:spPr>
            <a:xfrm>
              <a:off x="904945" y="344297"/>
              <a:ext cx="65594" cy="65594"/>
            </a:xfrm>
            <a:prstGeom prst="ellipse">
              <a:avLst/>
            </a:prstGeom>
            <a:solidFill>
              <a:schemeClr val="accent1">
                <a:alpha val="20000"/>
              </a:schemeClr>
            </a:solidFill>
          </p:spPr>
        </p:sp>
        <p:sp>
          <p:nvSpPr>
            <p:cNvPr id="67" name="AutoShape 25"/>
            <p:cNvSpPr/>
            <p:nvPr/>
          </p:nvSpPr>
          <p:spPr>
            <a:xfrm>
              <a:off x="454963" y="448942"/>
              <a:ext cx="84147" cy="84147"/>
            </a:xfrm>
            <a:prstGeom prst="ellipse">
              <a:avLst/>
            </a:prstGeom>
            <a:solidFill>
              <a:schemeClr val="accent1">
                <a:alpha val="100000"/>
              </a:schemeClr>
            </a:solidFill>
          </p:spPr>
        </p:sp>
        <p:sp>
          <p:nvSpPr>
            <p:cNvPr id="68" name="AutoShape 26"/>
            <p:cNvSpPr/>
            <p:nvPr/>
          </p:nvSpPr>
          <p:spPr>
            <a:xfrm>
              <a:off x="575049" y="455517"/>
              <a:ext cx="78137" cy="78137"/>
            </a:xfrm>
            <a:prstGeom prst="ellipse">
              <a:avLst/>
            </a:prstGeom>
            <a:solidFill>
              <a:schemeClr val="accent1">
                <a:alpha val="80000"/>
              </a:schemeClr>
            </a:solidFill>
          </p:spPr>
        </p:sp>
        <p:sp>
          <p:nvSpPr>
            <p:cNvPr id="69" name="AutoShape 27"/>
            <p:cNvSpPr/>
            <p:nvPr/>
          </p:nvSpPr>
          <p:spPr>
            <a:xfrm>
              <a:off x="689125" y="457233"/>
              <a:ext cx="74704" cy="74704"/>
            </a:xfrm>
            <a:prstGeom prst="ellipse">
              <a:avLst/>
            </a:prstGeom>
            <a:solidFill>
              <a:schemeClr val="accent1">
                <a:alpha val="60000"/>
              </a:schemeClr>
            </a:solidFill>
          </p:spPr>
        </p:sp>
        <p:sp>
          <p:nvSpPr>
            <p:cNvPr id="70" name="AutoShape 28"/>
            <p:cNvSpPr/>
            <p:nvPr/>
          </p:nvSpPr>
          <p:spPr>
            <a:xfrm>
              <a:off x="799768" y="466203"/>
              <a:ext cx="69238" cy="69238"/>
            </a:xfrm>
            <a:prstGeom prst="ellipse">
              <a:avLst/>
            </a:prstGeom>
            <a:solidFill>
              <a:schemeClr val="accent1">
                <a:alpha val="40000"/>
              </a:schemeClr>
            </a:solidFill>
          </p:spPr>
        </p:sp>
        <p:sp>
          <p:nvSpPr>
            <p:cNvPr id="71" name="AutoShape 29"/>
            <p:cNvSpPr/>
            <p:nvPr/>
          </p:nvSpPr>
          <p:spPr>
            <a:xfrm>
              <a:off x="904945" y="462070"/>
              <a:ext cx="65594" cy="65594"/>
            </a:xfrm>
            <a:prstGeom prst="ellipse">
              <a:avLst/>
            </a:prstGeom>
            <a:solidFill>
              <a:schemeClr val="accent1">
                <a:alpha val="20000"/>
              </a:schemeClr>
            </a:solidFill>
          </p:spPr>
        </p:sp>
        <p:sp>
          <p:nvSpPr>
            <p:cNvPr id="73" name="AutoShape 30"/>
            <p:cNvSpPr/>
            <p:nvPr/>
          </p:nvSpPr>
          <p:spPr>
            <a:xfrm>
              <a:off x="454963" y="566715"/>
              <a:ext cx="84147" cy="84147"/>
            </a:xfrm>
            <a:prstGeom prst="ellipse">
              <a:avLst/>
            </a:prstGeom>
            <a:solidFill>
              <a:schemeClr val="accent1">
                <a:alpha val="100000"/>
              </a:schemeClr>
            </a:solidFill>
          </p:spPr>
        </p:sp>
        <p:sp>
          <p:nvSpPr>
            <p:cNvPr id="74" name="AutoShape 31"/>
            <p:cNvSpPr/>
            <p:nvPr/>
          </p:nvSpPr>
          <p:spPr>
            <a:xfrm>
              <a:off x="575049" y="573291"/>
              <a:ext cx="78137" cy="78137"/>
            </a:xfrm>
            <a:prstGeom prst="ellipse">
              <a:avLst/>
            </a:prstGeom>
            <a:solidFill>
              <a:schemeClr val="accent1">
                <a:alpha val="80000"/>
              </a:schemeClr>
            </a:solidFill>
          </p:spPr>
        </p:sp>
        <p:sp>
          <p:nvSpPr>
            <p:cNvPr id="75" name="AutoShape 32"/>
            <p:cNvSpPr/>
            <p:nvPr/>
          </p:nvSpPr>
          <p:spPr>
            <a:xfrm>
              <a:off x="689125" y="575007"/>
              <a:ext cx="74704" cy="74704"/>
            </a:xfrm>
            <a:prstGeom prst="ellipse">
              <a:avLst/>
            </a:prstGeom>
            <a:solidFill>
              <a:schemeClr val="accent1">
                <a:alpha val="60000"/>
              </a:schemeClr>
            </a:solidFill>
          </p:spPr>
        </p:sp>
        <p:sp>
          <p:nvSpPr>
            <p:cNvPr id="76" name="AutoShape 33"/>
            <p:cNvSpPr/>
            <p:nvPr/>
          </p:nvSpPr>
          <p:spPr>
            <a:xfrm>
              <a:off x="799768" y="583977"/>
              <a:ext cx="69238" cy="69238"/>
            </a:xfrm>
            <a:prstGeom prst="ellipse">
              <a:avLst/>
            </a:prstGeom>
            <a:solidFill>
              <a:schemeClr val="accent1">
                <a:alpha val="40000"/>
              </a:schemeClr>
            </a:solidFill>
          </p:spPr>
        </p:sp>
        <p:sp>
          <p:nvSpPr>
            <p:cNvPr id="77" name="AutoShape 34"/>
            <p:cNvSpPr/>
            <p:nvPr/>
          </p:nvSpPr>
          <p:spPr>
            <a:xfrm>
              <a:off x="904945" y="579844"/>
              <a:ext cx="65594" cy="65594"/>
            </a:xfrm>
            <a:prstGeom prst="ellipse">
              <a:avLst/>
            </a:prstGeom>
            <a:solidFill>
              <a:schemeClr val="accent1">
                <a:alpha val="20000"/>
              </a:schemeClr>
            </a:solidFill>
          </p:spPr>
        </p:sp>
        <p:sp>
          <p:nvSpPr>
            <p:cNvPr id="78" name="AutoShape 35"/>
            <p:cNvSpPr/>
            <p:nvPr/>
          </p:nvSpPr>
          <p:spPr>
            <a:xfrm>
              <a:off x="454963" y="684489"/>
              <a:ext cx="84147" cy="84147"/>
            </a:xfrm>
            <a:prstGeom prst="ellipse">
              <a:avLst/>
            </a:prstGeom>
            <a:solidFill>
              <a:schemeClr val="accent1">
                <a:alpha val="100000"/>
              </a:schemeClr>
            </a:solidFill>
          </p:spPr>
        </p:sp>
        <p:sp>
          <p:nvSpPr>
            <p:cNvPr id="79" name="AutoShape 36"/>
            <p:cNvSpPr/>
            <p:nvPr/>
          </p:nvSpPr>
          <p:spPr>
            <a:xfrm>
              <a:off x="575049" y="691064"/>
              <a:ext cx="78137" cy="78137"/>
            </a:xfrm>
            <a:prstGeom prst="ellipse">
              <a:avLst/>
            </a:prstGeom>
            <a:solidFill>
              <a:schemeClr val="accent1">
                <a:alpha val="80000"/>
              </a:schemeClr>
            </a:solidFill>
          </p:spPr>
        </p:sp>
        <p:sp>
          <p:nvSpPr>
            <p:cNvPr id="80" name="AutoShape 37"/>
            <p:cNvSpPr/>
            <p:nvPr/>
          </p:nvSpPr>
          <p:spPr>
            <a:xfrm>
              <a:off x="689125" y="692781"/>
              <a:ext cx="74704" cy="74704"/>
            </a:xfrm>
            <a:prstGeom prst="ellipse">
              <a:avLst/>
            </a:prstGeom>
            <a:solidFill>
              <a:schemeClr val="accent1">
                <a:alpha val="60000"/>
              </a:schemeClr>
            </a:solidFill>
          </p:spPr>
        </p:sp>
        <p:sp>
          <p:nvSpPr>
            <p:cNvPr id="81" name="AutoShape 38"/>
            <p:cNvSpPr/>
            <p:nvPr/>
          </p:nvSpPr>
          <p:spPr>
            <a:xfrm>
              <a:off x="799768" y="701751"/>
              <a:ext cx="69238" cy="69238"/>
            </a:xfrm>
            <a:prstGeom prst="ellipse">
              <a:avLst/>
            </a:prstGeom>
            <a:solidFill>
              <a:schemeClr val="accent1">
                <a:alpha val="40000"/>
              </a:schemeClr>
            </a:solidFill>
          </p:spPr>
        </p:sp>
        <p:sp>
          <p:nvSpPr>
            <p:cNvPr id="82" name="AutoShape 39"/>
            <p:cNvSpPr/>
            <p:nvPr/>
          </p:nvSpPr>
          <p:spPr>
            <a:xfrm>
              <a:off x="904945" y="697618"/>
              <a:ext cx="65594" cy="65594"/>
            </a:xfrm>
            <a:prstGeom prst="ellipse">
              <a:avLst/>
            </a:prstGeom>
            <a:solidFill>
              <a:schemeClr val="accent1">
                <a:alpha val="20000"/>
              </a:schemeClr>
            </a:solidFill>
          </p:spPr>
        </p:sp>
        <p:sp>
          <p:nvSpPr>
            <p:cNvPr id="83" name="TextBox 40"/>
            <p:cNvSpPr txBox="1"/>
            <p:nvPr/>
          </p:nvSpPr>
          <p:spPr>
            <a:xfrm>
              <a:off x="1094842" y="17678"/>
              <a:ext cx="10001250" cy="850265"/>
            </a:xfrm>
            <a:prstGeom prst="rect">
              <a:avLst/>
            </a:prstGeom>
          </p:spPr>
          <p:txBody>
            <a:bodyPr vert="horz" wrap="square" lIns="123825" tIns="123825" rIns="57150" bIns="123825" rtlCol="0" anchor="t" anchorCtr="0">
              <a:spAutoFit/>
            </a:bodyPr>
            <a:lstStyle/>
            <a:p>
              <a:pPr>
                <a:lnSpc>
                  <a:spcPct val="14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（二）明晰河湖保护治理一套准则</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p:txBody>
        </p:sp>
      </p:grpSp>
      <p:pic>
        <p:nvPicPr>
          <p:cNvPr id="86" name="图片 85"/>
          <p:cNvPicPr>
            <a:picLocks noChangeAspect="1"/>
          </p:cNvPicPr>
          <p:nvPr>
            <p:custDataLst>
              <p:tags r:id="rId20"/>
            </p:custDataLst>
          </p:nvPr>
        </p:nvPicPr>
        <p:blipFill>
          <a:blip r:embed="rId21"/>
          <a:srcRect t="5772" r="7958" b="3392"/>
          <a:stretch>
            <a:fillRect/>
          </a:stretch>
        </p:blipFill>
        <p:spPr>
          <a:xfrm>
            <a:off x="4646295" y="1979295"/>
            <a:ext cx="1868170" cy="2539365"/>
          </a:xfrm>
          <a:prstGeom prst="rect">
            <a:avLst/>
          </a:prstGeom>
          <a:ln w="6350" cmpd="sng">
            <a:solidFill>
              <a:schemeClr val="tx1"/>
            </a:solidFill>
            <a:prstDash val="solid"/>
          </a:ln>
          <a:effectLst>
            <a:outerShdw blurRad="50800" dist="38100" dir="2700000" algn="tl" rotWithShape="0">
              <a:prstClr val="black">
                <a:alpha val="40000"/>
              </a:prstClr>
            </a:outerShdw>
          </a:effectLst>
        </p:spPr>
      </p:pic>
      <p:sp>
        <p:nvSpPr>
          <p:cNvPr id="5" name="文本框 4"/>
          <p:cNvSpPr txBox="1"/>
          <p:nvPr/>
        </p:nvSpPr>
        <p:spPr>
          <a:xfrm>
            <a:off x="830580" y="834390"/>
            <a:ext cx="10959465" cy="922020"/>
          </a:xfrm>
          <a:prstGeom prst="rect">
            <a:avLst/>
          </a:prstGeom>
          <a:noFill/>
          <a:extLst>
            <a:ext uri="{909E8E84-426E-40DD-AFC4-6F175D3DCCD1}">
              <a14:hiddenFill xmlns:a14="http://schemas.microsoft.com/office/drawing/2010/main">
                <a:solidFill>
                  <a:schemeClr val="accent1"/>
                </a:solidFill>
              </a14:hiddenFill>
            </a:ext>
          </a:extLst>
        </p:spPr>
        <p:txBody>
          <a:bodyPr wrap="square" rtlCol="0" anchor="t">
            <a:spAutoFit/>
          </a:bodyPr>
          <a:p>
            <a:pPr algn="just">
              <a:lnSpc>
                <a:spcPct val="150000"/>
              </a:lnSpc>
            </a:pPr>
            <a:r>
              <a:rPr lang="en-US" altLang="zh-CN" b="1" dirty="0">
                <a:solidFill>
                  <a:srgbClr val="000000"/>
                </a:solidFill>
                <a:latin typeface="Arial" panose="020B0604020202020204" pitchFamily="34" charset="0"/>
                <a:sym typeface="+mn-ea"/>
              </a:rPr>
              <a:t>        </a:t>
            </a:r>
            <a:r>
              <a:rPr lang="zh-CN" altLang="en-US" b="1" dirty="0">
                <a:solidFill>
                  <a:srgbClr val="000000"/>
                </a:solidFill>
                <a:latin typeface="Arial" panose="020B0604020202020204" pitchFamily="34" charset="0"/>
                <a:sym typeface="+mn-ea"/>
              </a:rPr>
              <a:t>技术标准：构建覆盖</a:t>
            </a:r>
            <a:r>
              <a:rPr lang="zh-CN" altLang="en-US" b="1" dirty="0">
                <a:solidFill>
                  <a:srgbClr val="C00000"/>
                </a:solidFill>
                <a:latin typeface="Arial" panose="020B0604020202020204" pitchFamily="34" charset="0"/>
                <a:sym typeface="+mn-ea"/>
              </a:rPr>
              <a:t>从河源到河口、</a:t>
            </a:r>
            <a:r>
              <a:rPr lang="zh-CN" altLang="en-US" b="1" dirty="0">
                <a:solidFill>
                  <a:srgbClr val="C00000"/>
                </a:solidFill>
                <a:latin typeface="+mn-ea"/>
                <a:cs typeface="+mn-ea"/>
                <a:sym typeface="+mn-ea"/>
              </a:rPr>
              <a:t>从河湖管理范围划定到河湖管护，从河流生命健康到流域发展、文化传承，从幸福河湖建设到空间开放共享以及滨水空间利用</a:t>
            </a:r>
            <a:r>
              <a:rPr lang="zh-CN" altLang="en-US" b="1" dirty="0">
                <a:solidFill>
                  <a:srgbClr val="000000"/>
                </a:solidFill>
                <a:latin typeface="Arial" panose="020B0604020202020204" pitchFamily="34" charset="0"/>
                <a:sym typeface="+mn-ea"/>
              </a:rPr>
              <a:t>等全链条标准体系</a:t>
            </a:r>
            <a:endParaRPr lang="zh-CN" altLang="en-US" sz="2800" b="1" dirty="0">
              <a:solidFill>
                <a:srgbClr val="000000"/>
              </a:solidFill>
              <a:latin typeface="Arial" panose="020B0604020202020204" pitchFamily="34" charset="0"/>
              <a:sym typeface="+mn-ea"/>
            </a:endParaRPr>
          </a:p>
        </p:txBody>
      </p:sp>
      <p:sp>
        <p:nvSpPr>
          <p:cNvPr id="19" name="文本框 18"/>
          <p:cNvSpPr txBox="1"/>
          <p:nvPr/>
        </p:nvSpPr>
        <p:spPr>
          <a:xfrm>
            <a:off x="654050" y="5871210"/>
            <a:ext cx="11050905" cy="810260"/>
          </a:xfrm>
          <a:prstGeom prst="rect">
            <a:avLst/>
          </a:prstGeom>
        </p:spPr>
        <p:txBody>
          <a:bodyPr wrap="square">
            <a:spAutoFit/>
          </a:bodyPr>
          <a:p>
            <a:pPr defTabSz="266700">
              <a:lnSpc>
                <a:spcPct val="130000"/>
              </a:lnSpc>
            </a:pPr>
            <a:r>
              <a:rPr lang="en-US" altLang="zh-CN" sz="1800" b="1" dirty="0">
                <a:solidFill>
                  <a:srgbClr val="000000"/>
                </a:solidFill>
                <a:latin typeface="Arial" panose="020B0604020202020204" pitchFamily="34" charset="0"/>
              </a:rPr>
              <a:t>        </a:t>
            </a:r>
            <a:r>
              <a:rPr lang="zh-CN" altLang="en-US" sz="1800" b="1" dirty="0">
                <a:solidFill>
                  <a:srgbClr val="000000"/>
                </a:solidFill>
                <a:latin typeface="Arial" panose="020B0604020202020204" pitchFamily="34" charset="0"/>
              </a:rPr>
              <a:t>统筹衔接流域治理、水资源管理、防灾减灾等现行技术规范，充分发挥标准的导向性、基础性作用，为安澜、生命、幸福江河建设与管理提供统一技术依据</a:t>
            </a:r>
            <a:endParaRPr lang="zh-CN" altLang="en-US" sz="1800" b="1" dirty="0">
              <a:solidFill>
                <a:srgbClr val="000000"/>
              </a:solidFill>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54050" y="1077595"/>
            <a:ext cx="11180445" cy="5086985"/>
          </a:xfrm>
          <a:prstGeom prst="rect">
            <a:avLst/>
          </a:prstGeom>
          <a:solidFill>
            <a:schemeClr val="accent5">
              <a:lumMod val="20000"/>
              <a:lumOff val="80000"/>
            </a:schemeClr>
          </a:solidFill>
          <a:ln>
            <a:solidFill>
              <a:schemeClr val="accent5">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905510" y="1051560"/>
            <a:ext cx="10871200"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en-US" altLang="zh-CN" sz="2400" b="1" dirty="0">
                <a:latin typeface="+mn-ea"/>
                <a:cs typeface="+mn-ea"/>
                <a:sym typeface="+mn-ea"/>
              </a:rPr>
              <a:t> </a:t>
            </a:r>
            <a:r>
              <a:rPr lang="zh-CN" altLang="en-US" sz="2400" b="1" dirty="0">
                <a:latin typeface="+mn-ea"/>
                <a:cs typeface="+mn-ea"/>
                <a:sym typeface="+mn-ea"/>
              </a:rPr>
              <a:t>对标国家江河战略部署，以分级分类精细化管控优化现有管护模式，统筹守底线、促发展、防风险，构建保护与发展双向提升的河湖长效治理路径。</a:t>
            </a:r>
            <a:endParaRPr lang="en-US" altLang="zh-CN" sz="2400" b="1" dirty="0">
              <a:solidFill>
                <a:schemeClr val="tx1"/>
              </a:solidFill>
              <a:latin typeface="+mn-ea"/>
              <a:cs typeface="+mn-ea"/>
            </a:endParaRPr>
          </a:p>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rgbClr val="FF0000"/>
                </a:solidFill>
                <a:latin typeface="+mn-ea"/>
                <a:cs typeface="+mn-ea"/>
              </a:rPr>
              <a:t>守底线方面</a:t>
            </a:r>
            <a:r>
              <a:rPr lang="zh-CN" altLang="en-US" sz="2400" b="1" dirty="0">
                <a:solidFill>
                  <a:schemeClr val="tx1"/>
                </a:solidFill>
                <a:latin typeface="+mn-ea"/>
                <a:cs typeface="+mn-ea"/>
              </a:rPr>
              <a:t>，结合流域特征、功能定位实施分级分类差异化管控，划定源头生态保护、行蓄洪等生态与防洪安全底线空间。</a:t>
            </a:r>
            <a:endParaRPr lang="zh-CN" altLang="en-US" sz="2400" b="1" dirty="0">
              <a:solidFill>
                <a:schemeClr val="tx1"/>
              </a:solidFill>
              <a:latin typeface="+mn-ea"/>
              <a:cs typeface="+mn-ea"/>
            </a:endParaRPr>
          </a:p>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rgbClr val="FF0000"/>
                </a:solidFill>
                <a:latin typeface="+mn-ea"/>
                <a:cs typeface="+mn-ea"/>
              </a:rPr>
              <a:t>促发展方面</a:t>
            </a:r>
            <a:r>
              <a:rPr lang="zh-CN" altLang="en-US" sz="2400" b="1" dirty="0">
                <a:solidFill>
                  <a:schemeClr val="tx1"/>
                </a:solidFill>
                <a:latin typeface="+mn-ea"/>
                <a:cs typeface="+mn-ea"/>
              </a:rPr>
              <a:t>，健全河湖生态产品价值实现机制，创新“河湖+”融合建设模式，推动河湖与水城融合、生态农业、文旅康养、体育休闲、文化创意等联动发展，规范滨水空间利用，盘活水利闲置资源，打造特色河湖公共品牌。</a:t>
            </a:r>
            <a:endParaRPr lang="zh-CN" altLang="en-US" sz="2400" b="1" dirty="0">
              <a:solidFill>
                <a:schemeClr val="tx1"/>
              </a:solidFill>
              <a:latin typeface="+mn-ea"/>
              <a:cs typeface="+mn-ea"/>
            </a:endParaRPr>
          </a:p>
        </p:txBody>
      </p:sp>
      <p:grpSp>
        <p:nvGrpSpPr>
          <p:cNvPr id="35" name="Group 32"/>
          <p:cNvGrpSpPr/>
          <p:nvPr/>
        </p:nvGrpSpPr>
        <p:grpSpPr>
          <a:xfrm>
            <a:off x="455563" y="170078"/>
            <a:ext cx="11732895" cy="1109345"/>
            <a:chOff x="454963" y="170078"/>
            <a:chExt cx="11732895" cy="1109345"/>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（三）探索河湖保护创新一条路径</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8916670" y="4618990"/>
            <a:ext cx="2569845" cy="554990"/>
          </a:xfrm>
          <a:prstGeom prst="rect">
            <a:avLst/>
          </a:prstGeom>
          <a:noFill/>
        </p:spPr>
        <p:txBody>
          <a:bodyPr wrap="square" lIns="0" tIns="0" rIns="0" bIns="0" rtlCol="0" anchor="b" anchorCtr="0">
            <a:noAutofit/>
          </a:bodyPr>
          <a:lstStyle/>
          <a:p>
            <a:pPr algn="r">
              <a:buClrTx/>
              <a:buSzTx/>
              <a:buFontTx/>
            </a:pP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（5）社会风险</a:t>
            </a:r>
            <a:endParaRPr lang="zh-CN" altLang="en-US" sz="2400">
              <a:solidFill>
                <a:srgbClr val="002060"/>
              </a:solidFill>
              <a:latin typeface="黑体" panose="02010609060101010101" charset="-122"/>
              <a:ea typeface="黑体" panose="02010609060101010101" charset="-122"/>
              <a:cs typeface="黑体" panose="02010609060101010101" charset="-122"/>
              <a:sym typeface="+mn-ea"/>
            </a:endParaRPr>
          </a:p>
        </p:txBody>
      </p:sp>
      <p:sp>
        <p:nvSpPr>
          <p:cNvPr id="4" name="矩形 3"/>
          <p:cNvSpPr/>
          <p:nvPr>
            <p:custDataLst>
              <p:tags r:id="rId2"/>
            </p:custDataLst>
          </p:nvPr>
        </p:nvSpPr>
        <p:spPr>
          <a:xfrm>
            <a:off x="653415" y="4472305"/>
            <a:ext cx="3128010" cy="559435"/>
          </a:xfrm>
          <a:prstGeom prst="rect">
            <a:avLst/>
          </a:prstGeom>
          <a:noFill/>
        </p:spPr>
        <p:txBody>
          <a:bodyPr wrap="square" lIns="0" tIns="0" rIns="0" bIns="0" rtlCol="0" anchor="b" anchorCtr="0">
            <a:noAutofit/>
          </a:bodyPr>
          <a:lstStyle/>
          <a:p>
            <a:pPr algn="r">
              <a:spcBef>
                <a:spcPct val="0"/>
              </a:spcBef>
              <a:spcAft>
                <a:spcPct val="0"/>
              </a:spcAft>
            </a:pP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a:t>
            </a:r>
            <a:r>
              <a:rPr lang="en-US" altLang="zh-CN" sz="2800" b="1">
                <a:solidFill>
                  <a:srgbClr val="002060"/>
                </a:solidFill>
                <a:latin typeface="黑体" panose="02010609060101010101" charset="-122"/>
                <a:ea typeface="黑体" panose="02010609060101010101" charset="-122"/>
                <a:cs typeface="黑体" panose="02010609060101010101" charset="-122"/>
                <a:sym typeface="+mn-ea"/>
              </a:rPr>
              <a:t>1</a:t>
            </a: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）自然风险</a:t>
            </a:r>
            <a:endParaRPr lang="zh-CN" altLang="en-US" sz="2800" b="1">
              <a:solidFill>
                <a:srgbClr val="002060"/>
              </a:solidFill>
              <a:latin typeface="黑体" panose="02010609060101010101" charset="-122"/>
              <a:ea typeface="黑体" panose="02010609060101010101" charset="-122"/>
              <a:cs typeface="黑体" panose="02010609060101010101" charset="-122"/>
              <a:sym typeface="+mn-ea"/>
            </a:endParaRPr>
          </a:p>
        </p:txBody>
      </p:sp>
      <p:sp>
        <p:nvSpPr>
          <p:cNvPr id="9" name="矩形 8"/>
          <p:cNvSpPr/>
          <p:nvPr>
            <p:custDataLst>
              <p:tags r:id="rId3"/>
            </p:custDataLst>
          </p:nvPr>
        </p:nvSpPr>
        <p:spPr>
          <a:xfrm>
            <a:off x="1669415" y="2836545"/>
            <a:ext cx="3286760" cy="554990"/>
          </a:xfrm>
          <a:prstGeom prst="rect">
            <a:avLst/>
          </a:prstGeom>
          <a:noFill/>
        </p:spPr>
        <p:txBody>
          <a:bodyPr wrap="square" lIns="0" tIns="0" rIns="0" bIns="0" rtlCol="0" anchor="b" anchorCtr="0">
            <a:noAutofit/>
          </a:bodyPr>
          <a:lstStyle/>
          <a:p>
            <a:pPr algn="r">
              <a:buClrTx/>
              <a:buSzTx/>
              <a:buFontTx/>
            </a:pP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（2）政策风险</a:t>
            </a:r>
            <a:endParaRPr lang="zh-CN" altLang="en-US" sz="2800" b="1">
              <a:solidFill>
                <a:srgbClr val="002060"/>
              </a:solidFill>
              <a:latin typeface="黑体" panose="02010609060101010101" charset="-122"/>
              <a:ea typeface="黑体" panose="02010609060101010101" charset="-122"/>
              <a:cs typeface="黑体" panose="02010609060101010101" charset="-122"/>
              <a:sym typeface="+mn-ea"/>
            </a:endParaRPr>
          </a:p>
        </p:txBody>
      </p:sp>
      <p:sp>
        <p:nvSpPr>
          <p:cNvPr id="11" name="矩形 10"/>
          <p:cNvSpPr/>
          <p:nvPr>
            <p:custDataLst>
              <p:tags r:id="rId4"/>
            </p:custDataLst>
          </p:nvPr>
        </p:nvSpPr>
        <p:spPr>
          <a:xfrm>
            <a:off x="6610985" y="3094990"/>
            <a:ext cx="3835400" cy="554990"/>
          </a:xfrm>
          <a:prstGeom prst="rect">
            <a:avLst/>
          </a:prstGeom>
          <a:noFill/>
        </p:spPr>
        <p:txBody>
          <a:bodyPr wrap="square" lIns="0" tIns="0" rIns="0" bIns="0" rtlCol="0" anchor="b" anchorCtr="0">
            <a:noAutofit/>
          </a:bodyPr>
          <a:lstStyle/>
          <a:p>
            <a:pPr algn="r">
              <a:buClrTx/>
              <a:buSzTx/>
              <a:buFontTx/>
            </a:pP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（4）经济风险</a:t>
            </a:r>
            <a:endParaRPr lang="zh-CN" altLang="en-US" sz="2400">
              <a:sym typeface="+mn-ea"/>
            </a:endParaRPr>
          </a:p>
        </p:txBody>
      </p:sp>
      <p:cxnSp>
        <p:nvCxnSpPr>
          <p:cNvPr id="13" name="肘形连接符 12"/>
          <p:cNvCxnSpPr/>
          <p:nvPr>
            <p:custDataLst>
              <p:tags r:id="rId5"/>
            </p:custDataLst>
          </p:nvPr>
        </p:nvCxnSpPr>
        <p:spPr>
          <a:xfrm>
            <a:off x="3186431" y="5013643"/>
            <a:ext cx="459740" cy="1353185"/>
          </a:xfrm>
          <a:prstGeom prst="bentConnector2">
            <a:avLst/>
          </a:prstGeom>
          <a:ln w="12700">
            <a:solidFill>
              <a:schemeClr val="tx1">
                <a:lumMod val="50000"/>
                <a:lumOff val="50000"/>
                <a:alpha val="50000"/>
              </a:schemeClr>
            </a:solidFill>
            <a:prstDash val="dash"/>
          </a:ln>
        </p:spPr>
        <p:style>
          <a:lnRef idx="2">
            <a:schemeClr val="accent1"/>
          </a:lnRef>
          <a:fillRef idx="0">
            <a:srgbClr val="FFFFFF"/>
          </a:fillRef>
          <a:effectRef idx="0">
            <a:srgbClr val="FFFFFF"/>
          </a:effectRef>
          <a:fontRef idx="minor">
            <a:schemeClr val="tx1"/>
          </a:fontRef>
        </p:style>
      </p:cxnSp>
      <p:sp>
        <p:nvSpPr>
          <p:cNvPr id="35" name="椭圆 34"/>
          <p:cNvSpPr>
            <a:spLocks noChangeAspect="1"/>
          </p:cNvSpPr>
          <p:nvPr>
            <p:custDataLst>
              <p:tags r:id="rId6"/>
            </p:custDataLst>
          </p:nvPr>
        </p:nvSpPr>
        <p:spPr>
          <a:xfrm>
            <a:off x="3114676" y="4977448"/>
            <a:ext cx="71755" cy="71755"/>
          </a:xfrm>
          <a:prstGeom prst="ellipse">
            <a:avLst/>
          </a:prstGeom>
          <a:solidFill>
            <a:schemeClr val="accent1"/>
          </a:solidFill>
          <a:ln w="53975">
            <a:solidFill>
              <a:schemeClr val="accent1">
                <a:alpha val="44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36" name="肘形连接符 35"/>
          <p:cNvCxnSpPr/>
          <p:nvPr>
            <p:custDataLst>
              <p:tags r:id="rId7"/>
            </p:custDataLst>
          </p:nvPr>
        </p:nvCxnSpPr>
        <p:spPr>
          <a:xfrm>
            <a:off x="4456431" y="3421698"/>
            <a:ext cx="305435" cy="1599565"/>
          </a:xfrm>
          <a:prstGeom prst="bentConnector2">
            <a:avLst/>
          </a:prstGeom>
          <a:ln w="12700">
            <a:solidFill>
              <a:schemeClr val="tx1">
                <a:lumMod val="50000"/>
                <a:lumOff val="50000"/>
                <a:alpha val="50000"/>
              </a:schemeClr>
            </a:solidFill>
            <a:prstDash val="dash"/>
          </a:ln>
        </p:spPr>
        <p:style>
          <a:lnRef idx="2">
            <a:schemeClr val="accent1"/>
          </a:lnRef>
          <a:fillRef idx="0">
            <a:srgbClr val="FFFFFF"/>
          </a:fillRef>
          <a:effectRef idx="0">
            <a:srgbClr val="FFFFFF"/>
          </a:effectRef>
          <a:fontRef idx="minor">
            <a:schemeClr val="tx1"/>
          </a:fontRef>
        </p:style>
      </p:cxnSp>
      <p:sp>
        <p:nvSpPr>
          <p:cNvPr id="40" name="椭圆 39"/>
          <p:cNvSpPr>
            <a:spLocks noChangeAspect="1"/>
          </p:cNvSpPr>
          <p:nvPr>
            <p:custDataLst>
              <p:tags r:id="rId8"/>
            </p:custDataLst>
          </p:nvPr>
        </p:nvSpPr>
        <p:spPr>
          <a:xfrm>
            <a:off x="4384676" y="3385503"/>
            <a:ext cx="71755" cy="71755"/>
          </a:xfrm>
          <a:prstGeom prst="ellipse">
            <a:avLst/>
          </a:prstGeom>
          <a:solidFill>
            <a:schemeClr val="accent2"/>
          </a:solidFill>
          <a:ln w="53975">
            <a:solidFill>
              <a:schemeClr val="accent2">
                <a:alpha val="44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44" name="肘形连接符 43"/>
          <p:cNvCxnSpPr/>
          <p:nvPr>
            <p:custDataLst>
              <p:tags r:id="rId9"/>
            </p:custDataLst>
          </p:nvPr>
        </p:nvCxnSpPr>
        <p:spPr>
          <a:xfrm rot="16200000">
            <a:off x="8113396" y="5547678"/>
            <a:ext cx="1495425" cy="358775"/>
          </a:xfrm>
          <a:prstGeom prst="bentConnector3">
            <a:avLst>
              <a:gd name="adj1" fmla="val 98450"/>
            </a:avLst>
          </a:prstGeom>
          <a:ln w="12700">
            <a:solidFill>
              <a:schemeClr val="tx1">
                <a:lumMod val="50000"/>
                <a:lumOff val="50000"/>
                <a:alpha val="50000"/>
              </a:schemeClr>
            </a:solidFill>
            <a:prstDash val="dash"/>
          </a:ln>
        </p:spPr>
        <p:style>
          <a:lnRef idx="2">
            <a:schemeClr val="accent1"/>
          </a:lnRef>
          <a:fillRef idx="0">
            <a:srgbClr val="FFFFFF"/>
          </a:fillRef>
          <a:effectRef idx="0">
            <a:srgbClr val="FFFFFF"/>
          </a:effectRef>
          <a:fontRef idx="minor">
            <a:schemeClr val="tx1"/>
          </a:fontRef>
        </p:style>
      </p:cxnSp>
      <p:sp>
        <p:nvSpPr>
          <p:cNvPr id="48" name="椭圆 47"/>
          <p:cNvSpPr>
            <a:spLocks noChangeAspect="1"/>
          </p:cNvSpPr>
          <p:nvPr>
            <p:custDataLst>
              <p:tags r:id="rId10"/>
            </p:custDataLst>
          </p:nvPr>
        </p:nvSpPr>
        <p:spPr>
          <a:xfrm flipH="1">
            <a:off x="9004936" y="4979353"/>
            <a:ext cx="71755" cy="71755"/>
          </a:xfrm>
          <a:prstGeom prst="ellipse">
            <a:avLst/>
          </a:prstGeom>
          <a:solidFill>
            <a:schemeClr val="accent1"/>
          </a:solidFill>
          <a:ln w="53975">
            <a:solidFill>
              <a:schemeClr val="accent1">
                <a:alpha val="44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49" name="肘形连接符 48"/>
          <p:cNvCxnSpPr/>
          <p:nvPr>
            <p:custDataLst>
              <p:tags r:id="rId11"/>
            </p:custDataLst>
          </p:nvPr>
        </p:nvCxnSpPr>
        <p:spPr>
          <a:xfrm rot="16200000">
            <a:off x="6987541" y="3960813"/>
            <a:ext cx="1468120" cy="401320"/>
          </a:xfrm>
          <a:prstGeom prst="bentConnector2">
            <a:avLst/>
          </a:prstGeom>
          <a:ln w="12700">
            <a:solidFill>
              <a:schemeClr val="tx1">
                <a:lumMod val="50000"/>
                <a:lumOff val="50000"/>
                <a:alpha val="50000"/>
              </a:schemeClr>
            </a:solidFill>
            <a:prstDash val="dash"/>
          </a:ln>
        </p:spPr>
        <p:style>
          <a:lnRef idx="2">
            <a:schemeClr val="accent1"/>
          </a:lnRef>
          <a:fillRef idx="0">
            <a:srgbClr val="FFFFFF"/>
          </a:fillRef>
          <a:effectRef idx="0">
            <a:srgbClr val="FFFFFF"/>
          </a:effectRef>
          <a:fontRef idx="minor">
            <a:schemeClr val="tx1"/>
          </a:fontRef>
        </p:style>
      </p:cxnSp>
      <p:sp>
        <p:nvSpPr>
          <p:cNvPr id="52" name="椭圆 51"/>
          <p:cNvSpPr>
            <a:spLocks noChangeAspect="1"/>
          </p:cNvSpPr>
          <p:nvPr>
            <p:custDataLst>
              <p:tags r:id="rId12"/>
            </p:custDataLst>
          </p:nvPr>
        </p:nvSpPr>
        <p:spPr>
          <a:xfrm flipH="1">
            <a:off x="7922261" y="3391218"/>
            <a:ext cx="71120" cy="71755"/>
          </a:xfrm>
          <a:prstGeom prst="ellipse">
            <a:avLst/>
          </a:prstGeom>
          <a:solidFill>
            <a:schemeClr val="accent2"/>
          </a:solidFill>
          <a:ln w="53975">
            <a:solidFill>
              <a:schemeClr val="accent2">
                <a:alpha val="44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cxnSp>
        <p:nvCxnSpPr>
          <p:cNvPr id="145" name="肘形连接符 144"/>
          <p:cNvCxnSpPr>
            <a:endCxn id="134" idx="0"/>
          </p:cNvCxnSpPr>
          <p:nvPr>
            <p:custDataLst>
              <p:tags r:id="rId13"/>
            </p:custDataLst>
          </p:nvPr>
        </p:nvCxnSpPr>
        <p:spPr>
          <a:xfrm rot="5400000">
            <a:off x="5995670" y="3138805"/>
            <a:ext cx="802640" cy="466725"/>
          </a:xfrm>
          <a:prstGeom prst="bentConnector2">
            <a:avLst/>
          </a:prstGeom>
          <a:ln w="12700">
            <a:solidFill>
              <a:schemeClr val="tx1">
                <a:lumMod val="50000"/>
                <a:lumOff val="50000"/>
                <a:alpha val="50000"/>
              </a:schemeClr>
            </a:solidFill>
            <a:prstDash val="dash"/>
          </a:ln>
        </p:spPr>
        <p:style>
          <a:lnRef idx="2">
            <a:schemeClr val="accent1"/>
          </a:lnRef>
          <a:fillRef idx="0">
            <a:srgbClr val="FFFFFF"/>
          </a:fillRef>
          <a:effectRef idx="0">
            <a:srgbClr val="FFFFFF"/>
          </a:effectRef>
          <a:fontRef idx="minor">
            <a:schemeClr val="tx1"/>
          </a:fontRef>
        </p:style>
      </p:cxnSp>
      <p:sp>
        <p:nvSpPr>
          <p:cNvPr id="146" name="椭圆 145"/>
          <p:cNvSpPr>
            <a:spLocks noChangeAspect="1"/>
          </p:cNvSpPr>
          <p:nvPr>
            <p:custDataLst>
              <p:tags r:id="rId14"/>
            </p:custDataLst>
          </p:nvPr>
        </p:nvSpPr>
        <p:spPr>
          <a:xfrm>
            <a:off x="6539231" y="2392363"/>
            <a:ext cx="71755" cy="71755"/>
          </a:xfrm>
          <a:prstGeom prst="ellipse">
            <a:avLst/>
          </a:prstGeom>
          <a:solidFill>
            <a:schemeClr val="accent1"/>
          </a:solidFill>
          <a:ln w="53975">
            <a:solidFill>
              <a:schemeClr val="accent1">
                <a:alpha val="44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34" name="任意多边形 133"/>
          <p:cNvSpPr/>
          <p:nvPr>
            <p:custDataLst>
              <p:tags r:id="rId15"/>
            </p:custDataLst>
          </p:nvPr>
        </p:nvSpPr>
        <p:spPr>
          <a:xfrm>
            <a:off x="5354956" y="3773488"/>
            <a:ext cx="1618136" cy="1927312"/>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548" h="3035">
                <a:moveTo>
                  <a:pt x="1275" y="0"/>
                </a:moveTo>
                <a:cubicBezTo>
                  <a:pt x="1705" y="0"/>
                  <a:pt x="2120" y="63"/>
                  <a:pt x="2512" y="179"/>
                </a:cubicBezTo>
                <a:lnTo>
                  <a:pt x="2548" y="190"/>
                </a:lnTo>
                <a:lnTo>
                  <a:pt x="1624" y="3035"/>
                </a:lnTo>
                <a:lnTo>
                  <a:pt x="1616" y="3033"/>
                </a:lnTo>
                <a:cubicBezTo>
                  <a:pt x="1507" y="3005"/>
                  <a:pt x="1392" y="2991"/>
                  <a:pt x="1275" y="2991"/>
                </a:cubicBezTo>
                <a:cubicBezTo>
                  <a:pt x="1157" y="2991"/>
                  <a:pt x="1042" y="3005"/>
                  <a:pt x="933" y="3033"/>
                </a:cubicBezTo>
                <a:lnTo>
                  <a:pt x="924" y="3035"/>
                </a:lnTo>
                <a:lnTo>
                  <a:pt x="0" y="190"/>
                </a:lnTo>
                <a:lnTo>
                  <a:pt x="36" y="179"/>
                </a:lnTo>
                <a:cubicBezTo>
                  <a:pt x="429" y="63"/>
                  <a:pt x="844" y="0"/>
                  <a:pt x="1275" y="0"/>
                </a:cubicBezTo>
                <a:close/>
              </a:path>
            </a:pathLst>
          </a:custGeom>
          <a:gradFill>
            <a:gsLst>
              <a:gs pos="0">
                <a:schemeClr val="accent1">
                  <a:lumMod val="80000"/>
                  <a:lumOff val="20000"/>
                  <a:alpha val="100000"/>
                </a:schemeClr>
              </a:gs>
              <a:gs pos="100000">
                <a:schemeClr val="accent1">
                  <a:alpha val="100000"/>
                </a:schemeClr>
              </a:gs>
            </a:gsLst>
            <a:lin ang="2700000" scaled="0"/>
          </a:gradFill>
          <a:ln w="12700">
            <a:miter lim="400000"/>
          </a:ln>
          <a:effectLst>
            <a:innerShdw blurRad="317500" dist="50800" dir="16200000">
              <a:schemeClr val="accent1">
                <a:lumMod val="20000"/>
                <a:lumOff val="80000"/>
                <a:alpha val="30000"/>
              </a:schemeClr>
            </a:innerShdw>
          </a:effectLst>
        </p:spPr>
        <p:txBody>
          <a:bodyPr wrap="square" lIns="71437" tIns="71437" rIns="71437" bIns="71437"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en-US" sz="2800" dirty="0">
              <a:solidFill>
                <a:schemeClr val="tx1"/>
              </a:solidFill>
              <a:latin typeface="+mj-lt"/>
              <a:ea typeface="微软雅黑" panose="020B0503020204020204" charset="-122"/>
              <a:cs typeface="微软雅黑" panose="020B0503020204020204" charset="-122"/>
              <a:sym typeface="+mn-ea"/>
            </a:endParaRPr>
          </a:p>
        </p:txBody>
      </p:sp>
      <p:sp>
        <p:nvSpPr>
          <p:cNvPr id="135" name="任意多边形 134"/>
          <p:cNvSpPr/>
          <p:nvPr>
            <p:custDataLst>
              <p:tags r:id="rId16"/>
            </p:custDataLst>
          </p:nvPr>
        </p:nvSpPr>
        <p:spPr>
          <a:xfrm>
            <a:off x="6470016" y="3921443"/>
            <a:ext cx="1895159" cy="206211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985" h="3247">
                <a:moveTo>
                  <a:pt x="924" y="0"/>
                </a:moveTo>
                <a:lnTo>
                  <a:pt x="959" y="12"/>
                </a:lnTo>
                <a:cubicBezTo>
                  <a:pt x="1760" y="294"/>
                  <a:pt x="2454" y="806"/>
                  <a:pt x="2961" y="1467"/>
                </a:cubicBezTo>
                <a:lnTo>
                  <a:pt x="2985" y="1498"/>
                </a:lnTo>
                <a:lnTo>
                  <a:pt x="577" y="3247"/>
                </a:lnTo>
                <a:lnTo>
                  <a:pt x="573" y="3242"/>
                </a:lnTo>
                <a:cubicBezTo>
                  <a:pt x="427" y="3069"/>
                  <a:pt x="237" y="2934"/>
                  <a:pt x="20" y="2850"/>
                </a:cubicBezTo>
                <a:lnTo>
                  <a:pt x="0" y="2843"/>
                </a:lnTo>
                <a:lnTo>
                  <a:pt x="924" y="0"/>
                </a:lnTo>
                <a:close/>
              </a:path>
            </a:pathLst>
          </a:custGeom>
          <a:gradFill>
            <a:gsLst>
              <a:gs pos="0">
                <a:schemeClr val="accent2">
                  <a:lumMod val="80000"/>
                  <a:lumOff val="2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36" name="任意多边形 135"/>
          <p:cNvSpPr/>
          <p:nvPr>
            <p:custDataLst>
              <p:tags r:id="rId17"/>
            </p:custDataLst>
          </p:nvPr>
        </p:nvSpPr>
        <p:spPr>
          <a:xfrm>
            <a:off x="3963036" y="3921443"/>
            <a:ext cx="1895199" cy="2062305"/>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2985" h="3248">
                <a:moveTo>
                  <a:pt x="2061" y="0"/>
                </a:moveTo>
                <a:lnTo>
                  <a:pt x="2985" y="2843"/>
                </a:lnTo>
                <a:lnTo>
                  <a:pt x="2966" y="2850"/>
                </a:lnTo>
                <a:cubicBezTo>
                  <a:pt x="2749" y="2933"/>
                  <a:pt x="2559" y="3069"/>
                  <a:pt x="2413" y="3242"/>
                </a:cubicBezTo>
                <a:lnTo>
                  <a:pt x="2408" y="3248"/>
                </a:lnTo>
                <a:lnTo>
                  <a:pt x="0" y="1498"/>
                </a:lnTo>
                <a:lnTo>
                  <a:pt x="24" y="1467"/>
                </a:lnTo>
                <a:cubicBezTo>
                  <a:pt x="531" y="805"/>
                  <a:pt x="1224" y="294"/>
                  <a:pt x="2026" y="12"/>
                </a:cubicBezTo>
                <a:lnTo>
                  <a:pt x="2061" y="0"/>
                </a:lnTo>
                <a:close/>
              </a:path>
            </a:pathLst>
          </a:custGeom>
          <a:gradFill>
            <a:gsLst>
              <a:gs pos="0">
                <a:schemeClr val="accent2">
                  <a:lumMod val="80000"/>
                  <a:lumOff val="20000"/>
                  <a:alpha val="100000"/>
                </a:schemeClr>
              </a:gs>
              <a:gs pos="100000">
                <a:schemeClr val="accent2">
                  <a:alpha val="100000"/>
                </a:schemeClr>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37" name="任意多边形 136"/>
          <p:cNvSpPr/>
          <p:nvPr>
            <p:custDataLst>
              <p:tags r:id="rId18"/>
            </p:custDataLst>
          </p:nvPr>
        </p:nvSpPr>
        <p:spPr>
          <a:xfrm>
            <a:off x="6889116" y="4943793"/>
            <a:ext cx="2027137" cy="1538614"/>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192" h="2423">
                <a:moveTo>
                  <a:pt x="2405" y="0"/>
                </a:moveTo>
                <a:lnTo>
                  <a:pt x="2423" y="25"/>
                </a:lnTo>
                <a:cubicBezTo>
                  <a:pt x="2889" y="697"/>
                  <a:pt x="3169" y="1507"/>
                  <a:pt x="3192" y="2381"/>
                </a:cubicBezTo>
                <a:lnTo>
                  <a:pt x="3192" y="2423"/>
                </a:lnTo>
                <a:lnTo>
                  <a:pt x="223" y="2423"/>
                </a:lnTo>
                <a:lnTo>
                  <a:pt x="222" y="2409"/>
                </a:lnTo>
                <a:cubicBezTo>
                  <a:pt x="210" y="2171"/>
                  <a:pt x="133" y="1950"/>
                  <a:pt x="9" y="1761"/>
                </a:cubicBezTo>
                <a:lnTo>
                  <a:pt x="0" y="1748"/>
                </a:lnTo>
                <a:lnTo>
                  <a:pt x="2405" y="0"/>
                </a:lnTo>
                <a:close/>
              </a:path>
            </a:pathLst>
          </a:custGeom>
          <a:gradFill>
            <a:gsLst>
              <a:gs pos="0">
                <a:schemeClr val="accent1">
                  <a:lumMod val="80000"/>
                  <a:lumOff val="20000"/>
                  <a:alpha val="100000"/>
                </a:schemeClr>
              </a:gs>
              <a:gs pos="100000">
                <a:schemeClr val="accent1">
                  <a:alpha val="100000"/>
                </a:schemeClr>
              </a:gs>
            </a:gsLst>
            <a:lin ang="2700000" scaled="0"/>
          </a:gradFill>
          <a:ln w="12700">
            <a:miter lim="400000"/>
          </a:ln>
          <a:effectLst>
            <a:innerShdw blurRad="317500" dist="50800" dir="16200000">
              <a:schemeClr val="accent1">
                <a:lumMod val="20000"/>
                <a:lumOff val="80000"/>
                <a:alpha val="30000"/>
              </a:schemeClr>
            </a:innerShdw>
          </a:effectLst>
        </p:spPr>
        <p:txBody>
          <a:bodyPr wrap="square" lIns="71437" tIns="71437" rIns="71437" bIns="71437"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en-US" sz="2800" dirty="0">
              <a:solidFill>
                <a:schemeClr val="tx1"/>
              </a:solidFill>
              <a:latin typeface="+mj-lt"/>
              <a:ea typeface="微软雅黑" panose="020B0503020204020204" charset="-122"/>
              <a:cs typeface="微软雅黑" panose="020B0503020204020204" charset="-122"/>
              <a:sym typeface="+mn-ea"/>
            </a:endParaRPr>
          </a:p>
        </p:txBody>
      </p:sp>
      <p:sp>
        <p:nvSpPr>
          <p:cNvPr id="138" name="任意多边形 137"/>
          <p:cNvSpPr/>
          <p:nvPr>
            <p:custDataLst>
              <p:tags r:id="rId19"/>
            </p:custDataLst>
          </p:nvPr>
        </p:nvSpPr>
        <p:spPr>
          <a:xfrm>
            <a:off x="3411856" y="4943793"/>
            <a:ext cx="2027565" cy="1538596"/>
          </a:xfrm>
          <a:custGeom>
            <a:avLst/>
            <a:gdLst>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3193" h="2423">
                <a:moveTo>
                  <a:pt x="787" y="0"/>
                </a:moveTo>
                <a:lnTo>
                  <a:pt x="3193" y="1748"/>
                </a:lnTo>
                <a:lnTo>
                  <a:pt x="3184" y="1761"/>
                </a:lnTo>
                <a:cubicBezTo>
                  <a:pt x="3060" y="1950"/>
                  <a:pt x="2983" y="2171"/>
                  <a:pt x="2971" y="2409"/>
                </a:cubicBezTo>
                <a:lnTo>
                  <a:pt x="2970" y="2423"/>
                </a:lnTo>
                <a:lnTo>
                  <a:pt x="0" y="2423"/>
                </a:lnTo>
                <a:lnTo>
                  <a:pt x="1" y="2381"/>
                </a:lnTo>
                <a:cubicBezTo>
                  <a:pt x="23" y="1507"/>
                  <a:pt x="304" y="697"/>
                  <a:pt x="769" y="25"/>
                </a:cubicBezTo>
                <a:lnTo>
                  <a:pt x="787" y="0"/>
                </a:lnTo>
                <a:close/>
              </a:path>
            </a:pathLst>
          </a:custGeom>
          <a:gradFill>
            <a:gsLst>
              <a:gs pos="0">
                <a:schemeClr val="accent1">
                  <a:lumMod val="80000"/>
                  <a:lumOff val="20000"/>
                  <a:alpha val="100000"/>
                </a:schemeClr>
              </a:gs>
              <a:gs pos="100000">
                <a:schemeClr val="accent1">
                  <a:alpha val="100000"/>
                </a:schemeClr>
              </a:gs>
            </a:gsLst>
            <a:lin ang="2700000" scaled="0"/>
          </a:gradFill>
          <a:ln w="12700">
            <a:miter lim="400000"/>
          </a:ln>
          <a:effectLst>
            <a:innerShdw blurRad="317500" dist="50800" dir="16200000">
              <a:schemeClr val="accent1">
                <a:lumMod val="20000"/>
                <a:lumOff val="80000"/>
                <a:alpha val="30000"/>
              </a:schemeClr>
            </a:innerShdw>
          </a:effectLst>
        </p:spPr>
        <p:txBody>
          <a:bodyPr wrap="square" lIns="71437" tIns="71437" rIns="71437" bIns="71437" rtlCol="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en-US" sz="2800" dirty="0">
              <a:solidFill>
                <a:schemeClr val="tx1"/>
              </a:solidFill>
              <a:latin typeface="+mj-lt"/>
              <a:ea typeface="微软雅黑" panose="020B0503020204020204" charset="-122"/>
              <a:cs typeface="微软雅黑" panose="020B0503020204020204" charset="-122"/>
              <a:sym typeface="+mn-ea"/>
            </a:endParaRPr>
          </a:p>
        </p:txBody>
      </p:sp>
      <p:sp>
        <p:nvSpPr>
          <p:cNvPr id="53" name="矩形 52"/>
          <p:cNvSpPr/>
          <p:nvPr>
            <p:custDataLst>
              <p:tags r:id="rId20"/>
            </p:custDataLst>
          </p:nvPr>
        </p:nvSpPr>
        <p:spPr>
          <a:xfrm>
            <a:off x="6022975" y="1824355"/>
            <a:ext cx="2580640" cy="753110"/>
          </a:xfrm>
          <a:prstGeom prst="rect">
            <a:avLst/>
          </a:prstGeom>
          <a:noFill/>
        </p:spPr>
        <p:txBody>
          <a:bodyPr wrap="square" lIns="0" tIns="0" rIns="0" bIns="0" rtlCol="0" anchor="b" anchorCtr="0">
            <a:noAutofit/>
          </a:bodyPr>
          <a:lstStyle/>
          <a:p>
            <a:pPr algn="r">
              <a:buClrTx/>
              <a:buSzTx/>
              <a:buFontTx/>
            </a:pPr>
            <a:r>
              <a:rPr lang="zh-CN" altLang="en-US" sz="2800" b="1">
                <a:solidFill>
                  <a:srgbClr val="002060"/>
                </a:solidFill>
                <a:latin typeface="黑体" panose="02010609060101010101" charset="-122"/>
                <a:ea typeface="黑体" panose="02010609060101010101" charset="-122"/>
                <a:cs typeface="黑体" panose="02010609060101010101" charset="-122"/>
                <a:sym typeface="+mn-ea"/>
              </a:rPr>
              <a:t>（3）交易风险</a:t>
            </a:r>
            <a:endParaRPr lang="zh-CN" altLang="en-US" sz="2800" b="1">
              <a:solidFill>
                <a:srgbClr val="002060"/>
              </a:solidFill>
              <a:latin typeface="黑体" panose="02010609060101010101" charset="-122"/>
              <a:ea typeface="黑体" panose="02010609060101010101" charset="-122"/>
              <a:cs typeface="黑体" panose="02010609060101010101" charset="-122"/>
              <a:sym typeface="+mn-ea"/>
            </a:endParaRPr>
          </a:p>
        </p:txBody>
      </p:sp>
      <p:pic>
        <p:nvPicPr>
          <p:cNvPr id="55" name="图片 4" descr="343439383331313b343532303032303bb8f6c8cbd0c5cfa2"/>
          <p:cNvPicPr>
            <a:picLocks noChangeAspect="1"/>
          </p:cNvPicPr>
          <p:nvPr>
            <p:custDataLst>
              <p:tags r:id="rId21"/>
            </p:custDataLst>
          </p:nvPr>
        </p:nvPicPr>
        <p:blipFill>
          <a:blip r:embed="rId22">
            <a:extLst>
              <a:ext uri="{96DAC541-7B7A-43D3-8B79-37D633B846F1}">
                <asvg:svgBlip xmlns:asvg="http://schemas.microsoft.com/office/drawing/2016/SVG/main" r:embed="rId23"/>
              </a:ext>
            </a:extLst>
          </a:blip>
          <a:stretch>
            <a:fillRect/>
          </a:stretch>
        </p:blipFill>
        <p:spPr>
          <a:xfrm>
            <a:off x="5970271" y="4409123"/>
            <a:ext cx="360000" cy="360000"/>
          </a:xfrm>
          <a:prstGeom prst="rect">
            <a:avLst/>
          </a:prstGeom>
        </p:spPr>
      </p:pic>
      <p:pic>
        <p:nvPicPr>
          <p:cNvPr id="56" name="图片 12" descr="343439383331313b343532303032383bbfcdbba7b9dcc0ed"/>
          <p:cNvPicPr>
            <a:picLocks noChangeAspect="1"/>
          </p:cNvPicPr>
          <p:nvPr>
            <p:custDataLst>
              <p:tags r:id="rId24"/>
            </p:custDataLst>
          </p:nvPr>
        </p:nvPicPr>
        <p:blipFill>
          <a:blip r:embed="rId25">
            <a:extLst>
              <a:ext uri="{96DAC541-7B7A-43D3-8B79-37D633B846F1}">
                <asvg:svgBlip xmlns:asvg="http://schemas.microsoft.com/office/drawing/2016/SVG/main" r:embed="rId26"/>
              </a:ext>
            </a:extLst>
          </a:blip>
          <a:stretch>
            <a:fillRect/>
          </a:stretch>
        </p:blipFill>
        <p:spPr>
          <a:xfrm>
            <a:off x="4057016" y="5791518"/>
            <a:ext cx="360000" cy="360000"/>
          </a:xfrm>
          <a:prstGeom prst="rect">
            <a:avLst/>
          </a:prstGeom>
        </p:spPr>
      </p:pic>
      <p:pic>
        <p:nvPicPr>
          <p:cNvPr id="57" name="图片 3" descr="343439383331313b343532303031393bd2b5bca8b9dcc0ed"/>
          <p:cNvPicPr>
            <a:picLocks noChangeAspect="1"/>
          </p:cNvPicPr>
          <p:nvPr>
            <p:custDataLst>
              <p:tags r:id="rId27"/>
            </p:custDataLst>
          </p:nvPr>
        </p:nvPicPr>
        <p:blipFill>
          <a:blip r:embed="rId28">
            <a:extLst>
              <a:ext uri="{96DAC541-7B7A-43D3-8B79-37D633B846F1}">
                <asvg:svgBlip xmlns:asvg="http://schemas.microsoft.com/office/drawing/2016/SVG/main" r:embed="rId29"/>
              </a:ext>
            </a:extLst>
          </a:blip>
          <a:stretch>
            <a:fillRect/>
          </a:stretch>
        </p:blipFill>
        <p:spPr>
          <a:xfrm>
            <a:off x="4875531" y="4759008"/>
            <a:ext cx="360000" cy="360000"/>
          </a:xfrm>
          <a:prstGeom prst="rect">
            <a:avLst/>
          </a:prstGeom>
        </p:spPr>
      </p:pic>
      <p:pic>
        <p:nvPicPr>
          <p:cNvPr id="58" name="图片 16" descr="343439383331313b343532303033323bd3a6d3c3b9dcc0ed"/>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tretch>
            <a:fillRect/>
          </a:stretch>
        </p:blipFill>
        <p:spPr>
          <a:xfrm>
            <a:off x="7161531" y="4721543"/>
            <a:ext cx="360000" cy="360000"/>
          </a:xfrm>
          <a:prstGeom prst="rect">
            <a:avLst/>
          </a:prstGeom>
        </p:spPr>
      </p:pic>
      <p:pic>
        <p:nvPicPr>
          <p:cNvPr id="59" name="图片 8" descr="343439383331313b343532303032343bb7a2b2bcb9dcc0ed"/>
          <p:cNvPicPr>
            <a:picLocks noChangeAspect="1"/>
          </p:cNvPicPr>
          <p:nvPr>
            <p:custDataLst>
              <p:tags r:id="rId33"/>
            </p:custDataLst>
          </p:nvPr>
        </p:nvPicPr>
        <p:blipFill>
          <a:blip r:embed="rId34">
            <a:extLst>
              <a:ext uri="{96DAC541-7B7A-43D3-8B79-37D633B846F1}">
                <asvg:svgBlip xmlns:asvg="http://schemas.microsoft.com/office/drawing/2016/SVG/main" r:embed="rId35"/>
              </a:ext>
            </a:extLst>
          </a:blip>
          <a:stretch>
            <a:fillRect/>
          </a:stretch>
        </p:blipFill>
        <p:spPr>
          <a:xfrm>
            <a:off x="7950836" y="5791518"/>
            <a:ext cx="360000" cy="360000"/>
          </a:xfrm>
          <a:prstGeom prst="rect">
            <a:avLst/>
          </a:prstGeom>
        </p:spPr>
      </p:pic>
      <p:sp>
        <p:nvSpPr>
          <p:cNvPr id="7" name="文本框 6"/>
          <p:cNvSpPr txBox="1"/>
          <p:nvPr/>
        </p:nvSpPr>
        <p:spPr>
          <a:xfrm>
            <a:off x="5618480" y="5899150"/>
            <a:ext cx="1064260" cy="583565"/>
          </a:xfrm>
          <a:prstGeom prst="rect">
            <a:avLst/>
          </a:prstGeom>
          <a:noFill/>
        </p:spPr>
        <p:txBody>
          <a:bodyPr wrap="square" rtlCol="0" anchor="t">
            <a:spAutoFit/>
          </a:bodyPr>
          <a:p>
            <a:pPr algn="just"/>
            <a:r>
              <a:rPr lang="zh-CN" altLang="en-US" sz="3200" b="1">
                <a:solidFill>
                  <a:srgbClr val="FF0000"/>
                </a:solidFill>
                <a:latin typeface="黑体" panose="02010609060101010101" charset="-122"/>
                <a:ea typeface="黑体" panose="02010609060101010101" charset="-122"/>
                <a:cs typeface="黑体" panose="02010609060101010101" charset="-122"/>
                <a:sym typeface="+mn-ea"/>
              </a:rPr>
              <a:t>防控</a:t>
            </a:r>
            <a:endParaRPr lang="zh-CN" altLang="en-US" sz="3200" b="1">
              <a:solidFill>
                <a:srgbClr val="FF0000"/>
              </a:solidFill>
              <a:latin typeface="黑体" panose="02010609060101010101" charset="-122"/>
              <a:ea typeface="黑体" panose="02010609060101010101" charset="-122"/>
              <a:cs typeface="黑体" panose="02010609060101010101" charset="-122"/>
              <a:sym typeface="+mn-ea"/>
            </a:endParaRPr>
          </a:p>
        </p:txBody>
      </p:sp>
      <p:grpSp>
        <p:nvGrpSpPr>
          <p:cNvPr id="8" name="Group 19"/>
          <p:cNvGrpSpPr/>
          <p:nvPr/>
        </p:nvGrpSpPr>
        <p:grpSpPr>
          <a:xfrm>
            <a:off x="455563" y="17678"/>
            <a:ext cx="10641129" cy="850265"/>
            <a:chOff x="454963" y="17678"/>
            <a:chExt cx="10641129" cy="850265"/>
          </a:xfrm>
        </p:grpSpPr>
        <p:sp>
          <p:nvSpPr>
            <p:cNvPr id="73" name="AutoShape 20"/>
            <p:cNvSpPr/>
            <p:nvPr/>
          </p:nvSpPr>
          <p:spPr>
            <a:xfrm>
              <a:off x="454963" y="331168"/>
              <a:ext cx="84147" cy="84147"/>
            </a:xfrm>
            <a:prstGeom prst="ellipse">
              <a:avLst/>
            </a:prstGeom>
            <a:solidFill>
              <a:schemeClr val="accent1">
                <a:alpha val="100000"/>
              </a:schemeClr>
            </a:solidFill>
          </p:spPr>
        </p:sp>
        <p:sp>
          <p:nvSpPr>
            <p:cNvPr id="74" name="AutoShape 21"/>
            <p:cNvSpPr/>
            <p:nvPr/>
          </p:nvSpPr>
          <p:spPr>
            <a:xfrm>
              <a:off x="575049" y="337743"/>
              <a:ext cx="78137" cy="78137"/>
            </a:xfrm>
            <a:prstGeom prst="ellipse">
              <a:avLst/>
            </a:prstGeom>
            <a:solidFill>
              <a:schemeClr val="accent1">
                <a:alpha val="80000"/>
              </a:schemeClr>
            </a:solidFill>
          </p:spPr>
        </p:sp>
        <p:sp>
          <p:nvSpPr>
            <p:cNvPr id="75" name="AutoShape 22"/>
            <p:cNvSpPr/>
            <p:nvPr/>
          </p:nvSpPr>
          <p:spPr>
            <a:xfrm>
              <a:off x="689125" y="339460"/>
              <a:ext cx="74704" cy="74704"/>
            </a:xfrm>
            <a:prstGeom prst="ellipse">
              <a:avLst/>
            </a:prstGeom>
            <a:solidFill>
              <a:schemeClr val="accent1">
                <a:alpha val="60000"/>
              </a:schemeClr>
            </a:solidFill>
          </p:spPr>
        </p:sp>
        <p:sp>
          <p:nvSpPr>
            <p:cNvPr id="76" name="AutoShape 23"/>
            <p:cNvSpPr/>
            <p:nvPr/>
          </p:nvSpPr>
          <p:spPr>
            <a:xfrm>
              <a:off x="799768" y="348430"/>
              <a:ext cx="69238" cy="69238"/>
            </a:xfrm>
            <a:prstGeom prst="ellipse">
              <a:avLst/>
            </a:prstGeom>
            <a:solidFill>
              <a:schemeClr val="accent1">
                <a:alpha val="40000"/>
              </a:schemeClr>
            </a:solidFill>
          </p:spPr>
        </p:sp>
        <p:sp>
          <p:nvSpPr>
            <p:cNvPr id="77" name="AutoShape 24"/>
            <p:cNvSpPr/>
            <p:nvPr/>
          </p:nvSpPr>
          <p:spPr>
            <a:xfrm>
              <a:off x="904945" y="344297"/>
              <a:ext cx="65594" cy="65594"/>
            </a:xfrm>
            <a:prstGeom prst="ellipse">
              <a:avLst/>
            </a:prstGeom>
            <a:solidFill>
              <a:schemeClr val="accent1">
                <a:alpha val="20000"/>
              </a:schemeClr>
            </a:solidFill>
          </p:spPr>
        </p:sp>
        <p:sp>
          <p:nvSpPr>
            <p:cNvPr id="78" name="AutoShape 25"/>
            <p:cNvSpPr/>
            <p:nvPr/>
          </p:nvSpPr>
          <p:spPr>
            <a:xfrm>
              <a:off x="454963" y="448942"/>
              <a:ext cx="84147" cy="84147"/>
            </a:xfrm>
            <a:prstGeom prst="ellipse">
              <a:avLst/>
            </a:prstGeom>
            <a:solidFill>
              <a:schemeClr val="accent1">
                <a:alpha val="100000"/>
              </a:schemeClr>
            </a:solidFill>
          </p:spPr>
        </p:sp>
        <p:sp>
          <p:nvSpPr>
            <p:cNvPr id="79" name="AutoShape 26"/>
            <p:cNvSpPr/>
            <p:nvPr/>
          </p:nvSpPr>
          <p:spPr>
            <a:xfrm>
              <a:off x="575049" y="455517"/>
              <a:ext cx="78137" cy="78137"/>
            </a:xfrm>
            <a:prstGeom prst="ellipse">
              <a:avLst/>
            </a:prstGeom>
            <a:solidFill>
              <a:schemeClr val="accent1">
                <a:alpha val="80000"/>
              </a:schemeClr>
            </a:solidFill>
          </p:spPr>
        </p:sp>
        <p:sp>
          <p:nvSpPr>
            <p:cNvPr id="80" name="AutoShape 27"/>
            <p:cNvSpPr/>
            <p:nvPr/>
          </p:nvSpPr>
          <p:spPr>
            <a:xfrm>
              <a:off x="689125" y="457233"/>
              <a:ext cx="74704" cy="74704"/>
            </a:xfrm>
            <a:prstGeom prst="ellipse">
              <a:avLst/>
            </a:prstGeom>
            <a:solidFill>
              <a:schemeClr val="accent1">
                <a:alpha val="60000"/>
              </a:schemeClr>
            </a:solidFill>
          </p:spPr>
        </p:sp>
        <p:sp>
          <p:nvSpPr>
            <p:cNvPr id="81" name="AutoShape 28"/>
            <p:cNvSpPr/>
            <p:nvPr/>
          </p:nvSpPr>
          <p:spPr>
            <a:xfrm>
              <a:off x="799768" y="466203"/>
              <a:ext cx="69238" cy="69238"/>
            </a:xfrm>
            <a:prstGeom prst="ellipse">
              <a:avLst/>
            </a:prstGeom>
            <a:solidFill>
              <a:schemeClr val="accent1">
                <a:alpha val="40000"/>
              </a:schemeClr>
            </a:solidFill>
          </p:spPr>
        </p:sp>
        <p:sp>
          <p:nvSpPr>
            <p:cNvPr id="82" name="AutoShape 29"/>
            <p:cNvSpPr/>
            <p:nvPr/>
          </p:nvSpPr>
          <p:spPr>
            <a:xfrm>
              <a:off x="904945" y="462070"/>
              <a:ext cx="65594" cy="65594"/>
            </a:xfrm>
            <a:prstGeom prst="ellipse">
              <a:avLst/>
            </a:prstGeom>
            <a:solidFill>
              <a:schemeClr val="accent1">
                <a:alpha val="20000"/>
              </a:schemeClr>
            </a:solidFill>
          </p:spPr>
        </p:sp>
        <p:sp>
          <p:nvSpPr>
            <p:cNvPr id="83" name="AutoShape 30"/>
            <p:cNvSpPr/>
            <p:nvPr/>
          </p:nvSpPr>
          <p:spPr>
            <a:xfrm>
              <a:off x="454963" y="566715"/>
              <a:ext cx="84147" cy="84147"/>
            </a:xfrm>
            <a:prstGeom prst="ellipse">
              <a:avLst/>
            </a:prstGeom>
            <a:solidFill>
              <a:schemeClr val="accent1">
                <a:alpha val="100000"/>
              </a:schemeClr>
            </a:solidFill>
          </p:spPr>
        </p:sp>
        <p:sp>
          <p:nvSpPr>
            <p:cNvPr id="84" name="AutoShape 31"/>
            <p:cNvSpPr/>
            <p:nvPr/>
          </p:nvSpPr>
          <p:spPr>
            <a:xfrm>
              <a:off x="575049" y="573291"/>
              <a:ext cx="78137" cy="78137"/>
            </a:xfrm>
            <a:prstGeom prst="ellipse">
              <a:avLst/>
            </a:prstGeom>
            <a:solidFill>
              <a:schemeClr val="accent1">
                <a:alpha val="80000"/>
              </a:schemeClr>
            </a:solidFill>
          </p:spPr>
        </p:sp>
        <p:sp>
          <p:nvSpPr>
            <p:cNvPr id="85" name="AutoShape 32"/>
            <p:cNvSpPr/>
            <p:nvPr/>
          </p:nvSpPr>
          <p:spPr>
            <a:xfrm>
              <a:off x="689125" y="575007"/>
              <a:ext cx="74704" cy="74704"/>
            </a:xfrm>
            <a:prstGeom prst="ellipse">
              <a:avLst/>
            </a:prstGeom>
            <a:solidFill>
              <a:schemeClr val="accent1">
                <a:alpha val="60000"/>
              </a:schemeClr>
            </a:solidFill>
          </p:spPr>
        </p:sp>
        <p:sp>
          <p:nvSpPr>
            <p:cNvPr id="86" name="AutoShape 33"/>
            <p:cNvSpPr/>
            <p:nvPr/>
          </p:nvSpPr>
          <p:spPr>
            <a:xfrm>
              <a:off x="799768" y="583977"/>
              <a:ext cx="69238" cy="69238"/>
            </a:xfrm>
            <a:prstGeom prst="ellipse">
              <a:avLst/>
            </a:prstGeom>
            <a:solidFill>
              <a:schemeClr val="accent1">
                <a:alpha val="40000"/>
              </a:schemeClr>
            </a:solidFill>
          </p:spPr>
        </p:sp>
        <p:sp>
          <p:nvSpPr>
            <p:cNvPr id="87" name="AutoShape 34"/>
            <p:cNvSpPr/>
            <p:nvPr/>
          </p:nvSpPr>
          <p:spPr>
            <a:xfrm>
              <a:off x="904945" y="579844"/>
              <a:ext cx="65594" cy="65594"/>
            </a:xfrm>
            <a:prstGeom prst="ellipse">
              <a:avLst/>
            </a:prstGeom>
            <a:solidFill>
              <a:schemeClr val="accent1">
                <a:alpha val="20000"/>
              </a:schemeClr>
            </a:solidFill>
          </p:spPr>
        </p:sp>
        <p:sp>
          <p:nvSpPr>
            <p:cNvPr id="88" name="AutoShape 35"/>
            <p:cNvSpPr/>
            <p:nvPr/>
          </p:nvSpPr>
          <p:spPr>
            <a:xfrm>
              <a:off x="454963" y="684489"/>
              <a:ext cx="84147" cy="84147"/>
            </a:xfrm>
            <a:prstGeom prst="ellipse">
              <a:avLst/>
            </a:prstGeom>
            <a:solidFill>
              <a:schemeClr val="accent1">
                <a:alpha val="100000"/>
              </a:schemeClr>
            </a:solidFill>
          </p:spPr>
        </p:sp>
        <p:sp>
          <p:nvSpPr>
            <p:cNvPr id="89" name="AutoShape 36"/>
            <p:cNvSpPr/>
            <p:nvPr/>
          </p:nvSpPr>
          <p:spPr>
            <a:xfrm>
              <a:off x="575049" y="691064"/>
              <a:ext cx="78137" cy="78137"/>
            </a:xfrm>
            <a:prstGeom prst="ellipse">
              <a:avLst/>
            </a:prstGeom>
            <a:solidFill>
              <a:schemeClr val="accent1">
                <a:alpha val="80000"/>
              </a:schemeClr>
            </a:solidFill>
          </p:spPr>
        </p:sp>
        <p:sp>
          <p:nvSpPr>
            <p:cNvPr id="90" name="AutoShape 37"/>
            <p:cNvSpPr/>
            <p:nvPr/>
          </p:nvSpPr>
          <p:spPr>
            <a:xfrm>
              <a:off x="689125" y="692781"/>
              <a:ext cx="74704" cy="74704"/>
            </a:xfrm>
            <a:prstGeom prst="ellipse">
              <a:avLst/>
            </a:prstGeom>
            <a:solidFill>
              <a:schemeClr val="accent1">
                <a:alpha val="60000"/>
              </a:schemeClr>
            </a:solidFill>
          </p:spPr>
        </p:sp>
        <p:sp>
          <p:nvSpPr>
            <p:cNvPr id="91" name="AutoShape 38"/>
            <p:cNvSpPr/>
            <p:nvPr/>
          </p:nvSpPr>
          <p:spPr>
            <a:xfrm>
              <a:off x="799768" y="701751"/>
              <a:ext cx="69238" cy="69238"/>
            </a:xfrm>
            <a:prstGeom prst="ellipse">
              <a:avLst/>
            </a:prstGeom>
            <a:solidFill>
              <a:schemeClr val="accent1">
                <a:alpha val="40000"/>
              </a:schemeClr>
            </a:solidFill>
          </p:spPr>
        </p:sp>
        <p:sp>
          <p:nvSpPr>
            <p:cNvPr id="92" name="AutoShape 39"/>
            <p:cNvSpPr/>
            <p:nvPr/>
          </p:nvSpPr>
          <p:spPr>
            <a:xfrm>
              <a:off x="904945" y="697618"/>
              <a:ext cx="65594" cy="65594"/>
            </a:xfrm>
            <a:prstGeom prst="ellipse">
              <a:avLst/>
            </a:prstGeom>
            <a:solidFill>
              <a:schemeClr val="accent1">
                <a:alpha val="20000"/>
              </a:schemeClr>
            </a:solidFill>
          </p:spPr>
        </p:sp>
        <p:sp>
          <p:nvSpPr>
            <p:cNvPr id="93" name="TextBox 40"/>
            <p:cNvSpPr txBox="1"/>
            <p:nvPr/>
          </p:nvSpPr>
          <p:spPr>
            <a:xfrm>
              <a:off x="1094842" y="17678"/>
              <a:ext cx="10001250" cy="850265"/>
            </a:xfrm>
            <a:prstGeom prst="rect">
              <a:avLst/>
            </a:prstGeom>
          </p:spPr>
          <p:txBody>
            <a:bodyPr vert="horz" wrap="square" lIns="123825" tIns="123825" rIns="57150" bIns="123825" rtlCol="0" anchor="t" anchorCtr="0">
              <a:spAutoFit/>
            </a:bodyPr>
            <a:lstStyle/>
            <a:p>
              <a:pPr>
                <a:lnSpc>
                  <a:spcPct val="140000"/>
                </a:lnSpc>
              </a:pPr>
              <a:r>
                <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（三）探索河湖保护创新一条路径</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p:txBody>
        </p:sp>
      </p:grpSp>
      <p:sp>
        <p:nvSpPr>
          <p:cNvPr id="94" name="TextBox 40"/>
          <p:cNvSpPr txBox="1"/>
          <p:nvPr/>
        </p:nvSpPr>
        <p:spPr>
          <a:xfrm>
            <a:off x="408305" y="902335"/>
            <a:ext cx="11673840" cy="814070"/>
          </a:xfrm>
          <a:prstGeom prst="rect">
            <a:avLst/>
          </a:prstGeom>
        </p:spPr>
        <p:txBody>
          <a:bodyPr vert="horz" wrap="square" lIns="123825" tIns="123825" rIns="57150" bIns="123825" rtlCol="0" anchor="t" anchorCtr="0">
            <a:noAutofit/>
          </a:bodyPr>
          <a:p>
            <a:pPr>
              <a:lnSpc>
                <a:spcPct val="140000"/>
              </a:lnSpc>
            </a:pPr>
            <a:r>
              <a:rPr lang="en-US" altLang="zh-CN" sz="24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   </a:t>
            </a:r>
            <a:r>
              <a:rPr lang="zh-CN" altLang="en-US" sz="2400" b="1" dirty="0">
                <a:solidFill>
                  <a:srgbClr val="FF0000"/>
                </a:solidFill>
                <a:latin typeface="+mn-ea"/>
                <a:cs typeface="+mn-ea"/>
                <a:sym typeface="+mn-ea"/>
              </a:rPr>
              <a:t>   防风险方面，</a:t>
            </a:r>
            <a:r>
              <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审慎防控生态产品价值实现过程中的各类潜在风险。</a:t>
            </a:r>
            <a:endParaRPr lang="zh-CN" altLang="en-US" sz="24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1364615" y="5108575"/>
            <a:ext cx="2491105" cy="398780"/>
          </a:xfrm>
          <a:prstGeom prst="rect">
            <a:avLst/>
          </a:prstGeom>
          <a:noFill/>
        </p:spPr>
        <p:txBody>
          <a:bodyPr wrap="square" rtlCol="0" anchor="t">
            <a:spAutoFit/>
          </a:bodyPr>
          <a:p>
            <a:pPr algn="ctr"/>
            <a:r>
              <a:rPr lang="zh-CN" sz="2000" b="1" dirty="0">
                <a:solidFill>
                  <a:srgbClr val="C00000"/>
                </a:solidFill>
                <a:latin typeface="黑体" panose="02010609060101010101" charset="-122"/>
                <a:ea typeface="黑体" panose="02010609060101010101" charset="-122"/>
                <a:cs typeface="黑体" panose="02010609060101010101" charset="-122"/>
                <a:sym typeface="+mn-ea"/>
              </a:rPr>
              <a:t>气候变化</a:t>
            </a:r>
            <a:endParaRPr lang="zh-CN" sz="2000" b="1" dirty="0">
              <a:solidFill>
                <a:srgbClr val="C00000"/>
              </a:solidFill>
              <a:latin typeface="黑体" panose="02010609060101010101" charset="-122"/>
              <a:ea typeface="黑体" panose="02010609060101010101" charset="-122"/>
              <a:cs typeface="黑体" panose="02010609060101010101" charset="-122"/>
              <a:sym typeface="+mn-ea"/>
            </a:endParaRPr>
          </a:p>
        </p:txBody>
      </p:sp>
      <p:sp>
        <p:nvSpPr>
          <p:cNvPr id="54" name="文本框 53"/>
          <p:cNvSpPr txBox="1"/>
          <p:nvPr/>
        </p:nvSpPr>
        <p:spPr>
          <a:xfrm>
            <a:off x="8233410" y="3642360"/>
            <a:ext cx="3486785" cy="398780"/>
          </a:xfrm>
          <a:prstGeom prst="rect">
            <a:avLst/>
          </a:prstGeom>
          <a:noFill/>
        </p:spPr>
        <p:txBody>
          <a:bodyPr wrap="square" rtlCol="0" anchor="t">
            <a:spAutoFit/>
          </a:bodyPr>
          <a:p>
            <a:pPr algn="ctr">
              <a:buClrTx/>
              <a:buSzTx/>
              <a:buNone/>
            </a:pPr>
            <a:r>
              <a:rPr lang="zh-CN" sz="2000" b="1" dirty="0">
                <a:solidFill>
                  <a:srgbClr val="C00000"/>
                </a:solidFill>
                <a:latin typeface="黑体" panose="02010609060101010101" charset="-122"/>
                <a:ea typeface="黑体" panose="02010609060101010101" charset="-122"/>
                <a:cs typeface="黑体" panose="02010609060101010101" charset="-122"/>
                <a:sym typeface="+mn-ea"/>
              </a:rPr>
              <a:t>地方隐性债务风险</a:t>
            </a:r>
            <a:endParaRPr lang="zh-CN" altLang="en-US" sz="2400" b="1" dirty="0">
              <a:solidFill>
                <a:srgbClr val="C00000"/>
              </a:solidFill>
              <a:latin typeface="黑体" panose="02010609060101010101" charset="-122"/>
              <a:ea typeface="黑体" panose="02010609060101010101" charset="-122"/>
              <a:cs typeface="黑体" panose="02010609060101010101" charset="-122"/>
              <a:sym typeface="+mn-ea"/>
            </a:endParaRPr>
          </a:p>
        </p:txBody>
      </p:sp>
      <p:sp>
        <p:nvSpPr>
          <p:cNvPr id="61" name="文本框 60"/>
          <p:cNvSpPr txBox="1"/>
          <p:nvPr/>
        </p:nvSpPr>
        <p:spPr>
          <a:xfrm>
            <a:off x="8866505" y="5144135"/>
            <a:ext cx="3329940" cy="706755"/>
          </a:xfrm>
          <a:prstGeom prst="rect">
            <a:avLst/>
          </a:prstGeom>
          <a:noFill/>
        </p:spPr>
        <p:txBody>
          <a:bodyPr wrap="square" rtlCol="0" anchor="t">
            <a:spAutoFit/>
          </a:bodyPr>
          <a:p>
            <a:pPr algn="ctr">
              <a:buClrTx/>
              <a:buSzTx/>
              <a:buFontTx/>
              <a:buNone/>
            </a:pPr>
            <a:r>
              <a:rPr lang="zh-CN" sz="2000" b="1" dirty="0">
                <a:solidFill>
                  <a:srgbClr val="C00000"/>
                </a:solidFill>
                <a:latin typeface="黑体" panose="02010609060101010101" charset="-122"/>
                <a:ea typeface="黑体" panose="02010609060101010101" charset="-122"/>
                <a:cs typeface="黑体" panose="02010609060101010101" charset="-122"/>
                <a:sym typeface="+mn-ea"/>
              </a:rPr>
              <a:t>违规圈占河湖水域岸线，侵占公众亲水空间</a:t>
            </a:r>
            <a:endParaRPr lang="zh-CN" sz="2400" b="1" dirty="0">
              <a:solidFill>
                <a:srgbClr val="C00000"/>
              </a:solidFill>
              <a:latin typeface="黑体" panose="02010609060101010101" charset="-122"/>
              <a:ea typeface="黑体" panose="02010609060101010101" charset="-122"/>
              <a:cs typeface="黑体" panose="02010609060101010101" charset="-122"/>
              <a:sym typeface="+mn-ea"/>
            </a:endParaRPr>
          </a:p>
        </p:txBody>
      </p:sp>
      <p:sp>
        <p:nvSpPr>
          <p:cNvPr id="62" name="文本框 61"/>
          <p:cNvSpPr txBox="1"/>
          <p:nvPr/>
        </p:nvSpPr>
        <p:spPr>
          <a:xfrm>
            <a:off x="5332730" y="2555875"/>
            <a:ext cx="4110355" cy="398780"/>
          </a:xfrm>
          <a:prstGeom prst="rect">
            <a:avLst/>
          </a:prstGeom>
          <a:noFill/>
        </p:spPr>
        <p:txBody>
          <a:bodyPr wrap="square" rtlCol="0" anchor="t">
            <a:spAutoFit/>
          </a:bodyPr>
          <a:p>
            <a:pPr algn="ctr">
              <a:buClrTx/>
              <a:buSzTx/>
              <a:buNone/>
            </a:pPr>
            <a:r>
              <a:rPr lang="zh-CN" sz="2000" b="1" dirty="0">
                <a:solidFill>
                  <a:srgbClr val="C00000"/>
                </a:solidFill>
                <a:latin typeface="黑体" panose="02010609060101010101" charset="-122"/>
                <a:ea typeface="黑体" panose="02010609060101010101" charset="-122"/>
                <a:cs typeface="黑体" panose="02010609060101010101" charset="-122"/>
                <a:sym typeface="+mn-ea"/>
              </a:rPr>
              <a:t>权属、交易期</a:t>
            </a:r>
            <a:endParaRPr lang="zh-CN" sz="2400" dirty="0">
              <a:solidFill>
                <a:srgbClr val="C00000"/>
              </a:solidFill>
              <a:latin typeface="宋体" panose="02010600030101010101" pitchFamily="2" charset="-122"/>
              <a:ea typeface="宋体" panose="02010600030101010101" pitchFamily="2" charset="-122"/>
              <a:cs typeface="+mn-ea"/>
              <a:sym typeface="+mn-ea"/>
            </a:endParaRPr>
          </a:p>
        </p:txBody>
      </p:sp>
      <p:sp>
        <p:nvSpPr>
          <p:cNvPr id="96" name="文本框 95"/>
          <p:cNvSpPr txBox="1"/>
          <p:nvPr/>
        </p:nvSpPr>
        <p:spPr>
          <a:xfrm>
            <a:off x="1271270" y="3353435"/>
            <a:ext cx="3719195" cy="706755"/>
          </a:xfrm>
          <a:prstGeom prst="rect">
            <a:avLst/>
          </a:prstGeom>
          <a:noFill/>
        </p:spPr>
        <p:txBody>
          <a:bodyPr wrap="square" rtlCol="0" anchor="t">
            <a:spAutoFit/>
          </a:bodyPr>
          <a:p>
            <a:pPr algn="ctr"/>
            <a:r>
              <a:rPr lang="zh-CN" sz="2000" b="1" dirty="0">
                <a:solidFill>
                  <a:srgbClr val="C00000"/>
                </a:solidFill>
                <a:latin typeface="黑体" panose="02010609060101010101" charset="-122"/>
                <a:ea typeface="黑体" panose="02010609060101010101" charset="-122"/>
                <a:cs typeface="黑体" panose="02010609060101010101" charset="-122"/>
                <a:sym typeface="+mn-ea"/>
              </a:rPr>
              <a:t>侵占河湖管理范围，形成新增“四乱”问题</a:t>
            </a:r>
            <a:endParaRPr lang="zh-CN" altLang="en-US" sz="2000" b="1" dirty="0">
              <a:solidFill>
                <a:srgbClr val="C00000"/>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455857" y="331329"/>
            <a:ext cx="515549" cy="439798"/>
            <a:chOff x="454963" y="331168"/>
            <a:chExt cx="515576" cy="439821"/>
          </a:xfrm>
        </p:grpSpPr>
        <p:sp>
          <p:nvSpPr>
            <p:cNvPr id="3" name="AutoShape 20"/>
            <p:cNvSpPr/>
            <p:nvPr/>
          </p:nvSpPr>
          <p:spPr>
            <a:xfrm>
              <a:off x="454963" y="331168"/>
              <a:ext cx="84147" cy="84147"/>
            </a:xfrm>
            <a:prstGeom prst="ellipse">
              <a:avLst/>
            </a:prstGeom>
            <a:solidFill>
              <a:schemeClr val="accent1">
                <a:alpha val="100000"/>
              </a:schemeClr>
            </a:solidFill>
          </p:spPr>
        </p:sp>
        <p:sp>
          <p:nvSpPr>
            <p:cNvPr id="61" name="AutoShape 21"/>
            <p:cNvSpPr/>
            <p:nvPr/>
          </p:nvSpPr>
          <p:spPr>
            <a:xfrm>
              <a:off x="575049" y="337743"/>
              <a:ext cx="78137" cy="78137"/>
            </a:xfrm>
            <a:prstGeom prst="ellipse">
              <a:avLst/>
            </a:prstGeom>
            <a:solidFill>
              <a:schemeClr val="accent1">
                <a:alpha val="80000"/>
              </a:schemeClr>
            </a:solidFill>
          </p:spPr>
        </p:sp>
        <p:sp>
          <p:nvSpPr>
            <p:cNvPr id="62" name="AutoShape 22"/>
            <p:cNvSpPr/>
            <p:nvPr/>
          </p:nvSpPr>
          <p:spPr>
            <a:xfrm>
              <a:off x="689125" y="339460"/>
              <a:ext cx="74704" cy="74704"/>
            </a:xfrm>
            <a:prstGeom prst="ellipse">
              <a:avLst/>
            </a:prstGeom>
            <a:solidFill>
              <a:schemeClr val="accent1">
                <a:alpha val="60000"/>
              </a:schemeClr>
            </a:solidFill>
          </p:spPr>
        </p:sp>
        <p:sp>
          <p:nvSpPr>
            <p:cNvPr id="63" name="AutoShape 23"/>
            <p:cNvSpPr/>
            <p:nvPr/>
          </p:nvSpPr>
          <p:spPr>
            <a:xfrm>
              <a:off x="799768" y="348430"/>
              <a:ext cx="69238" cy="69238"/>
            </a:xfrm>
            <a:prstGeom prst="ellipse">
              <a:avLst/>
            </a:prstGeom>
            <a:solidFill>
              <a:schemeClr val="accent1">
                <a:alpha val="40000"/>
              </a:schemeClr>
            </a:solidFill>
          </p:spPr>
        </p:sp>
        <p:sp>
          <p:nvSpPr>
            <p:cNvPr id="64" name="AutoShape 24"/>
            <p:cNvSpPr/>
            <p:nvPr/>
          </p:nvSpPr>
          <p:spPr>
            <a:xfrm>
              <a:off x="904945" y="344297"/>
              <a:ext cx="65594" cy="65594"/>
            </a:xfrm>
            <a:prstGeom prst="ellipse">
              <a:avLst/>
            </a:prstGeom>
            <a:solidFill>
              <a:schemeClr val="accent1">
                <a:alpha val="20000"/>
              </a:schemeClr>
            </a:solidFill>
          </p:spPr>
        </p:sp>
        <p:sp>
          <p:nvSpPr>
            <p:cNvPr id="65" name="AutoShape 25"/>
            <p:cNvSpPr/>
            <p:nvPr/>
          </p:nvSpPr>
          <p:spPr>
            <a:xfrm>
              <a:off x="454963" y="448942"/>
              <a:ext cx="84147" cy="84147"/>
            </a:xfrm>
            <a:prstGeom prst="ellipse">
              <a:avLst/>
            </a:prstGeom>
            <a:solidFill>
              <a:schemeClr val="accent1">
                <a:alpha val="100000"/>
              </a:schemeClr>
            </a:solidFill>
          </p:spPr>
        </p:sp>
        <p:sp>
          <p:nvSpPr>
            <p:cNvPr id="66" name="AutoShape 26"/>
            <p:cNvSpPr/>
            <p:nvPr/>
          </p:nvSpPr>
          <p:spPr>
            <a:xfrm>
              <a:off x="575049" y="455517"/>
              <a:ext cx="78137" cy="78137"/>
            </a:xfrm>
            <a:prstGeom prst="ellipse">
              <a:avLst/>
            </a:prstGeom>
            <a:solidFill>
              <a:schemeClr val="accent1">
                <a:alpha val="80000"/>
              </a:schemeClr>
            </a:solidFill>
          </p:spPr>
        </p:sp>
        <p:sp>
          <p:nvSpPr>
            <p:cNvPr id="67" name="AutoShape 27"/>
            <p:cNvSpPr/>
            <p:nvPr/>
          </p:nvSpPr>
          <p:spPr>
            <a:xfrm>
              <a:off x="689125" y="457233"/>
              <a:ext cx="74704" cy="74704"/>
            </a:xfrm>
            <a:prstGeom prst="ellipse">
              <a:avLst/>
            </a:prstGeom>
            <a:solidFill>
              <a:schemeClr val="accent1">
                <a:alpha val="60000"/>
              </a:schemeClr>
            </a:solidFill>
          </p:spPr>
        </p:sp>
        <p:sp>
          <p:nvSpPr>
            <p:cNvPr id="68" name="AutoShape 28"/>
            <p:cNvSpPr/>
            <p:nvPr/>
          </p:nvSpPr>
          <p:spPr>
            <a:xfrm>
              <a:off x="799768" y="466203"/>
              <a:ext cx="69238" cy="69238"/>
            </a:xfrm>
            <a:prstGeom prst="ellipse">
              <a:avLst/>
            </a:prstGeom>
            <a:solidFill>
              <a:schemeClr val="accent1">
                <a:alpha val="40000"/>
              </a:schemeClr>
            </a:solidFill>
          </p:spPr>
        </p:sp>
        <p:sp>
          <p:nvSpPr>
            <p:cNvPr id="69" name="AutoShape 29"/>
            <p:cNvSpPr/>
            <p:nvPr/>
          </p:nvSpPr>
          <p:spPr>
            <a:xfrm>
              <a:off x="904945" y="462070"/>
              <a:ext cx="65594" cy="65594"/>
            </a:xfrm>
            <a:prstGeom prst="ellipse">
              <a:avLst/>
            </a:prstGeom>
            <a:solidFill>
              <a:schemeClr val="accent1">
                <a:alpha val="20000"/>
              </a:schemeClr>
            </a:solidFill>
          </p:spPr>
        </p:sp>
        <p:sp>
          <p:nvSpPr>
            <p:cNvPr id="70" name="AutoShape 30"/>
            <p:cNvSpPr/>
            <p:nvPr/>
          </p:nvSpPr>
          <p:spPr>
            <a:xfrm>
              <a:off x="454963" y="566715"/>
              <a:ext cx="84147" cy="84147"/>
            </a:xfrm>
            <a:prstGeom prst="ellipse">
              <a:avLst/>
            </a:prstGeom>
            <a:solidFill>
              <a:schemeClr val="accent1">
                <a:alpha val="100000"/>
              </a:schemeClr>
            </a:solidFill>
          </p:spPr>
        </p:sp>
        <p:sp>
          <p:nvSpPr>
            <p:cNvPr id="71" name="AutoShape 31"/>
            <p:cNvSpPr/>
            <p:nvPr/>
          </p:nvSpPr>
          <p:spPr>
            <a:xfrm>
              <a:off x="575049" y="573291"/>
              <a:ext cx="78137" cy="78137"/>
            </a:xfrm>
            <a:prstGeom prst="ellipse">
              <a:avLst/>
            </a:prstGeom>
            <a:solidFill>
              <a:schemeClr val="accent1">
                <a:alpha val="80000"/>
              </a:schemeClr>
            </a:solidFill>
          </p:spPr>
        </p:sp>
        <p:sp>
          <p:nvSpPr>
            <p:cNvPr id="72" name="AutoShape 32"/>
            <p:cNvSpPr/>
            <p:nvPr/>
          </p:nvSpPr>
          <p:spPr>
            <a:xfrm>
              <a:off x="689125" y="575007"/>
              <a:ext cx="74704" cy="74704"/>
            </a:xfrm>
            <a:prstGeom prst="ellipse">
              <a:avLst/>
            </a:prstGeom>
            <a:solidFill>
              <a:schemeClr val="accent1">
                <a:alpha val="60000"/>
              </a:schemeClr>
            </a:solidFill>
          </p:spPr>
        </p:sp>
        <p:sp>
          <p:nvSpPr>
            <p:cNvPr id="73" name="AutoShape 33"/>
            <p:cNvSpPr/>
            <p:nvPr/>
          </p:nvSpPr>
          <p:spPr>
            <a:xfrm>
              <a:off x="799768" y="583977"/>
              <a:ext cx="69238" cy="69238"/>
            </a:xfrm>
            <a:prstGeom prst="ellipse">
              <a:avLst/>
            </a:prstGeom>
            <a:solidFill>
              <a:schemeClr val="accent1">
                <a:alpha val="40000"/>
              </a:schemeClr>
            </a:solidFill>
          </p:spPr>
        </p:sp>
        <p:sp>
          <p:nvSpPr>
            <p:cNvPr id="74" name="AutoShape 34"/>
            <p:cNvSpPr/>
            <p:nvPr/>
          </p:nvSpPr>
          <p:spPr>
            <a:xfrm>
              <a:off x="904945" y="579844"/>
              <a:ext cx="65594" cy="65594"/>
            </a:xfrm>
            <a:prstGeom prst="ellipse">
              <a:avLst/>
            </a:prstGeom>
            <a:solidFill>
              <a:schemeClr val="accent1">
                <a:alpha val="20000"/>
              </a:schemeClr>
            </a:solidFill>
          </p:spPr>
        </p:sp>
        <p:sp>
          <p:nvSpPr>
            <p:cNvPr id="75" name="AutoShape 35"/>
            <p:cNvSpPr/>
            <p:nvPr/>
          </p:nvSpPr>
          <p:spPr>
            <a:xfrm>
              <a:off x="454963" y="684489"/>
              <a:ext cx="84147" cy="84147"/>
            </a:xfrm>
            <a:prstGeom prst="ellipse">
              <a:avLst/>
            </a:prstGeom>
            <a:solidFill>
              <a:schemeClr val="accent1">
                <a:alpha val="100000"/>
              </a:schemeClr>
            </a:solidFill>
          </p:spPr>
        </p:sp>
        <p:sp>
          <p:nvSpPr>
            <p:cNvPr id="76" name="AutoShape 36"/>
            <p:cNvSpPr/>
            <p:nvPr/>
          </p:nvSpPr>
          <p:spPr>
            <a:xfrm>
              <a:off x="575049" y="691064"/>
              <a:ext cx="78137" cy="78137"/>
            </a:xfrm>
            <a:prstGeom prst="ellipse">
              <a:avLst/>
            </a:prstGeom>
            <a:solidFill>
              <a:schemeClr val="accent1">
                <a:alpha val="80000"/>
              </a:schemeClr>
            </a:solidFill>
          </p:spPr>
        </p:sp>
        <p:sp>
          <p:nvSpPr>
            <p:cNvPr id="77" name="AutoShape 37"/>
            <p:cNvSpPr/>
            <p:nvPr/>
          </p:nvSpPr>
          <p:spPr>
            <a:xfrm>
              <a:off x="689125" y="692781"/>
              <a:ext cx="74704" cy="74704"/>
            </a:xfrm>
            <a:prstGeom prst="ellipse">
              <a:avLst/>
            </a:prstGeom>
            <a:solidFill>
              <a:schemeClr val="accent1">
                <a:alpha val="60000"/>
              </a:schemeClr>
            </a:solidFill>
          </p:spPr>
        </p:sp>
        <p:sp>
          <p:nvSpPr>
            <p:cNvPr id="78" name="AutoShape 38"/>
            <p:cNvSpPr/>
            <p:nvPr/>
          </p:nvSpPr>
          <p:spPr>
            <a:xfrm>
              <a:off x="799768" y="701751"/>
              <a:ext cx="69238" cy="69238"/>
            </a:xfrm>
            <a:prstGeom prst="ellipse">
              <a:avLst/>
            </a:prstGeom>
            <a:solidFill>
              <a:schemeClr val="accent1">
                <a:alpha val="40000"/>
              </a:schemeClr>
            </a:solidFill>
          </p:spPr>
        </p:sp>
        <p:sp>
          <p:nvSpPr>
            <p:cNvPr id="79" name="AutoShape 39"/>
            <p:cNvSpPr/>
            <p:nvPr/>
          </p:nvSpPr>
          <p:spPr>
            <a:xfrm>
              <a:off x="904945" y="697618"/>
              <a:ext cx="65594" cy="65594"/>
            </a:xfrm>
            <a:prstGeom prst="ellipse">
              <a:avLst/>
            </a:prstGeom>
            <a:solidFill>
              <a:schemeClr val="accent1">
                <a:alpha val="20000"/>
              </a:schemeClr>
            </a:solidFill>
          </p:spPr>
        </p:sp>
      </p:grpSp>
      <p:sp>
        <p:nvSpPr>
          <p:cNvPr id="80" name="TextBox 40"/>
          <p:cNvSpPr txBox="1"/>
          <p:nvPr/>
        </p:nvSpPr>
        <p:spPr>
          <a:xfrm>
            <a:off x="1136274" y="147491"/>
            <a:ext cx="10963974" cy="1108075"/>
          </a:xfrm>
          <a:prstGeom prst="rect">
            <a:avLst/>
          </a:prstGeom>
        </p:spPr>
        <p:txBody>
          <a:bodyPr vert="horz" wrap="square" lIns="123818" tIns="123818" rIns="57147" bIns="123818" rtlCol="0" anchor="t" anchorCtr="0">
            <a:spAutoFit/>
          </a:bodyPr>
          <a:p>
            <a:pPr algn="l">
              <a:lnSpc>
                <a:spcPct val="100000"/>
              </a:lnSpc>
            </a:pPr>
            <a:r>
              <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sym typeface="+mn-ea"/>
              </a:rPr>
              <a:t>（四）搭建河湖保护数智化一种新场景</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gn="l">
              <a:lnSpc>
                <a:spcPct val="100000"/>
              </a:lnSpc>
            </a:pP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51" name="AutoShape 30"/>
          <p:cNvSpPr/>
          <p:nvPr>
            <p:custDataLst>
              <p:tags r:id="rId1"/>
            </p:custDataLst>
          </p:nvPr>
        </p:nvSpPr>
        <p:spPr>
          <a:xfrm>
            <a:off x="8801100" y="3669665"/>
            <a:ext cx="2514600" cy="3071495"/>
          </a:xfrm>
          <a:prstGeom prst="roundRect">
            <a:avLst>
              <a:gd name="adj" fmla="val 0"/>
            </a:avLst>
          </a:prstGeom>
          <a:solidFill>
            <a:srgbClr val="FFFFFF">
              <a:alpha val="100000"/>
            </a:srgbClr>
          </a:solidFill>
          <a:ln cap="flat" cmpd="sng">
            <a:solidFill>
              <a:srgbClr val="E6CFCF">
                <a:alpha val="100000"/>
              </a:srgbClr>
            </a:solidFill>
            <a:prstDash val="solid"/>
            <a:round/>
          </a:ln>
        </p:spPr>
        <p:txBody>
          <a:bodyPr vert="horz" wrap="square" lIns="63500" tIns="63500" rIns="63500" bIns="63500" rtlCol="0" anchor="ctr"/>
          <a:lstStyle/>
          <a:p>
            <a:pPr algn="ctr">
              <a:defRPr/>
            </a:pPr>
          </a:p>
        </p:txBody>
      </p:sp>
      <p:sp>
        <p:nvSpPr>
          <p:cNvPr id="56" name="AutoShape 35"/>
          <p:cNvSpPr/>
          <p:nvPr>
            <p:custDataLst>
              <p:tags r:id="rId2"/>
            </p:custDataLst>
          </p:nvPr>
        </p:nvSpPr>
        <p:spPr>
          <a:xfrm>
            <a:off x="8851265" y="5600065"/>
            <a:ext cx="2464435" cy="863600"/>
          </a:xfrm>
          <a:prstGeom prst="rect">
            <a:avLst/>
          </a:prstGeom>
          <a:noFill/>
          <a:ln w="12700" cap="flat" cmpd="sng">
            <a:noFill/>
            <a:prstDash val="solid"/>
            <a:round/>
          </a:ln>
        </p:spPr>
        <p:txBody>
          <a:bodyPr vert="horz" wrap="square" lIns="0" tIns="0" rIns="0" bIns="0" rtlCol="0" anchor="t" anchorCtr="0"/>
          <a:lstStyle/>
          <a:p>
            <a:pPr marL="0" indent="0" algn="ctr">
              <a:lnSpc>
                <a:spcPct val="129000"/>
              </a:lnSpc>
              <a:defRPr/>
            </a:pPr>
            <a:r>
              <a:rPr lang="en-US" sz="1300" b="1" i="0" u="none" strike="noStrike">
                <a:solidFill>
                  <a:srgbClr val="333333">
                    <a:alpha val="78039"/>
                  </a:srgbClr>
                </a:solidFill>
                <a:latin typeface="+mn-ea"/>
                <a:cs typeface="Noto Sans SC" panose="020B0200000000000000" charset="-122"/>
                <a:sym typeface="Noto Sans SC" panose="020B0200000000000000" charset="-122"/>
              </a:rPr>
              <a:t>图斑数据共享不畅,无法有效处置"四乱"问题和识别河道形态异变,且缺乏量化的建设成效评价体系。</a:t>
            </a:r>
            <a:endParaRPr lang="zh-CN" altLang="en-US" sz="1300" b="1" i="0" u="none" strike="noStrike">
              <a:solidFill>
                <a:srgbClr val="333333">
                  <a:alpha val="78039"/>
                </a:srgbClr>
              </a:solidFill>
              <a:latin typeface="+mn-ea"/>
              <a:cs typeface="Noto Sans SC" panose="020B0200000000000000" charset="-122"/>
              <a:sym typeface="Noto Sans SC" panose="020B0200000000000000" charset="-122"/>
            </a:endParaRPr>
          </a:p>
        </p:txBody>
      </p:sp>
      <p:sp>
        <p:nvSpPr>
          <p:cNvPr id="5" name="AutoShape 18"/>
          <p:cNvSpPr/>
          <p:nvPr>
            <p:custDataLst>
              <p:tags r:id="rId3"/>
            </p:custDataLst>
          </p:nvPr>
        </p:nvSpPr>
        <p:spPr>
          <a:xfrm>
            <a:off x="6096000" y="3669665"/>
            <a:ext cx="2514600" cy="3072130"/>
          </a:xfrm>
          <a:prstGeom prst="roundRect">
            <a:avLst>
              <a:gd name="adj" fmla="val 0"/>
            </a:avLst>
          </a:prstGeom>
          <a:solidFill>
            <a:srgbClr val="FFFFFF">
              <a:alpha val="100000"/>
            </a:srgbClr>
          </a:solidFill>
          <a:ln cap="flat" cmpd="sng">
            <a:solidFill>
              <a:srgbClr val="E6CFCF">
                <a:alpha val="100000"/>
              </a:srgbClr>
            </a:solidFill>
            <a:prstDash val="solid"/>
            <a:round/>
          </a:ln>
        </p:spPr>
        <p:txBody>
          <a:bodyPr vert="horz" wrap="square" lIns="63500" tIns="63500" rIns="63500" bIns="63500" rtlCol="0" anchor="ctr"/>
          <a:lstStyle/>
          <a:p>
            <a:pPr algn="ctr">
              <a:defRPr/>
            </a:pPr>
          </a:p>
        </p:txBody>
      </p:sp>
      <p:sp>
        <p:nvSpPr>
          <p:cNvPr id="50" name="AutoShape 29"/>
          <p:cNvSpPr/>
          <p:nvPr>
            <p:custDataLst>
              <p:tags r:id="rId4"/>
            </p:custDataLst>
          </p:nvPr>
        </p:nvSpPr>
        <p:spPr>
          <a:xfrm>
            <a:off x="6146165" y="5600065"/>
            <a:ext cx="2464435" cy="863600"/>
          </a:xfrm>
          <a:prstGeom prst="rect">
            <a:avLst/>
          </a:prstGeom>
          <a:noFill/>
          <a:ln w="12700" cap="flat" cmpd="sng">
            <a:noFill/>
            <a:prstDash val="solid"/>
            <a:round/>
          </a:ln>
        </p:spPr>
        <p:txBody>
          <a:bodyPr vert="horz" wrap="square" lIns="0" tIns="0" rIns="0" bIns="0" rtlCol="0" anchor="t" anchorCtr="0"/>
          <a:lstStyle/>
          <a:p>
            <a:pPr marL="0" indent="0" algn="ctr">
              <a:lnSpc>
                <a:spcPct val="129000"/>
              </a:lnSpc>
              <a:defRPr/>
            </a:pPr>
            <a:r>
              <a:rPr lang="en-US" sz="1300" b="1" i="0" u="none" strike="noStrike">
                <a:solidFill>
                  <a:srgbClr val="333333">
                    <a:alpha val="78039"/>
                  </a:srgbClr>
                </a:solidFill>
                <a:latin typeface="+mn-ea"/>
                <a:cs typeface="Noto Sans SC" panose="020B0200000000000000" charset="-122"/>
                <a:sym typeface="Noto Sans SC" panose="020B0200000000000000" charset="-122"/>
              </a:rPr>
              <a:t>现有应用停留在信息展示和简单分析,依赖人工识别,误判率高,亟需构建AI大模型实现智能识别、实时报警和闭环管理。</a:t>
            </a:r>
            <a:endParaRPr lang="en-US" sz="1300" b="1">
              <a:solidFill>
                <a:srgbClr val="333333">
                  <a:alpha val="78039"/>
                </a:srgbClr>
              </a:solidFill>
              <a:latin typeface="+mn-ea"/>
              <a:cs typeface="Noto Sans SC" panose="020B0200000000000000" charset="-122"/>
            </a:endParaRPr>
          </a:p>
        </p:txBody>
      </p:sp>
      <p:sp>
        <p:nvSpPr>
          <p:cNvPr id="39" name="AutoShape 10"/>
          <p:cNvSpPr/>
          <p:nvPr>
            <p:custDataLst>
              <p:tags r:id="rId5"/>
            </p:custDataLst>
          </p:nvPr>
        </p:nvSpPr>
        <p:spPr>
          <a:xfrm>
            <a:off x="3390900" y="3669665"/>
            <a:ext cx="2514600" cy="3072130"/>
          </a:xfrm>
          <a:prstGeom prst="roundRect">
            <a:avLst>
              <a:gd name="adj" fmla="val 0"/>
            </a:avLst>
          </a:prstGeom>
          <a:solidFill>
            <a:srgbClr val="FFFFFF">
              <a:alpha val="100000"/>
            </a:srgbClr>
          </a:solidFill>
          <a:ln cap="flat" cmpd="sng">
            <a:solidFill>
              <a:srgbClr val="E6CFCF">
                <a:alpha val="100000"/>
              </a:srgbClr>
            </a:solidFill>
            <a:prstDash val="solid"/>
            <a:round/>
          </a:ln>
        </p:spPr>
        <p:txBody>
          <a:bodyPr vert="horz" wrap="square" lIns="63500" tIns="63500" rIns="63500" bIns="63500" rtlCol="0" anchor="ctr"/>
          <a:lstStyle/>
          <a:p>
            <a:pPr algn="ctr">
              <a:defRPr/>
            </a:pPr>
          </a:p>
        </p:txBody>
      </p:sp>
      <p:sp>
        <p:nvSpPr>
          <p:cNvPr id="40" name="AutoShape 17"/>
          <p:cNvSpPr/>
          <p:nvPr>
            <p:custDataLst>
              <p:tags r:id="rId6"/>
            </p:custDataLst>
          </p:nvPr>
        </p:nvSpPr>
        <p:spPr>
          <a:xfrm>
            <a:off x="3441065" y="5600065"/>
            <a:ext cx="2464435" cy="1155065"/>
          </a:xfrm>
          <a:prstGeom prst="rect">
            <a:avLst/>
          </a:prstGeom>
          <a:noFill/>
          <a:ln w="12700" cap="flat" cmpd="sng">
            <a:noFill/>
            <a:prstDash val="solid"/>
            <a:round/>
          </a:ln>
        </p:spPr>
        <p:txBody>
          <a:bodyPr vert="horz" wrap="square" lIns="0" tIns="0" rIns="0" bIns="0" rtlCol="0" anchor="t" anchorCtr="0"/>
          <a:lstStyle/>
          <a:p>
            <a:pPr marL="0" algn="ctr">
              <a:lnSpc>
                <a:spcPct val="129000"/>
              </a:lnSpc>
              <a:buClrTx/>
              <a:buSzTx/>
              <a:buFontTx/>
              <a:defRPr/>
            </a:pPr>
            <a:r>
              <a:rPr lang="en-US" sz="1300" b="1">
                <a:solidFill>
                  <a:srgbClr val="333333">
                    <a:alpha val="78039"/>
                  </a:srgbClr>
                </a:solidFill>
                <a:latin typeface="+mn-ea"/>
                <a:cs typeface="Noto Sans SC" panose="020B0200000000000000" charset="-122"/>
              </a:rPr>
              <a:t>电子围栏、测雨雷达、智能广播、行为预警等能力不足，无法提前预见、预判和联动处置</a:t>
            </a:r>
            <a:r>
              <a:rPr lang="zh-CN" altLang="en-US" sz="1300" b="1">
                <a:solidFill>
                  <a:srgbClr val="333333">
                    <a:alpha val="78039"/>
                  </a:srgbClr>
                </a:solidFill>
                <a:latin typeface="+mn-ea"/>
                <a:cs typeface="Noto Sans SC" panose="020B0200000000000000" charset="-122"/>
              </a:rPr>
              <a:t>。</a:t>
            </a:r>
            <a:endParaRPr lang="zh-CN" altLang="en-US" sz="1300" b="1">
              <a:solidFill>
                <a:srgbClr val="333333">
                  <a:alpha val="78039"/>
                </a:srgbClr>
              </a:solidFill>
              <a:latin typeface="+mn-ea"/>
              <a:cs typeface="Noto Sans SC" panose="020B0200000000000000" charset="-122"/>
            </a:endParaRPr>
          </a:p>
        </p:txBody>
      </p:sp>
      <p:sp>
        <p:nvSpPr>
          <p:cNvPr id="41" name="lead-description"/>
          <p:cNvSpPr txBox="1">
            <a:spLocks noGrp="1"/>
          </p:cNvSpPr>
          <p:nvPr/>
        </p:nvSpPr>
        <p:spPr>
          <a:xfrm>
            <a:off x="498475" y="857250"/>
            <a:ext cx="11163935" cy="457200"/>
          </a:xfrm>
          <a:prstGeom prst="rect">
            <a:avLst/>
          </a:prstGeom>
        </p:spPr>
        <p:txBody>
          <a:bodyPr vert="horz" wrap="square" lIns="123825" tIns="123825" rIns="57150" bIns="123825" rtlCol="0" anchor="t" anchorCtr="0">
            <a:noAutofit/>
          </a:bodyPr>
          <a:lstStyle/>
          <a:p>
            <a:pPr lvl="0" algn="l">
              <a:lnSpc>
                <a:spcPct val="150000"/>
              </a:lnSpc>
              <a:buClrTx/>
              <a:buSzTx/>
              <a:buFontTx/>
            </a:pPr>
            <a:r>
              <a:rPr lang="en-US" altLang="zh-CN" sz="22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rPr>
              <a:t>       </a:t>
            </a:r>
            <a:r>
              <a:rPr lang="zh-CN" altLang="en-US" sz="2200" b="1" dirty="0">
                <a:latin typeface="+mn-ea"/>
                <a:cs typeface="+mn-ea"/>
                <a:sym typeface="+mn-ea"/>
              </a:rPr>
              <a:t>针对现有智慧管护感知覆盖不足，夜间“四乱”监管存在盲区，管护系统功能单一，视频研判依靠人工，误判、漏判率高，整体智能化水平不足等问题，依托幸福河湖建设，推动建设重点从布设监测设施转向完善感知网络、融合</a:t>
            </a:r>
            <a:r>
              <a:rPr lang="en-US" altLang="zh-CN" sz="2200" b="1" dirty="0">
                <a:latin typeface="+mn-ea"/>
                <a:cs typeface="+mn-ea"/>
                <a:sym typeface="+mn-ea"/>
              </a:rPr>
              <a:t>AI</a:t>
            </a:r>
            <a:r>
              <a:rPr lang="zh-CN" altLang="en-US" sz="2200" b="1" dirty="0">
                <a:latin typeface="+mn-ea"/>
                <a:cs typeface="+mn-ea"/>
                <a:sym typeface="+mn-ea"/>
              </a:rPr>
              <a:t>大模型、健全“监测-研判-预警-处置”闭环管理，搭建涵盖“天空地水”的</a:t>
            </a:r>
            <a:r>
              <a:rPr lang="zh-CN" altLang="en-US" sz="2200" b="1" dirty="0">
                <a:solidFill>
                  <a:srgbClr val="C00000"/>
                </a:solidFill>
                <a:latin typeface="+mn-ea"/>
                <a:cs typeface="+mn-ea"/>
                <a:sym typeface="+mn-ea"/>
              </a:rPr>
              <a:t>全域、全覆盖、全要素、全实时</a:t>
            </a:r>
            <a:r>
              <a:rPr lang="zh-CN" altLang="en-US" sz="2200" b="1" dirty="0">
                <a:latin typeface="+mn-ea"/>
                <a:cs typeface="+mn-ea"/>
                <a:sym typeface="+mn-ea"/>
              </a:rPr>
              <a:t>的河湖数智化感知体系与河湖监管</a:t>
            </a:r>
            <a:r>
              <a:rPr lang="en-US" altLang="zh-CN" sz="2200" b="1" dirty="0">
                <a:latin typeface="+mn-ea"/>
                <a:cs typeface="+mn-ea"/>
                <a:sym typeface="+mn-ea"/>
              </a:rPr>
              <a:t>AI</a:t>
            </a:r>
            <a:r>
              <a:rPr lang="zh-CN" altLang="en-US" sz="2200" b="1" dirty="0">
                <a:latin typeface="+mn-ea"/>
                <a:cs typeface="+mn-ea"/>
                <a:sym typeface="+mn-ea"/>
              </a:rPr>
              <a:t>大模型智慧管控平台。</a:t>
            </a:r>
            <a:endParaRPr lang="en-US" altLang="zh-CN" sz="2200" b="1">
              <a:solidFill>
                <a:srgbClr val="00206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45" name="AutoShape 4"/>
          <p:cNvSpPr/>
          <p:nvPr>
            <p:custDataLst>
              <p:tags r:id="rId7"/>
            </p:custDataLst>
          </p:nvPr>
        </p:nvSpPr>
        <p:spPr>
          <a:xfrm>
            <a:off x="685800" y="3669665"/>
            <a:ext cx="2514600" cy="3071495"/>
          </a:xfrm>
          <a:prstGeom prst="roundRect">
            <a:avLst>
              <a:gd name="adj" fmla="val 0"/>
            </a:avLst>
          </a:prstGeom>
          <a:solidFill>
            <a:srgbClr val="FFFFFF">
              <a:alpha val="100000"/>
            </a:srgbClr>
          </a:solidFill>
          <a:ln cap="flat" cmpd="sng">
            <a:solidFill>
              <a:srgbClr val="E6CFCF">
                <a:alpha val="100000"/>
              </a:srgbClr>
            </a:solidFill>
            <a:prstDash val="solid"/>
            <a:round/>
          </a:ln>
        </p:spPr>
        <p:txBody>
          <a:bodyPr vert="horz" wrap="square" lIns="63500" tIns="63500" rIns="63500" bIns="63500" rtlCol="0" anchor="ctr"/>
          <a:lstStyle/>
          <a:p>
            <a:pPr algn="ctr">
              <a:defRPr/>
            </a:pPr>
          </a:p>
        </p:txBody>
      </p:sp>
      <p:sp>
        <p:nvSpPr>
          <p:cNvPr id="46" name="AutoShape 5"/>
          <p:cNvSpPr/>
          <p:nvPr>
            <p:custDataLst>
              <p:tags r:id="rId8"/>
            </p:custDataLst>
          </p:nvPr>
        </p:nvSpPr>
        <p:spPr>
          <a:xfrm>
            <a:off x="685800" y="3669665"/>
            <a:ext cx="50800" cy="27940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pic>
        <p:nvPicPr>
          <p:cNvPr id="47" name="Picture 6"/>
          <p:cNvPicPr>
            <a:picLocks noChangeAspect="1"/>
          </p:cNvPicPr>
          <p:nvPr>
            <p:custDataLst>
              <p:tags r:id="rId9"/>
            </p:custDataLst>
          </p:nvPr>
        </p:nvPicPr>
        <p:blipFill>
          <a:blip r:embed="rId10"/>
          <a:srcRect t="11193" b="11193"/>
          <a:stretch>
            <a:fillRect/>
          </a:stretch>
        </p:blipFill>
        <p:spPr>
          <a:xfrm>
            <a:off x="685800" y="3669665"/>
            <a:ext cx="2514600" cy="1460500"/>
          </a:xfrm>
          <a:prstGeom prst="rect">
            <a:avLst/>
          </a:prstGeom>
          <a:noFill/>
          <a:ln w="25400" cap="flat" cmpd="sng">
            <a:noFill/>
            <a:prstDash val="solid"/>
            <a:round/>
          </a:ln>
        </p:spPr>
      </p:pic>
      <p:sp>
        <p:nvSpPr>
          <p:cNvPr id="48" name="AutoShape 7"/>
          <p:cNvSpPr/>
          <p:nvPr>
            <p:custDataLst>
              <p:tags r:id="rId11"/>
            </p:custDataLst>
          </p:nvPr>
        </p:nvSpPr>
        <p:spPr>
          <a:xfrm>
            <a:off x="685800" y="5155565"/>
            <a:ext cx="25146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800" b="1" i="0" u="none" strike="noStrike" spc="50">
                <a:solidFill>
                  <a:srgbClr val="333333"/>
                </a:solidFill>
                <a:latin typeface="微软雅黑" panose="020B0503020204020204" charset="-122"/>
                <a:ea typeface="微软雅黑" panose="020B0503020204020204" charset="-122"/>
                <a:cs typeface="Noto Sans SC" panose="020B0200000000000000" charset="-122"/>
                <a:sym typeface="Noto Sans SC" panose="020B0200000000000000" charset="-122"/>
              </a:rPr>
              <a:t>监测感知体系不完善</a:t>
            </a:r>
            <a:endParaRPr lang="en-US" sz="1100">
              <a:latin typeface="微软雅黑" panose="020B0503020204020204" charset="-122"/>
              <a:ea typeface="微软雅黑" panose="020B0503020204020204" charset="-122"/>
            </a:endParaRPr>
          </a:p>
        </p:txBody>
      </p:sp>
      <p:sp>
        <p:nvSpPr>
          <p:cNvPr id="49" name="AutoShape 8"/>
          <p:cNvSpPr/>
          <p:nvPr>
            <p:custDataLst>
              <p:tags r:id="rId12"/>
            </p:custDataLst>
          </p:nvPr>
        </p:nvSpPr>
        <p:spPr>
          <a:xfrm>
            <a:off x="685800" y="5549265"/>
            <a:ext cx="2514600" cy="254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52" name="AutoShape 11"/>
          <p:cNvSpPr/>
          <p:nvPr>
            <p:custDataLst>
              <p:tags r:id="rId13"/>
            </p:custDataLst>
          </p:nvPr>
        </p:nvSpPr>
        <p:spPr>
          <a:xfrm>
            <a:off x="3390900" y="3669665"/>
            <a:ext cx="50800" cy="27940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53" name="AutoShape 15"/>
          <p:cNvSpPr/>
          <p:nvPr>
            <p:custDataLst>
              <p:tags r:id="rId14"/>
            </p:custDataLst>
          </p:nvPr>
        </p:nvSpPr>
        <p:spPr>
          <a:xfrm>
            <a:off x="3390900" y="5155565"/>
            <a:ext cx="25146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800" b="1" i="0" u="none" strike="noStrike" spc="50">
                <a:solidFill>
                  <a:srgbClr val="333333"/>
                </a:solidFill>
                <a:latin typeface="微软雅黑" panose="020B0503020204020204" charset="-122"/>
                <a:ea typeface="微软雅黑" panose="020B0503020204020204" charset="-122"/>
                <a:cs typeface="Noto Sans SC" panose="020B0200000000000000" charset="-122"/>
                <a:sym typeface="Noto Sans SC" panose="020B0200000000000000" charset="-122"/>
              </a:rPr>
              <a:t>预测预警体系未建立</a:t>
            </a:r>
            <a:endParaRPr lang="en-US" sz="1800" b="1" spc="50">
              <a:solidFill>
                <a:srgbClr val="333333"/>
              </a:solidFill>
              <a:latin typeface="微软雅黑" panose="020B0503020204020204" charset="-122"/>
              <a:ea typeface="微软雅黑" panose="020B0503020204020204" charset="-122"/>
              <a:cs typeface="Noto Sans SC" panose="020B0200000000000000" charset="-122"/>
            </a:endParaRPr>
          </a:p>
        </p:txBody>
      </p:sp>
      <p:sp>
        <p:nvSpPr>
          <p:cNvPr id="54" name="AutoShape 16"/>
          <p:cNvSpPr/>
          <p:nvPr>
            <p:custDataLst>
              <p:tags r:id="rId15"/>
            </p:custDataLst>
          </p:nvPr>
        </p:nvSpPr>
        <p:spPr>
          <a:xfrm>
            <a:off x="3390900" y="5549265"/>
            <a:ext cx="2514600" cy="254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55" name="AutoShape 19"/>
          <p:cNvSpPr/>
          <p:nvPr>
            <p:custDataLst>
              <p:tags r:id="rId16"/>
            </p:custDataLst>
          </p:nvPr>
        </p:nvSpPr>
        <p:spPr>
          <a:xfrm>
            <a:off x="6096000" y="3669665"/>
            <a:ext cx="50800" cy="27940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57" name="AutoShape 27"/>
          <p:cNvSpPr/>
          <p:nvPr>
            <p:custDataLst>
              <p:tags r:id="rId17"/>
            </p:custDataLst>
          </p:nvPr>
        </p:nvSpPr>
        <p:spPr>
          <a:xfrm>
            <a:off x="6096000" y="5155565"/>
            <a:ext cx="25146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800" b="1" i="0" u="none" strike="noStrike" spc="50">
                <a:solidFill>
                  <a:srgbClr val="333333"/>
                </a:solidFill>
                <a:latin typeface="微软雅黑" panose="020B0503020204020204" charset="-122"/>
                <a:ea typeface="微软雅黑" panose="020B0503020204020204" charset="-122"/>
                <a:cs typeface="Noto Sans SC" panose="020B0200000000000000" charset="-122"/>
                <a:sym typeface="Noto Sans SC" panose="020B0200000000000000" charset="-122"/>
              </a:rPr>
              <a:t>AI模型赋能不足</a:t>
            </a:r>
            <a:endParaRPr lang="en-US" sz="1800" b="1" spc="50">
              <a:solidFill>
                <a:srgbClr val="333333"/>
              </a:solidFill>
              <a:latin typeface="微软雅黑" panose="020B0503020204020204" charset="-122"/>
              <a:ea typeface="微软雅黑" panose="020B0503020204020204" charset="-122"/>
              <a:cs typeface="Noto Sans SC" panose="020B0200000000000000" charset="-122"/>
            </a:endParaRPr>
          </a:p>
        </p:txBody>
      </p:sp>
      <p:sp>
        <p:nvSpPr>
          <p:cNvPr id="58" name="AutoShape 28"/>
          <p:cNvSpPr/>
          <p:nvPr>
            <p:custDataLst>
              <p:tags r:id="rId18"/>
            </p:custDataLst>
          </p:nvPr>
        </p:nvSpPr>
        <p:spPr>
          <a:xfrm>
            <a:off x="6096000" y="5549265"/>
            <a:ext cx="2514600" cy="254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59" name="AutoShape 31"/>
          <p:cNvSpPr/>
          <p:nvPr>
            <p:custDataLst>
              <p:tags r:id="rId19"/>
            </p:custDataLst>
          </p:nvPr>
        </p:nvSpPr>
        <p:spPr>
          <a:xfrm>
            <a:off x="8801100" y="3669665"/>
            <a:ext cx="50800" cy="27940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pic>
        <p:nvPicPr>
          <p:cNvPr id="60" name="Picture 32"/>
          <p:cNvPicPr>
            <a:picLocks noChangeAspect="1"/>
          </p:cNvPicPr>
          <p:nvPr>
            <p:custDataLst>
              <p:tags r:id="rId20"/>
            </p:custDataLst>
          </p:nvPr>
        </p:nvPicPr>
        <p:blipFill>
          <a:blip r:embed="rId21"/>
          <a:srcRect t="24621" b="24621"/>
          <a:stretch>
            <a:fillRect/>
          </a:stretch>
        </p:blipFill>
        <p:spPr>
          <a:xfrm>
            <a:off x="8801100" y="3669665"/>
            <a:ext cx="2514600" cy="1460500"/>
          </a:xfrm>
          <a:prstGeom prst="rect">
            <a:avLst/>
          </a:prstGeom>
          <a:noFill/>
          <a:ln w="25400" cap="flat" cmpd="sng">
            <a:noFill/>
            <a:prstDash val="solid"/>
            <a:round/>
          </a:ln>
        </p:spPr>
      </p:pic>
      <p:sp>
        <p:nvSpPr>
          <p:cNvPr id="81" name="AutoShape 33"/>
          <p:cNvSpPr/>
          <p:nvPr>
            <p:custDataLst>
              <p:tags r:id="rId22"/>
            </p:custDataLst>
          </p:nvPr>
        </p:nvSpPr>
        <p:spPr>
          <a:xfrm>
            <a:off x="8801100" y="5155565"/>
            <a:ext cx="25146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800" b="1" i="0" u="none" strike="noStrike" spc="50">
                <a:solidFill>
                  <a:srgbClr val="333333"/>
                </a:solidFill>
                <a:latin typeface="微软雅黑" panose="020B0503020204020204" charset="-122"/>
                <a:ea typeface="微软雅黑" panose="020B0503020204020204" charset="-122"/>
                <a:cs typeface="Noto Sans SC" panose="020B0200000000000000" charset="-122"/>
                <a:sym typeface="Noto Sans SC" panose="020B0200000000000000" charset="-122"/>
              </a:rPr>
              <a:t>智慧化管控能力薄弱</a:t>
            </a:r>
            <a:endParaRPr lang="en-US" sz="1800" b="1" spc="50">
              <a:solidFill>
                <a:srgbClr val="333333"/>
              </a:solidFill>
              <a:latin typeface="微软雅黑" panose="020B0503020204020204" charset="-122"/>
              <a:ea typeface="微软雅黑" panose="020B0503020204020204" charset="-122"/>
              <a:cs typeface="Noto Sans SC" panose="020B0200000000000000" charset="-122"/>
            </a:endParaRPr>
          </a:p>
        </p:txBody>
      </p:sp>
      <p:sp>
        <p:nvSpPr>
          <p:cNvPr id="82" name="AutoShape 34"/>
          <p:cNvSpPr/>
          <p:nvPr>
            <p:custDataLst>
              <p:tags r:id="rId23"/>
            </p:custDataLst>
          </p:nvPr>
        </p:nvSpPr>
        <p:spPr>
          <a:xfrm>
            <a:off x="8801100" y="5549265"/>
            <a:ext cx="2514600" cy="25400"/>
          </a:xfrm>
          <a:prstGeom prst="roundRect">
            <a:avLst>
              <a:gd name="adj" fmla="val 0"/>
            </a:avLst>
          </a:prstGeom>
          <a:solidFill>
            <a:srgbClr val="4A9D8C">
              <a:alpha val="100000"/>
            </a:srgbClr>
          </a:solidFill>
          <a:ln cap="flat" cmpd="sng">
            <a:solidFill>
              <a:srgbClr val="318473">
                <a:alpha val="100000"/>
              </a:srgbClr>
            </a:solidFill>
            <a:prstDash val="solid"/>
            <a:round/>
          </a:ln>
        </p:spPr>
        <p:txBody>
          <a:bodyPr vert="horz" wrap="square" lIns="63500" tIns="63500" rIns="63500" bIns="63500" rtlCol="0" anchor="ctr"/>
          <a:lstStyle/>
          <a:p>
            <a:pPr algn="ctr">
              <a:defRPr/>
            </a:pPr>
          </a:p>
        </p:txBody>
      </p:sp>
      <p:sp>
        <p:nvSpPr>
          <p:cNvPr id="83" name="AutoShape 9"/>
          <p:cNvSpPr/>
          <p:nvPr>
            <p:custDataLst>
              <p:tags r:id="rId24"/>
            </p:custDataLst>
          </p:nvPr>
        </p:nvSpPr>
        <p:spPr>
          <a:xfrm>
            <a:off x="735965" y="5623560"/>
            <a:ext cx="2464435" cy="636270"/>
          </a:xfrm>
          <a:prstGeom prst="rect">
            <a:avLst/>
          </a:prstGeom>
          <a:noFill/>
          <a:ln w="12700" cap="flat" cmpd="sng">
            <a:noFill/>
            <a:prstDash val="solid"/>
            <a:round/>
          </a:ln>
        </p:spPr>
        <p:txBody>
          <a:bodyPr vert="horz" wrap="square" lIns="0" tIns="0" rIns="0" bIns="0" rtlCol="0" anchor="t" anchorCtr="0"/>
          <a:lstStyle/>
          <a:p>
            <a:pPr marL="0" algn="ctr">
              <a:lnSpc>
                <a:spcPct val="129000"/>
              </a:lnSpc>
              <a:buClrTx/>
              <a:buSzTx/>
              <a:buFontTx/>
              <a:defRPr/>
            </a:pPr>
            <a:r>
              <a:rPr lang="en-US" sz="1300" b="1">
                <a:solidFill>
                  <a:srgbClr val="333333">
                    <a:alpha val="78039"/>
                  </a:srgbClr>
                </a:solidFill>
                <a:latin typeface="+mn-ea"/>
                <a:cs typeface="Noto Sans SC" panose="020B0200000000000000" charset="-122"/>
              </a:rPr>
              <a:t>监测范围有限、夜间视频看不清；鱼类、藻类等水生态要素缺失，难以做到全覆盖、无死角。</a:t>
            </a:r>
            <a:endParaRPr lang="en-US" sz="1300" b="1">
              <a:solidFill>
                <a:srgbClr val="333333">
                  <a:alpha val="78039"/>
                </a:srgbClr>
              </a:solidFill>
              <a:latin typeface="+mn-ea"/>
              <a:cs typeface="Noto Sans SC" panose="020B0200000000000000" charset="-122"/>
            </a:endParaRPr>
          </a:p>
        </p:txBody>
      </p:sp>
      <p:pic>
        <p:nvPicPr>
          <p:cNvPr id="84" name="图片 83"/>
          <p:cNvPicPr>
            <a:picLocks noChangeAspect="1"/>
          </p:cNvPicPr>
          <p:nvPr>
            <p:custDataLst>
              <p:tags r:id="rId25"/>
            </p:custDataLst>
          </p:nvPr>
        </p:nvPicPr>
        <p:blipFill>
          <a:blip r:embed="rId26"/>
          <a:stretch>
            <a:fillRect/>
          </a:stretch>
        </p:blipFill>
        <p:spPr>
          <a:xfrm>
            <a:off x="3441700" y="3669665"/>
            <a:ext cx="2463800" cy="1463040"/>
          </a:xfrm>
          <a:prstGeom prst="rect">
            <a:avLst/>
          </a:prstGeom>
        </p:spPr>
      </p:pic>
      <p:pic>
        <p:nvPicPr>
          <p:cNvPr id="85" name="图片 84"/>
          <p:cNvPicPr/>
          <p:nvPr>
            <p:custDataLst>
              <p:tags r:id="rId27"/>
            </p:custDataLst>
          </p:nvPr>
        </p:nvPicPr>
        <p:blipFill>
          <a:blip r:embed="rId28"/>
          <a:stretch>
            <a:fillRect/>
          </a:stretch>
        </p:blipFill>
        <p:spPr>
          <a:xfrm>
            <a:off x="6146800" y="3667760"/>
            <a:ext cx="2455545" cy="14744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906780" y="1673860"/>
            <a:ext cx="6947535" cy="3754120"/>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chemeClr val="tx1"/>
                </a:solidFill>
                <a:latin typeface="+mn-ea"/>
                <a:cs typeface="+mn-ea"/>
              </a:rPr>
              <a:t>实现河湖“四乱”、水环境、水生态问题自动识别、实时预警，精准研判暴雨、藻华、断流等风险隐患，实现流域河湖全天候、无人化、智能化管控，筑牢水安全生态屏障，打造数智化幸福河湖建设标杆。</a:t>
            </a:r>
            <a:endParaRPr lang="zh-CN" altLang="en-US" sz="2400" b="1" dirty="0">
              <a:solidFill>
                <a:schemeClr val="tx1"/>
              </a:solidFill>
              <a:latin typeface="+mn-ea"/>
              <a:cs typeface="+mn-ea"/>
            </a:endParaRPr>
          </a:p>
        </p:txBody>
      </p:sp>
      <p:grpSp>
        <p:nvGrpSpPr>
          <p:cNvPr id="35" name="Group 32"/>
          <p:cNvGrpSpPr/>
          <p:nvPr/>
        </p:nvGrpSpPr>
        <p:grpSpPr>
          <a:xfrm>
            <a:off x="455563" y="170078"/>
            <a:ext cx="11732895" cy="1109345"/>
            <a:chOff x="454963" y="170078"/>
            <a:chExt cx="11732895" cy="1109345"/>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rPr>
                <a:t>（四）搭建河湖保护数智化一种新场景</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pic>
        <p:nvPicPr>
          <p:cNvPr id="6" name="图片 5"/>
          <p:cNvPicPr>
            <a:picLocks noChangeAspect="1"/>
          </p:cNvPicPr>
          <p:nvPr/>
        </p:nvPicPr>
        <p:blipFill>
          <a:blip r:embed="rId3"/>
          <a:stretch>
            <a:fillRect/>
          </a:stretch>
        </p:blipFill>
        <p:spPr>
          <a:xfrm>
            <a:off x="7623175" y="2131695"/>
            <a:ext cx="3926205" cy="34169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906145" y="3124200"/>
            <a:ext cx="10614660" cy="2354580"/>
          </a:xfrm>
          <a:prstGeom prst="rect">
            <a:avLst/>
          </a:prstGeom>
        </p:spPr>
        <p:txBody>
          <a:bodyPr vert="horz" wrap="square" lIns="91440" tIns="45720" rIns="91440" bIns="45720" rtlCol="0" anchor="t" anchorCtr="0">
            <a:noAutofit/>
            <a:scene3d>
              <a:camera prst="orthographicFront"/>
              <a:lightRig rig="soft" dir="t">
                <a:rot lat="0" lon="0" rev="15600000"/>
              </a:lightRig>
            </a:scene3d>
            <a:sp3d extrusionH="57150" prstMaterial="softEdge">
              <a:bevelT w="25400" h="38100"/>
            </a:sp3d>
          </a:bodyPr>
          <a:p>
            <a:pPr algn="ctr" fontAlgn="auto">
              <a:lnSpc>
                <a:spcPct val="150000"/>
              </a:lnSpc>
              <a:spcBef>
                <a:spcPts val="300"/>
              </a:spcBef>
              <a:buClrTx/>
              <a:buSzTx/>
              <a:buNone/>
            </a:pPr>
            <a:r>
              <a:rPr lang="zh-CN" altLang="en-US" sz="4000" b="1" dirty="0">
                <a:solidFill>
                  <a:srgbClr val="002060"/>
                </a:solidFill>
                <a:latin typeface="黑体" panose="02010609060101010101" charset="-122"/>
                <a:ea typeface="黑体" panose="02010609060101010101" charset="-122"/>
                <a:cs typeface="黑体" panose="02010609060101010101" charset="-122"/>
              </a:rPr>
              <a:t>以河湖长制为抓手，</a:t>
            </a:r>
            <a:endParaRPr lang="zh-CN" altLang="en-US" sz="4000" b="1" dirty="0">
              <a:solidFill>
                <a:srgbClr val="002060"/>
              </a:solidFill>
              <a:latin typeface="黑体" panose="02010609060101010101" charset="-122"/>
              <a:ea typeface="黑体" panose="02010609060101010101" charset="-122"/>
              <a:cs typeface="黑体" panose="02010609060101010101" charset="-122"/>
            </a:endParaRPr>
          </a:p>
          <a:p>
            <a:pPr algn="ctr" fontAlgn="auto">
              <a:lnSpc>
                <a:spcPct val="150000"/>
              </a:lnSpc>
              <a:spcBef>
                <a:spcPts val="300"/>
              </a:spcBef>
              <a:buClrTx/>
              <a:buSzTx/>
              <a:buNone/>
            </a:pPr>
            <a:r>
              <a:rPr lang="zh-CN" altLang="en-US" sz="4000" b="1" dirty="0">
                <a:solidFill>
                  <a:srgbClr val="002060"/>
                </a:solidFill>
                <a:latin typeface="黑体" panose="02010609060101010101" charset="-122"/>
                <a:ea typeface="黑体" panose="02010609060101010101" charset="-122"/>
                <a:cs typeface="黑体" panose="02010609060101010101" charset="-122"/>
              </a:rPr>
              <a:t>统筹促进河湖保护系统治理和高质量发展</a:t>
            </a:r>
            <a:endParaRPr lang="zh-CN" altLang="en-US" sz="4000" b="1" dirty="0">
              <a:solidFill>
                <a:srgbClr val="002060"/>
              </a:solidFill>
              <a:latin typeface="黑体" panose="02010609060101010101" charset="-122"/>
              <a:ea typeface="黑体" panose="02010609060101010101" charset="-122"/>
              <a:cs typeface="黑体" panose="02010609060101010101" charset="-122"/>
            </a:endParaRPr>
          </a:p>
        </p:txBody>
      </p:sp>
      <p:sp>
        <p:nvSpPr>
          <p:cNvPr id="2" name="矩形 1"/>
          <p:cNvSpPr/>
          <p:nvPr/>
        </p:nvSpPr>
        <p:spPr>
          <a:xfrm>
            <a:off x="4417060" y="1444625"/>
            <a:ext cx="2926080" cy="922020"/>
          </a:xfrm>
          <a:prstGeom prst="rect">
            <a:avLst/>
          </a:prstGeom>
          <a:noFill/>
          <a:ln>
            <a:noFill/>
          </a:ln>
        </p:spPr>
        <p:txBody>
          <a:bodyPr wrap="none" rtlCol="0" anchor="t">
            <a:spAutoFit/>
          </a:bodyPr>
          <a:p>
            <a:pPr algn="ctr"/>
            <a:r>
              <a:rPr lang="zh-CN" altLang="en-US" sz="5400" b="1">
                <a:solidFill>
                  <a:schemeClr val="tx1"/>
                </a:solidFill>
                <a:effectLst>
                  <a:outerShdw blurRad="38100" dist="19050" dir="2700000" algn="tl" rotWithShape="0">
                    <a:schemeClr val="dk1">
                      <a:alpha val="40000"/>
                    </a:schemeClr>
                  </a:outerShdw>
                </a:effectLst>
              </a:rPr>
              <a:t>第三部分</a:t>
            </a:r>
            <a:endParaRPr lang="zh-CN" altLang="en-US" sz="5400" b="1">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560705" y="1444625"/>
            <a:ext cx="11141075" cy="4483100"/>
          </a:xfrm>
          <a:prstGeom prst="roundRect">
            <a:avLst/>
          </a:prstGeom>
          <a:solidFill>
            <a:schemeClr val="accent5">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905510" y="1342390"/>
            <a:ext cx="10871200"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chemeClr val="tx1"/>
                </a:solidFill>
                <a:latin typeface="+mn-ea"/>
                <a:cs typeface="+mn-ea"/>
              </a:rPr>
              <a:t>新时代背景下，我国河湖保护治理正由阶段性整治向流域系统保护治理和综合价值提升转型，治理内涵也从单一方面的生态修复，拓展为水安全保障、生态系统健康维护、滨水公共福祉提升等方面协同推进的综合性系统工程。河湖长是落实国家江河战略、统筹流域保护与区域发展的核心制度载体。河湖长不只是河湖管护问题的“责任承担者”，更要做好河湖保护发展的关键调度、战略引领、设计谋划、考核把关。</a:t>
            </a:r>
            <a:endParaRPr lang="zh-CN" altLang="en-US" sz="2400" b="1" dirty="0">
              <a:solidFill>
                <a:schemeClr val="tx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677545" y="529590"/>
            <a:ext cx="10871200" cy="841375"/>
          </a:xfrm>
          <a:prstGeom prst="rect">
            <a:avLst/>
          </a:prstGeom>
          <a:noFill/>
        </p:spPr>
        <p:txBody>
          <a:bodyPr wrap="square" lIns="0" tIns="0" rIns="0" bIns="0" rtlCol="0" anchor="t" anchorCtr="0">
            <a:noAutofit/>
          </a:bodyPr>
          <a:lstStyle/>
          <a:p>
            <a:pPr marL="342900" indent="-342900" algn="l" fontAlgn="auto">
              <a:lnSpc>
                <a:spcPct val="200000"/>
              </a:lnSpc>
              <a:spcBef>
                <a:spcPct val="0"/>
              </a:spcBef>
              <a:spcAft>
                <a:spcPct val="0"/>
              </a:spcAft>
              <a:buFont typeface="Wingdings" panose="05000000000000000000" charset="0"/>
              <a:buChar char="Ø"/>
            </a:pPr>
            <a:r>
              <a:rPr lang="zh-CN" altLang="en-US" sz="2400" b="1" dirty="0">
                <a:solidFill>
                  <a:schemeClr val="accent5">
                    <a:lumMod val="75000"/>
                  </a:schemeClr>
                </a:solidFill>
                <a:latin typeface="+mn-ea"/>
                <a:cs typeface="+mn-ea"/>
              </a:rPr>
              <a:t>在</a:t>
            </a:r>
            <a:r>
              <a:rPr lang="zh-CN" altLang="en-US" sz="2400" b="1" dirty="0">
                <a:solidFill>
                  <a:srgbClr val="C00000"/>
                </a:solidFill>
                <a:latin typeface="+mn-ea"/>
                <a:cs typeface="+mn-ea"/>
              </a:rPr>
              <a:t>关键调度</a:t>
            </a:r>
            <a:r>
              <a:rPr lang="zh-CN" altLang="en-US" sz="2400" b="1" dirty="0">
                <a:solidFill>
                  <a:schemeClr val="accent5">
                    <a:lumMod val="75000"/>
                  </a:schemeClr>
                </a:solidFill>
                <a:latin typeface="+mn-ea"/>
                <a:cs typeface="+mn-ea"/>
              </a:rPr>
              <a:t>方面，要统筹上下游、干支流、左右岸，协调跨区域、跨部门涉水矛盾，打破部门壁垒、地域分隔。</a:t>
            </a:r>
            <a:endParaRPr lang="zh-CN" altLang="en-US" sz="2400" b="1" dirty="0">
              <a:solidFill>
                <a:schemeClr val="accent5">
                  <a:lumMod val="75000"/>
                </a:schemeClr>
              </a:solidFill>
              <a:latin typeface="+mn-ea"/>
              <a:cs typeface="+mn-ea"/>
            </a:endParaRPr>
          </a:p>
          <a:p>
            <a:pPr marL="342900" indent="-342900" algn="l" fontAlgn="auto">
              <a:lnSpc>
                <a:spcPct val="200000"/>
              </a:lnSpc>
              <a:spcBef>
                <a:spcPct val="0"/>
              </a:spcBef>
              <a:spcAft>
                <a:spcPct val="0"/>
              </a:spcAft>
              <a:buFont typeface="Wingdings" panose="05000000000000000000" charset="0"/>
              <a:buChar char="Ø"/>
            </a:pPr>
            <a:r>
              <a:rPr lang="zh-CN" altLang="en-US" sz="2400" b="1" dirty="0">
                <a:solidFill>
                  <a:schemeClr val="accent5">
                    <a:lumMod val="75000"/>
                  </a:schemeClr>
                </a:solidFill>
                <a:latin typeface="+mn-ea"/>
                <a:cs typeface="+mn-ea"/>
              </a:rPr>
              <a:t>在</a:t>
            </a:r>
            <a:r>
              <a:rPr lang="zh-CN" altLang="en-US" sz="2400" b="1" dirty="0">
                <a:solidFill>
                  <a:srgbClr val="C00000"/>
                </a:solidFill>
                <a:latin typeface="+mn-ea"/>
                <a:cs typeface="+mn-ea"/>
              </a:rPr>
              <a:t>战略引领</a:t>
            </a:r>
            <a:r>
              <a:rPr lang="zh-CN" altLang="en-US" sz="2400" b="1" dirty="0">
                <a:solidFill>
                  <a:schemeClr val="accent5">
                    <a:lumMod val="75000"/>
                  </a:schemeClr>
                </a:solidFill>
                <a:latin typeface="+mn-ea"/>
                <a:cs typeface="+mn-ea"/>
              </a:rPr>
              <a:t>方面，要立足流域长远发展格局，平衡安全底线、生态保护、经济发展多重目标。</a:t>
            </a:r>
            <a:endParaRPr lang="zh-CN" altLang="en-US" sz="2400" b="1" dirty="0">
              <a:solidFill>
                <a:schemeClr val="accent5">
                  <a:lumMod val="75000"/>
                </a:schemeClr>
              </a:solidFill>
              <a:latin typeface="+mn-ea"/>
              <a:cs typeface="+mn-ea"/>
            </a:endParaRPr>
          </a:p>
          <a:p>
            <a:pPr marL="342900" indent="-342900" algn="l" fontAlgn="auto">
              <a:lnSpc>
                <a:spcPct val="200000"/>
              </a:lnSpc>
              <a:spcBef>
                <a:spcPct val="0"/>
              </a:spcBef>
              <a:spcAft>
                <a:spcPct val="0"/>
              </a:spcAft>
              <a:buFont typeface="Wingdings" panose="05000000000000000000" charset="0"/>
              <a:buChar char="Ø"/>
            </a:pPr>
            <a:r>
              <a:rPr lang="zh-CN" altLang="en-US" sz="2400" b="1" dirty="0">
                <a:solidFill>
                  <a:schemeClr val="accent5">
                    <a:lumMod val="75000"/>
                  </a:schemeClr>
                </a:solidFill>
                <a:latin typeface="+mn-ea"/>
                <a:cs typeface="+mn-ea"/>
              </a:rPr>
              <a:t>在</a:t>
            </a:r>
            <a:r>
              <a:rPr lang="zh-CN" altLang="en-US" sz="2400" b="1" dirty="0">
                <a:solidFill>
                  <a:srgbClr val="C00000"/>
                </a:solidFill>
                <a:latin typeface="+mn-ea"/>
                <a:cs typeface="+mn-ea"/>
              </a:rPr>
              <a:t>设计谋划</a:t>
            </a:r>
            <a:r>
              <a:rPr lang="zh-CN" altLang="en-US" sz="2400" b="1" dirty="0">
                <a:solidFill>
                  <a:schemeClr val="accent5">
                    <a:lumMod val="75000"/>
                  </a:schemeClr>
                </a:solidFill>
                <a:latin typeface="+mn-ea"/>
                <a:cs typeface="+mn-ea"/>
              </a:rPr>
              <a:t>方面，要统筹谋划河湖空间布局、业态准入、价值转化，科学推进幸福河湖建设。</a:t>
            </a:r>
            <a:endParaRPr lang="zh-CN" altLang="en-US" sz="2400" b="1" dirty="0">
              <a:solidFill>
                <a:schemeClr val="accent5">
                  <a:lumMod val="75000"/>
                </a:schemeClr>
              </a:solidFill>
              <a:latin typeface="+mn-ea"/>
              <a:cs typeface="+mn-ea"/>
            </a:endParaRPr>
          </a:p>
          <a:p>
            <a:pPr marL="342900" indent="-342900" algn="l" fontAlgn="auto">
              <a:lnSpc>
                <a:spcPct val="200000"/>
              </a:lnSpc>
              <a:spcBef>
                <a:spcPct val="0"/>
              </a:spcBef>
              <a:spcAft>
                <a:spcPct val="0"/>
              </a:spcAft>
              <a:buFont typeface="Wingdings" panose="05000000000000000000" charset="0"/>
              <a:buChar char="Ø"/>
            </a:pPr>
            <a:r>
              <a:rPr lang="en-US" altLang="zh-CN" sz="2400" b="1" dirty="0">
                <a:solidFill>
                  <a:schemeClr val="accent5">
                    <a:lumMod val="75000"/>
                  </a:schemeClr>
                </a:solidFill>
                <a:latin typeface="+mn-ea"/>
                <a:cs typeface="+mn-ea"/>
                <a:sym typeface="+mn-ea"/>
              </a:rPr>
              <a:t> </a:t>
            </a:r>
            <a:r>
              <a:rPr lang="zh-CN" altLang="en-US" sz="2400" b="1" dirty="0">
                <a:solidFill>
                  <a:schemeClr val="accent5">
                    <a:lumMod val="75000"/>
                  </a:schemeClr>
                </a:solidFill>
                <a:latin typeface="+mn-ea"/>
                <a:cs typeface="+mn-ea"/>
                <a:sym typeface="+mn-ea"/>
              </a:rPr>
              <a:t>在</a:t>
            </a:r>
            <a:r>
              <a:rPr lang="zh-CN" altLang="en-US" sz="2400" b="1" dirty="0">
                <a:solidFill>
                  <a:srgbClr val="C00000"/>
                </a:solidFill>
                <a:latin typeface="+mn-ea"/>
                <a:cs typeface="+mn-ea"/>
                <a:sym typeface="+mn-ea"/>
              </a:rPr>
              <a:t>考核把关</a:t>
            </a:r>
            <a:r>
              <a:rPr lang="zh-CN" altLang="en-US" sz="2400" b="1" dirty="0">
                <a:solidFill>
                  <a:schemeClr val="accent5">
                    <a:lumMod val="75000"/>
                  </a:schemeClr>
                </a:solidFill>
                <a:latin typeface="+mn-ea"/>
                <a:cs typeface="+mn-ea"/>
                <a:sym typeface="+mn-ea"/>
              </a:rPr>
              <a:t>方面，要用好各级河长，压实各级责任，闭环督导问题整改，防范各类涉河湖风险。</a:t>
            </a:r>
            <a:endParaRPr lang="zh-CN" altLang="en-US" sz="2400" b="1" dirty="0">
              <a:solidFill>
                <a:schemeClr val="accent5">
                  <a:lumMod val="75000"/>
                </a:schemeClr>
              </a:solidFill>
              <a:latin typeface="+mn-ea"/>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800100" y="1064260"/>
            <a:ext cx="10871200"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800" b="1" dirty="0">
                <a:solidFill>
                  <a:schemeClr val="tx1"/>
                </a:solidFill>
                <a:latin typeface="+mn-ea"/>
                <a:cs typeface="+mn-ea"/>
              </a:rPr>
              <a:t> </a:t>
            </a:r>
            <a:endParaRPr lang="zh-CN" altLang="en-US" sz="2800" b="1" dirty="0">
              <a:solidFill>
                <a:schemeClr val="tx1"/>
              </a:solidFill>
              <a:latin typeface="+mn-ea"/>
              <a:cs typeface="+mn-ea"/>
            </a:endParaRPr>
          </a:p>
          <a:p>
            <a:pPr indent="0" algn="l" fontAlgn="auto">
              <a:lnSpc>
                <a:spcPct val="200000"/>
              </a:lnSpc>
              <a:spcBef>
                <a:spcPct val="0"/>
              </a:spcBef>
              <a:spcAft>
                <a:spcPct val="0"/>
              </a:spcAft>
            </a:pPr>
            <a:r>
              <a:rPr lang="en-US" altLang="zh-CN" sz="2800" b="1" dirty="0">
                <a:solidFill>
                  <a:schemeClr val="tx1"/>
                </a:solidFill>
                <a:latin typeface="+mn-ea"/>
                <a:cs typeface="+mn-ea"/>
              </a:rPr>
              <a:t>       </a:t>
            </a:r>
            <a:r>
              <a:rPr lang="zh-CN" altLang="en-US" sz="2800" b="1" dirty="0">
                <a:solidFill>
                  <a:schemeClr val="tx1"/>
                </a:solidFill>
                <a:latin typeface="+mn-ea"/>
                <a:cs typeface="+mn-ea"/>
              </a:rPr>
              <a:t>与河湖长的角色对应，河湖长制工作体系也要进一步强化和提升，要从过去以问题整改为主的责任驱动，转向源头管控、价值挖掘、长效管护一体推进的主动赋能、系统发展。</a:t>
            </a:r>
            <a:endParaRPr lang="zh-CN" altLang="en-US" sz="2800" b="1" dirty="0">
              <a:solidFill>
                <a:schemeClr val="tx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custDataLst>
              <p:tags r:id="rId1"/>
            </p:custDataLst>
          </p:nvPr>
        </p:nvSpPr>
        <p:spPr>
          <a:xfrm>
            <a:off x="3893503" y="1342390"/>
            <a:ext cx="4326890" cy="4326890"/>
          </a:xfrm>
          <a:prstGeom prst="ellipse">
            <a:avLst/>
          </a:prstGeom>
          <a:gradFill>
            <a:gsLst>
              <a:gs pos="0">
                <a:schemeClr val="accent1">
                  <a:lumMod val="20000"/>
                  <a:lumOff val="80000"/>
                  <a:alpha val="0"/>
                </a:schemeClr>
              </a:gs>
              <a:gs pos="100000">
                <a:schemeClr val="accent1">
                  <a:lumMod val="40000"/>
                  <a:lumOff val="60000"/>
                  <a:alpha val="3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31" name="矩形 30"/>
          <p:cNvSpPr/>
          <p:nvPr>
            <p:custDataLst>
              <p:tags r:id="rId2"/>
            </p:custDataLst>
          </p:nvPr>
        </p:nvSpPr>
        <p:spPr>
          <a:xfrm>
            <a:off x="982980" y="1826260"/>
            <a:ext cx="10871200" cy="841375"/>
          </a:xfrm>
          <a:prstGeom prst="rect">
            <a:avLst/>
          </a:prstGeom>
          <a:noFill/>
        </p:spPr>
        <p:txBody>
          <a:bodyPr wrap="square" lIns="0" tIns="0" rIns="0" bIns="0" rtlCol="0" anchor="t" anchorCtr="0">
            <a:noAutofit/>
          </a:bodyPr>
          <a:lstStyle/>
          <a:p>
            <a:pPr indent="0" algn="l" fontAlgn="auto">
              <a:lnSpc>
                <a:spcPct val="200000"/>
              </a:lnSpc>
              <a:spcBef>
                <a:spcPct val="0"/>
              </a:spcBef>
              <a:spcAft>
                <a:spcPct val="0"/>
              </a:spcAft>
            </a:pPr>
            <a:r>
              <a:rPr lang="en-US" altLang="zh-CN" sz="2400" b="1" dirty="0">
                <a:solidFill>
                  <a:schemeClr val="tx1"/>
                </a:solidFill>
                <a:latin typeface="+mn-ea"/>
                <a:cs typeface="+mn-ea"/>
              </a:rPr>
              <a:t>        </a:t>
            </a:r>
            <a:r>
              <a:rPr lang="zh-CN" altLang="en-US" sz="2400" b="1" dirty="0">
                <a:solidFill>
                  <a:schemeClr val="tx1"/>
                </a:solidFill>
                <a:latin typeface="+mn-ea"/>
                <a:cs typeface="+mn-ea"/>
              </a:rPr>
              <a:t>依托河湖长制统筹落实系统治理体系，推动新时代河湖保护治理转向流域系统治理，实现生态保护与价值增值协同推进，以河湖高水平保护支撑流域高质量发展，实现河湖保护与高质量发展“双赢”，全面落实安澜江河、生命江河、幸福江河建设目标，最终成就“河幸福”“人幸福”。</a:t>
            </a:r>
            <a:endParaRPr lang="zh-CN" altLang="en-US" sz="2400" b="1" dirty="0">
              <a:solidFill>
                <a:schemeClr val="tx1"/>
              </a:solidFill>
              <a:latin typeface="+mn-ea"/>
              <a:cs typeface="+mn-ea"/>
            </a:endParaRPr>
          </a:p>
        </p:txBody>
      </p:sp>
      <p:grpSp>
        <p:nvGrpSpPr>
          <p:cNvPr id="35" name="Group 32"/>
          <p:cNvGrpSpPr/>
          <p:nvPr/>
        </p:nvGrpSpPr>
        <p:grpSpPr>
          <a:xfrm>
            <a:off x="455563" y="170078"/>
            <a:ext cx="11732895" cy="1109345"/>
            <a:chOff x="454963" y="170078"/>
            <a:chExt cx="11732895" cy="1109345"/>
          </a:xfrm>
        </p:grpSpPr>
        <p:sp>
          <p:nvSpPr>
            <p:cNvPr id="40" name="AutoShape 33"/>
            <p:cNvSpPr/>
            <p:nvPr/>
          </p:nvSpPr>
          <p:spPr>
            <a:xfrm>
              <a:off x="454963" y="331168"/>
              <a:ext cx="84147" cy="84147"/>
            </a:xfrm>
            <a:prstGeom prst="ellipse">
              <a:avLst/>
            </a:prstGeom>
            <a:solidFill>
              <a:schemeClr val="accent1">
                <a:alpha val="100000"/>
              </a:schemeClr>
            </a:solidFill>
          </p:spPr>
        </p:sp>
        <p:sp>
          <p:nvSpPr>
            <p:cNvPr id="48" name="AutoShape 34"/>
            <p:cNvSpPr/>
            <p:nvPr/>
          </p:nvSpPr>
          <p:spPr>
            <a:xfrm>
              <a:off x="575049" y="337743"/>
              <a:ext cx="78137" cy="78137"/>
            </a:xfrm>
            <a:prstGeom prst="ellipse">
              <a:avLst/>
            </a:prstGeom>
            <a:solidFill>
              <a:schemeClr val="accent1">
                <a:alpha val="80000"/>
              </a:schemeClr>
            </a:solidFill>
          </p:spPr>
        </p:sp>
        <p:sp>
          <p:nvSpPr>
            <p:cNvPr id="49" name="AutoShape 35"/>
            <p:cNvSpPr/>
            <p:nvPr/>
          </p:nvSpPr>
          <p:spPr>
            <a:xfrm>
              <a:off x="689125" y="339460"/>
              <a:ext cx="74704" cy="74704"/>
            </a:xfrm>
            <a:prstGeom prst="ellipse">
              <a:avLst/>
            </a:prstGeom>
            <a:solidFill>
              <a:schemeClr val="accent1">
                <a:alpha val="60000"/>
              </a:schemeClr>
            </a:solidFill>
          </p:spPr>
        </p:sp>
        <p:sp>
          <p:nvSpPr>
            <p:cNvPr id="50" name="AutoShape 36"/>
            <p:cNvSpPr/>
            <p:nvPr/>
          </p:nvSpPr>
          <p:spPr>
            <a:xfrm>
              <a:off x="799768" y="348430"/>
              <a:ext cx="69238" cy="69238"/>
            </a:xfrm>
            <a:prstGeom prst="ellipse">
              <a:avLst/>
            </a:prstGeom>
            <a:solidFill>
              <a:schemeClr val="accent1">
                <a:alpha val="40000"/>
              </a:schemeClr>
            </a:solidFill>
          </p:spPr>
        </p:sp>
        <p:sp>
          <p:nvSpPr>
            <p:cNvPr id="51" name="AutoShape 37"/>
            <p:cNvSpPr/>
            <p:nvPr/>
          </p:nvSpPr>
          <p:spPr>
            <a:xfrm>
              <a:off x="904945" y="344297"/>
              <a:ext cx="65594" cy="65594"/>
            </a:xfrm>
            <a:prstGeom prst="ellipse">
              <a:avLst/>
            </a:prstGeom>
            <a:solidFill>
              <a:schemeClr val="accent1">
                <a:alpha val="20000"/>
              </a:schemeClr>
            </a:solidFill>
          </p:spPr>
        </p:sp>
        <p:sp>
          <p:nvSpPr>
            <p:cNvPr id="52" name="AutoShape 38"/>
            <p:cNvSpPr/>
            <p:nvPr/>
          </p:nvSpPr>
          <p:spPr>
            <a:xfrm>
              <a:off x="454963" y="448942"/>
              <a:ext cx="84147" cy="84147"/>
            </a:xfrm>
            <a:prstGeom prst="ellipse">
              <a:avLst/>
            </a:prstGeom>
            <a:solidFill>
              <a:schemeClr val="accent1">
                <a:alpha val="100000"/>
              </a:schemeClr>
            </a:solidFill>
          </p:spPr>
        </p:sp>
        <p:sp>
          <p:nvSpPr>
            <p:cNvPr id="53" name="AutoShape 39"/>
            <p:cNvSpPr/>
            <p:nvPr/>
          </p:nvSpPr>
          <p:spPr>
            <a:xfrm>
              <a:off x="575049" y="455517"/>
              <a:ext cx="78137" cy="78137"/>
            </a:xfrm>
            <a:prstGeom prst="ellipse">
              <a:avLst/>
            </a:prstGeom>
            <a:solidFill>
              <a:schemeClr val="accent1">
                <a:alpha val="80000"/>
              </a:schemeClr>
            </a:solidFill>
          </p:spPr>
        </p:sp>
        <p:sp>
          <p:nvSpPr>
            <p:cNvPr id="55" name="AutoShape 40"/>
            <p:cNvSpPr/>
            <p:nvPr/>
          </p:nvSpPr>
          <p:spPr>
            <a:xfrm>
              <a:off x="689125" y="457233"/>
              <a:ext cx="74704" cy="74704"/>
            </a:xfrm>
            <a:prstGeom prst="ellipse">
              <a:avLst/>
            </a:prstGeom>
            <a:solidFill>
              <a:schemeClr val="accent1">
                <a:alpha val="60000"/>
              </a:schemeClr>
            </a:solidFill>
          </p:spPr>
        </p:sp>
        <p:sp>
          <p:nvSpPr>
            <p:cNvPr id="56" name="AutoShape 41"/>
            <p:cNvSpPr/>
            <p:nvPr/>
          </p:nvSpPr>
          <p:spPr>
            <a:xfrm>
              <a:off x="799768" y="466203"/>
              <a:ext cx="69238" cy="69238"/>
            </a:xfrm>
            <a:prstGeom prst="ellipse">
              <a:avLst/>
            </a:prstGeom>
            <a:solidFill>
              <a:schemeClr val="accent1">
                <a:alpha val="40000"/>
              </a:schemeClr>
            </a:solidFill>
          </p:spPr>
        </p:sp>
        <p:sp>
          <p:nvSpPr>
            <p:cNvPr id="57" name="AutoShape 42"/>
            <p:cNvSpPr/>
            <p:nvPr/>
          </p:nvSpPr>
          <p:spPr>
            <a:xfrm>
              <a:off x="904945" y="462070"/>
              <a:ext cx="65594" cy="65594"/>
            </a:xfrm>
            <a:prstGeom prst="ellipse">
              <a:avLst/>
            </a:prstGeom>
            <a:solidFill>
              <a:schemeClr val="accent1">
                <a:alpha val="20000"/>
              </a:schemeClr>
            </a:solidFill>
          </p:spPr>
        </p:sp>
        <p:sp>
          <p:nvSpPr>
            <p:cNvPr id="58" name="AutoShape 43"/>
            <p:cNvSpPr/>
            <p:nvPr/>
          </p:nvSpPr>
          <p:spPr>
            <a:xfrm>
              <a:off x="454963" y="566715"/>
              <a:ext cx="84147" cy="84147"/>
            </a:xfrm>
            <a:prstGeom prst="ellipse">
              <a:avLst/>
            </a:prstGeom>
            <a:solidFill>
              <a:schemeClr val="accent1">
                <a:alpha val="100000"/>
              </a:schemeClr>
            </a:solidFill>
          </p:spPr>
        </p:sp>
        <p:sp>
          <p:nvSpPr>
            <p:cNvPr id="59" name="AutoShape 44"/>
            <p:cNvSpPr/>
            <p:nvPr/>
          </p:nvSpPr>
          <p:spPr>
            <a:xfrm>
              <a:off x="575049" y="573291"/>
              <a:ext cx="78137" cy="78137"/>
            </a:xfrm>
            <a:prstGeom prst="ellipse">
              <a:avLst/>
            </a:prstGeom>
            <a:solidFill>
              <a:schemeClr val="accent1">
                <a:alpha val="80000"/>
              </a:schemeClr>
            </a:solidFill>
          </p:spPr>
        </p:sp>
        <p:sp>
          <p:nvSpPr>
            <p:cNvPr id="60" name="AutoShape 45"/>
            <p:cNvSpPr/>
            <p:nvPr/>
          </p:nvSpPr>
          <p:spPr>
            <a:xfrm>
              <a:off x="689125" y="575007"/>
              <a:ext cx="74704" cy="74704"/>
            </a:xfrm>
            <a:prstGeom prst="ellipse">
              <a:avLst/>
            </a:prstGeom>
            <a:solidFill>
              <a:schemeClr val="accent1">
                <a:alpha val="60000"/>
              </a:schemeClr>
            </a:solidFill>
          </p:spPr>
        </p:sp>
        <p:sp>
          <p:nvSpPr>
            <p:cNvPr id="61" name="AutoShape 46"/>
            <p:cNvSpPr/>
            <p:nvPr/>
          </p:nvSpPr>
          <p:spPr>
            <a:xfrm>
              <a:off x="799768" y="583977"/>
              <a:ext cx="69238" cy="69238"/>
            </a:xfrm>
            <a:prstGeom prst="ellipse">
              <a:avLst/>
            </a:prstGeom>
            <a:solidFill>
              <a:schemeClr val="accent1">
                <a:alpha val="40000"/>
              </a:schemeClr>
            </a:solidFill>
          </p:spPr>
        </p:sp>
        <p:sp>
          <p:nvSpPr>
            <p:cNvPr id="62" name="AutoShape 47"/>
            <p:cNvSpPr/>
            <p:nvPr/>
          </p:nvSpPr>
          <p:spPr>
            <a:xfrm>
              <a:off x="904945" y="579844"/>
              <a:ext cx="65594" cy="65594"/>
            </a:xfrm>
            <a:prstGeom prst="ellipse">
              <a:avLst/>
            </a:prstGeom>
            <a:solidFill>
              <a:schemeClr val="accent1">
                <a:alpha val="20000"/>
              </a:schemeClr>
            </a:solidFill>
          </p:spPr>
        </p:sp>
        <p:sp>
          <p:nvSpPr>
            <p:cNvPr id="63" name="AutoShape 48"/>
            <p:cNvSpPr/>
            <p:nvPr/>
          </p:nvSpPr>
          <p:spPr>
            <a:xfrm>
              <a:off x="454963" y="684489"/>
              <a:ext cx="84147" cy="84147"/>
            </a:xfrm>
            <a:prstGeom prst="ellipse">
              <a:avLst/>
            </a:prstGeom>
            <a:solidFill>
              <a:schemeClr val="accent1">
                <a:alpha val="100000"/>
              </a:schemeClr>
            </a:solidFill>
          </p:spPr>
        </p:sp>
        <p:sp>
          <p:nvSpPr>
            <p:cNvPr id="64" name="AutoShape 49"/>
            <p:cNvSpPr/>
            <p:nvPr/>
          </p:nvSpPr>
          <p:spPr>
            <a:xfrm>
              <a:off x="575049" y="691064"/>
              <a:ext cx="78137" cy="78137"/>
            </a:xfrm>
            <a:prstGeom prst="ellipse">
              <a:avLst/>
            </a:prstGeom>
            <a:solidFill>
              <a:schemeClr val="accent1">
                <a:alpha val="80000"/>
              </a:schemeClr>
            </a:solidFill>
          </p:spPr>
        </p:sp>
        <p:sp>
          <p:nvSpPr>
            <p:cNvPr id="65" name="AutoShape 50"/>
            <p:cNvSpPr/>
            <p:nvPr/>
          </p:nvSpPr>
          <p:spPr>
            <a:xfrm>
              <a:off x="689125" y="692781"/>
              <a:ext cx="74704" cy="74704"/>
            </a:xfrm>
            <a:prstGeom prst="ellipse">
              <a:avLst/>
            </a:prstGeom>
            <a:solidFill>
              <a:schemeClr val="accent1">
                <a:alpha val="60000"/>
              </a:schemeClr>
            </a:solidFill>
          </p:spPr>
        </p:sp>
        <p:sp>
          <p:nvSpPr>
            <p:cNvPr id="66" name="AutoShape 51"/>
            <p:cNvSpPr/>
            <p:nvPr/>
          </p:nvSpPr>
          <p:spPr>
            <a:xfrm>
              <a:off x="799768" y="701751"/>
              <a:ext cx="69238" cy="69238"/>
            </a:xfrm>
            <a:prstGeom prst="ellipse">
              <a:avLst/>
            </a:prstGeom>
            <a:solidFill>
              <a:schemeClr val="accent1">
                <a:alpha val="40000"/>
              </a:schemeClr>
            </a:solidFill>
          </p:spPr>
        </p:sp>
        <p:sp>
          <p:nvSpPr>
            <p:cNvPr id="67" name="AutoShape 52"/>
            <p:cNvSpPr/>
            <p:nvPr/>
          </p:nvSpPr>
          <p:spPr>
            <a:xfrm>
              <a:off x="904945" y="697618"/>
              <a:ext cx="65594" cy="65594"/>
            </a:xfrm>
            <a:prstGeom prst="ellipse">
              <a:avLst/>
            </a:prstGeom>
            <a:solidFill>
              <a:schemeClr val="accent1">
                <a:alpha val="20000"/>
              </a:schemeClr>
            </a:solidFill>
          </p:spPr>
        </p:sp>
        <p:sp>
          <p:nvSpPr>
            <p:cNvPr id="68" name="TextBox 53"/>
            <p:cNvSpPr txBox="1"/>
            <p:nvPr/>
          </p:nvSpPr>
          <p:spPr>
            <a:xfrm>
              <a:off x="1095043" y="170078"/>
              <a:ext cx="11092815" cy="1109345"/>
            </a:xfrm>
            <a:prstGeom prst="rect">
              <a:avLst/>
            </a:prstGeom>
          </p:spPr>
          <p:txBody>
            <a:bodyPr vert="horz" wrap="square" lIns="123825" tIns="123825" rIns="57150" bIns="123825" rtlCol="0" anchor="t" anchorCtr="0">
              <a:spAutoFit/>
            </a:bodyPr>
            <a:p>
              <a:pPr>
                <a:lnSpc>
                  <a:spcPct val="100000"/>
                </a:lnSpc>
              </a:pPr>
              <a:r>
                <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sym typeface="+mn-ea"/>
                </a:rPr>
                <a:t>三、以河湖长制为抓手，统筹促进河湖保护系统治理和高质量发展</a:t>
              </a:r>
              <a:endParaRPr lang="zh-CN" altLang="en-US" sz="2800" b="1" dirty="0">
                <a:solidFill>
                  <a:srgbClr val="0070C0"/>
                </a:solidFill>
                <a:effectLst/>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2800" b="1">
                <a:solidFill>
                  <a:srgbClr val="002060">
                    <a:alpha val="100000"/>
                  </a:srgb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9EDF0"/>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51435"/>
            <a:ext cx="12192000" cy="6755130"/>
          </a:xfrm>
          <a:prstGeom prst="rect">
            <a:avLst/>
          </a:prstGeom>
        </p:spPr>
      </p:pic>
      <p:sp>
        <p:nvSpPr>
          <p:cNvPr id="2" name="矩形 1"/>
          <p:cNvSpPr/>
          <p:nvPr/>
        </p:nvSpPr>
        <p:spPr>
          <a:xfrm>
            <a:off x="6172835" y="4192270"/>
            <a:ext cx="5516880" cy="1198880"/>
          </a:xfrm>
          <a:prstGeom prst="rect">
            <a:avLst/>
          </a:prstGeom>
          <a:noFill/>
          <a:ln>
            <a:noFill/>
          </a:ln>
        </p:spPr>
        <p:txBody>
          <a:bodyPr wrap="none" rtlCol="0" anchor="t">
            <a:spAutoFit/>
          </a:bodyPr>
          <a:p>
            <a:pPr algn="ctr"/>
            <a:r>
              <a:rPr lang="zh-CN" altLang="en-US" sz="7200" b="1">
                <a:ln w="15875"/>
                <a:solidFill>
                  <a:schemeClr val="bg1"/>
                </a:solidFill>
                <a:effectLst/>
              </a:rPr>
              <a:t>谢</a:t>
            </a:r>
            <a:r>
              <a:rPr lang="en-US" altLang="zh-CN" sz="7200" b="1">
                <a:ln w="15875"/>
                <a:solidFill>
                  <a:schemeClr val="bg1"/>
                </a:solidFill>
                <a:effectLst/>
              </a:rPr>
              <a:t> </a:t>
            </a:r>
            <a:r>
              <a:rPr lang="zh-CN" altLang="en-US" sz="7200" b="1">
                <a:ln w="15875"/>
                <a:solidFill>
                  <a:schemeClr val="bg1"/>
                </a:solidFill>
                <a:effectLst/>
              </a:rPr>
              <a:t>谢</a:t>
            </a:r>
            <a:r>
              <a:rPr lang="en-US" altLang="zh-CN" sz="7200" b="1">
                <a:ln w="15875"/>
                <a:solidFill>
                  <a:schemeClr val="bg1"/>
                </a:solidFill>
                <a:effectLst/>
              </a:rPr>
              <a:t> </a:t>
            </a:r>
            <a:r>
              <a:rPr lang="zh-CN" altLang="en-US" sz="7200" b="1">
                <a:ln w="15875"/>
                <a:solidFill>
                  <a:schemeClr val="bg1"/>
                </a:solidFill>
                <a:effectLst/>
              </a:rPr>
              <a:t>大</a:t>
            </a:r>
            <a:r>
              <a:rPr lang="en-US" altLang="zh-CN" sz="7200" b="1">
                <a:ln w="15875"/>
                <a:solidFill>
                  <a:schemeClr val="bg1"/>
                </a:solidFill>
                <a:effectLst/>
              </a:rPr>
              <a:t> </a:t>
            </a:r>
            <a:r>
              <a:rPr lang="zh-CN" altLang="en-US" sz="7200" b="1">
                <a:ln w="15875"/>
                <a:solidFill>
                  <a:schemeClr val="bg1"/>
                </a:solidFill>
                <a:effectLst/>
              </a:rPr>
              <a:t>家！</a:t>
            </a:r>
            <a:endParaRPr lang="zh-CN" altLang="en-US" sz="7200" b="1">
              <a:ln w="15875"/>
              <a:solidFill>
                <a:schemeClr val="bg1"/>
              </a:solidFill>
              <a:effectLst/>
            </a:endParaRPr>
          </a:p>
        </p:txBody>
      </p:sp>
    </p:spTree>
  </p:cSld>
  <p:clrMapOvr>
    <a:masterClrMapping/>
  </p:clrMapOvr>
  <mc:AlternateContent xmlns:mc="http://schemas.openxmlformats.org/markup-compatibility/2006">
    <mc:Choice xmlns:p14="http://schemas.microsoft.com/office/powerpoint/2010/main" Requires="p14">
      <p:transition spd="med" p14:dur="699"/>
    </mc:Choice>
    <mc:Fallback>
      <p:transition spd="med"/>
    </mc:Fallback>
  </mc:AlternateContent>
</p:sld>
</file>

<file path=ppt/tags/tag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47_1*l_h_i*1_1_1"/>
  <p:tag name="KSO_WM_TEMPLATE_CATEGORY" val="diagram"/>
  <p:tag name="KSO_WM_TEMPLATE_INDEX" val="20233247"/>
  <p:tag name="KSO_WM_UNIT_LAYERLEVEL" val="1_1_1"/>
  <p:tag name="KSO_WM_TAG_VERSION" val="3.0"/>
  <p:tag name="KSO_WM_DIAGRAM_MAX_ITEMCNT" val="4"/>
  <p:tag name="KSO_WM_DIAGRAM_MIN_ITEMCNT" val="2"/>
  <p:tag name="KSO_WM_DIAGRAM_VIRTUALLY_FRAME" val="{&quot;height&quot;:378.89559055118104,&quot;left&quot;:40.447401574803095,&quot;top&quot;:113.1,&quot;width&quot;:84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USESOURCEFORMAT_APPLY" val="1"/>
</p:tagLst>
</file>

<file path=ppt/tags/tag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3247_1*l_h_i*1_1_3"/>
  <p:tag name="KSO_WM_TEMPLATE_CATEGORY" val="diagram"/>
  <p:tag name="KSO_WM_TEMPLATE_INDEX" val="20233247"/>
  <p:tag name="KSO_WM_UNIT_LAYERLEVEL" val="1_1_1"/>
  <p:tag name="KSO_WM_TAG_VERSION" val="3.0"/>
  <p:tag name="KSO_WM_DIAGRAM_MAX_ITEMCNT" val="4"/>
  <p:tag name="KSO_WM_DIAGRAM_MIN_ITEMCNT" val="2"/>
  <p:tag name="KSO_WM_DIAGRAM_VIRTUALLY_FRAME" val="{&quot;height&quot;:378.89559055118104,&quot;left&quot;:40.447401574803095,&quot;top&quot;:113.1,&quot;width&quot;:846.2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3.xml><?xml version="1.0" encoding="utf-8"?>
<p:tagLst xmlns:p="http://schemas.openxmlformats.org/presentationml/2006/main">
  <p:tag name="KSO_WM_DIAGRAM_VIRTUALLY_FRAME" val="{&quot;height&quot;:378.89559055118104,&quot;left&quot;:40.447401574803095,&quot;top&quot;:113.1,&quot;width&quot;:846.25}"/>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47_1*l_h_f*1_1_1"/>
  <p:tag name="KSO_WM_TEMPLATE_CATEGORY" val="diagram"/>
  <p:tag name="KSO_WM_TEMPLATE_INDEX" val="20233247"/>
  <p:tag name="KSO_WM_UNIT_LAYERLEVEL" val="1_1_1"/>
  <p:tag name="KSO_WM_TAG_VERSION" val="3.0"/>
  <p:tag name="KSO_WM_UNIT_VALUE" val="153"/>
  <p:tag name="KSO_WM_DIAGRAM_MAX_ITEMCNT" val="4"/>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 name="KSO_WM_UNIT_USESOURCEFORMAT_APPLY" val="1"/>
</p:tagLst>
</file>

<file path=ppt/tags/tag4.xml><?xml version="1.0" encoding="utf-8"?>
<p:tagLst xmlns:p="http://schemas.openxmlformats.org/presentationml/2006/main">
  <p:tag name="KSO_WM_BEAUTIFY_FLAG" val="#wm#"/>
  <p:tag name="KSO_WM_TEMPLATE_CATEGORY" val="diagram"/>
  <p:tag name="KSO_WM_TEMPLATE_INDEX" val="20231113"/>
  <p:tag name="KSO_WM_SPECIAL_SOURCE" val="bdnull"/>
  <p:tag name="KSO_WM_SLIDE_ID" val="diagram20231113_5"/>
  <p:tag name="KSO_WM_TEMPLATE_SUBCATEGORY" val="0"/>
  <p:tag name="KSO_WM_TEMPLATE_MASTER_TYPE" val="0"/>
  <p:tag name="KSO_WM_TEMPLATE_COLOR_TYPE" val="0"/>
  <p:tag name="KSO_WM_SLIDE_ITEM_CNT" val="6"/>
  <p:tag name="KSO_WM_SLIDE_INDEX" val="5"/>
  <p:tag name="KSO_WM_TAG_VERSION" val="3.0"/>
  <p:tag name="KSO_WM_SLIDE_TYPE" val="text"/>
  <p:tag name="KSO_WM_SLIDE_SUBTYPE" val="diag"/>
  <p:tag name="KSO_WM_SLIDE_SIZE" val="793*262.75"/>
  <p:tag name="KSO_WM_SLIDE_POSITION" val="83.95*197.15"/>
  <p:tag name="KSO_WM_DIAGRAM_GROUP_CODE" val="n1-1"/>
  <p:tag name="KSO_WM_SLIDE_DIAGTYPE" val="n"/>
  <p:tag name="KSO_WM_SLIDE_LAYOUT" val="a_n"/>
  <p:tag name="KSO_WM_SLIDE_LAYOUT_CNT" val="1_1"/>
</p:tagLst>
</file>

<file path=ppt/tags/tag5.xml><?xml version="1.0" encoding="utf-8"?>
<p:tagLst xmlns:p="http://schemas.openxmlformats.org/presentationml/2006/main">
  <p:tag name="KSO_WM_BEAUTIFY_FLAG" val="#wm#"/>
  <p:tag name="KSO_WM_TEMPLATE_CATEGORY" val="diagram"/>
  <p:tag name="KSO_WM_TEMPLATE_INDEX" val="20231113"/>
  <p:tag name="KSO_WM_SPECIAL_SOURCE" val="bdnull"/>
  <p:tag name="KSO_WM_SLIDE_ID" val="diagram20231113_5"/>
  <p:tag name="KSO_WM_TEMPLATE_SUBCATEGORY" val="0"/>
  <p:tag name="KSO_WM_TEMPLATE_MASTER_TYPE" val="0"/>
  <p:tag name="KSO_WM_TEMPLATE_COLOR_TYPE" val="0"/>
  <p:tag name="KSO_WM_SLIDE_ITEM_CNT" val="6"/>
  <p:tag name="KSO_WM_SLIDE_INDEX" val="5"/>
  <p:tag name="KSO_WM_TAG_VERSION" val="3.0"/>
  <p:tag name="KSO_WM_SLIDE_TYPE" val="text"/>
  <p:tag name="KSO_WM_SLIDE_SUBTYPE" val="diag"/>
  <p:tag name="KSO_WM_SLIDE_SIZE" val="793*262.75"/>
  <p:tag name="KSO_WM_SLIDE_POSITION" val="83.95*197.15"/>
  <p:tag name="KSO_WM_DIAGRAM_GROUP_CODE" val="n1-1"/>
  <p:tag name="KSO_WM_SLIDE_DIAGTYPE" val="n"/>
  <p:tag name="KSO_WM_SLIDE_LAYOUT" val="a_n"/>
  <p:tag name="KSO_WM_SLIDE_LAYOUT_CNT" val="1_1"/>
</p:tagLst>
</file>

<file path=ppt/tags/tag6.xml><?xml version="1.0" encoding="utf-8"?>
<p:tagLst xmlns:p="http://schemas.openxmlformats.org/presentationml/2006/main">
  <p:tag name="KSO_WM_DIAGRAM_VIRTUALLY_FRAME" val="{&quot;height&quot;:356.62496062992125,&quot;left&quot;:220,&quot;top&quot;:86.62503937007874,&quot;width&quot;:540}"/>
</p:tagLst>
</file>

<file path=ppt/tags/tag7.xml><?xml version="1.0" encoding="utf-8"?>
<p:tagLst xmlns:p="http://schemas.openxmlformats.org/presentationml/2006/main">
  <p:tag name="KSO_WM_DIAGRAM_VIRTUALLY_FRAME" val="{&quot;height&quot;:356.62496062992125,&quot;left&quot;:220,&quot;top&quot;:86.62503937007874,&quot;width&quot;:540}"/>
</p:tagLst>
</file>

<file path=ppt/tags/tag8.xml><?xml version="1.0" encoding="utf-8"?>
<p:tagLst xmlns:p="http://schemas.openxmlformats.org/presentationml/2006/main">
  <p:tag name="KSO_WM_DIAGRAM_VIRTUALLY_FRAME" val="{&quot;height&quot;:356.62496062992125,&quot;left&quot;:220,&quot;top&quot;:86.62503937007874,&quot;width&quot;:540}"/>
</p:tagLst>
</file>

<file path=ppt/tags/tag9.xml><?xml version="1.0" encoding="utf-8"?>
<p:tagLst xmlns:p="http://schemas.openxmlformats.org/presentationml/2006/main">
  <p:tag name="KSO_WM_DIAGRAM_VIRTUALLY_FRAME" val="{&quot;height&quot;:356.62496062992125,&quot;left&quot;:220,&quot;top&quot;:86.62503937007874,&quot;width&quot;:540}"/>
</p:tagLst>
</file>

<file path=ppt/tags/tag10.xml><?xml version="1.0" encoding="utf-8"?>
<p:tagLst xmlns:p="http://schemas.openxmlformats.org/presentationml/2006/main">
  <p:tag name="KSO_WM_DIAGRAM_VIRTUALLY_FRAME" val="{&quot;height&quot;:356.62496062992125,&quot;left&quot;:220,&quot;top&quot;:86.62503937007874,&quot;width&quot;:540}"/>
</p:tagLst>
</file>

<file path=ppt/tags/tag11.xml><?xml version="1.0" encoding="utf-8"?>
<p:tagLst xmlns:p="http://schemas.openxmlformats.org/presentationml/2006/main">
  <p:tag name="KSO_WM_DIAGRAM_VIRTUALLY_FRAME" val="{&quot;height&quot;:356.62496062992125,&quot;left&quot;:220,&quot;top&quot;:86.62503937007874,&quot;width&quot;:540}"/>
</p:tagLst>
</file>

<file path=ppt/tags/tag12.xml><?xml version="1.0" encoding="utf-8"?>
<p:tagLst xmlns:p="http://schemas.openxmlformats.org/presentationml/2006/main">
  <p:tag name="KSO_WM_DIAGRAM_VIRTUALLY_FRAME" val="{&quot;height&quot;:356.62496062992125,&quot;left&quot;:220,&quot;top&quot;:86.62503937007874,&quot;width&quot;:540}"/>
</p:tagLst>
</file>

<file path=ppt/tags/tag13.xml><?xml version="1.0" encoding="utf-8"?>
<p:tagLst xmlns:p="http://schemas.openxmlformats.org/presentationml/2006/main">
  <p:tag name="KSO_WM_DIAGRAM_VIRTUALLY_FRAME" val="{&quot;height&quot;:356.62496062992125,&quot;left&quot;:220,&quot;top&quot;:86.62503937007874,&quot;width&quot;:540}"/>
</p:tagLst>
</file>

<file path=ppt/tags/tag14.xml><?xml version="1.0" encoding="utf-8"?>
<p:tagLst xmlns:p="http://schemas.openxmlformats.org/presentationml/2006/main">
  <p:tag name="KSO_WM_DIAGRAM_VIRTUALLY_FRAME" val="{&quot;height&quot;:356.62496062992125,&quot;left&quot;:220,&quot;top&quot;:86.62503937007874,&quot;width&quot;:540}"/>
</p:tagLst>
</file>

<file path=ppt/tags/tag15.xml><?xml version="1.0" encoding="utf-8"?>
<p:tagLst xmlns:p="http://schemas.openxmlformats.org/presentationml/2006/main">
  <p:tag name="KSO_WM_DIAGRAM_VIRTUALLY_FRAME" val="{&quot;height&quot;:356.62496062992125,&quot;left&quot;:220,&quot;top&quot;:86.62503937007874,&quot;width&quot;:540}"/>
</p:tagLst>
</file>

<file path=ppt/tags/tag16.xml><?xml version="1.0" encoding="utf-8"?>
<p:tagLst xmlns:p="http://schemas.openxmlformats.org/presentationml/2006/main">
  <p:tag name="KSO_WM_DIAGRAM_VIRTUALLY_FRAME" val="{&quot;height&quot;:356.62496062992125,&quot;left&quot;:220,&quot;top&quot;:86.62503937007874,&quot;width&quot;:540}"/>
</p:tagLst>
</file>

<file path=ppt/tags/tag17.xml><?xml version="1.0" encoding="utf-8"?>
<p:tagLst xmlns:p="http://schemas.openxmlformats.org/presentationml/2006/main">
  <p:tag name="KSO_WM_DIAGRAM_VIRTUALLY_FRAME" val="{&quot;height&quot;:356.62496062992125,&quot;left&quot;:220,&quot;top&quot;:86.62503937007874,&quot;width&quot;:540}"/>
</p:tagLst>
</file>

<file path=ppt/tags/tag18.xml><?xml version="1.0" encoding="utf-8"?>
<p:tagLst xmlns:p="http://schemas.openxmlformats.org/presentationml/2006/main">
  <p:tag name="KSO_WM_DIAGRAM_VIRTUALLY_FRAME" val="{&quot;height&quot;:356.62496062992125,&quot;left&quot;:220,&quot;top&quot;:86.62503937007874,&quot;width&quot;:540}"/>
</p:tagLst>
</file>

<file path=ppt/tags/tag19.xml><?xml version="1.0" encoding="utf-8"?>
<p:tagLst xmlns:p="http://schemas.openxmlformats.org/presentationml/2006/main">
  <p:tag name="KSO_WM_DIAGRAM_VIRTUALLY_FRAME" val="{&quot;height&quot;:356.62496062992125,&quot;left&quot;:220,&quot;top&quot;:86.62503937007874,&quot;width&quot;:540}"/>
</p:tagLst>
</file>

<file path=ppt/tags/tag20.xml><?xml version="1.0" encoding="utf-8"?>
<p:tagLst xmlns:p="http://schemas.openxmlformats.org/presentationml/2006/main">
  <p:tag name="KSO_WM_DIAGRAM_VIRTUALLY_FRAME" val="{&quot;height&quot;:356.62496062992125,&quot;left&quot;:220,&quot;top&quot;:86.62503937007874,&quot;width&quot;:540}"/>
</p:tagLst>
</file>

<file path=ppt/tags/tag21.xml><?xml version="1.0" encoding="utf-8"?>
<p:tagLst xmlns:p="http://schemas.openxmlformats.org/presentationml/2006/main">
  <p:tag name="KSO_WM_DIAGRAM_VIRTUALLY_FRAME" val="{&quot;height&quot;:356.62496062992125,&quot;left&quot;:220,&quot;top&quot;:86.62503937007874,&quot;width&quot;:540}"/>
</p:tagLst>
</file>

<file path=ppt/tags/tag22.xml><?xml version="1.0" encoding="utf-8"?>
<p:tagLst xmlns:p="http://schemas.openxmlformats.org/presentationml/2006/main">
  <p:tag name="KSO_WM_DIAGRAM_VIRTUALLY_FRAME" val="{&quot;height&quot;:356.62496062992125,&quot;left&quot;:220,&quot;top&quot;:86.62503937007874,&quot;width&quot;:540}"/>
</p:tagLst>
</file>

<file path=ppt/tags/tag23.xml><?xml version="1.0" encoding="utf-8"?>
<p:tagLst xmlns:p="http://schemas.openxmlformats.org/presentationml/2006/main">
  <p:tag name="KSO_WM_DIAGRAM_VIRTUALLY_FRAME" val="{&quot;height&quot;:356.62496062992125,&quot;left&quot;:220,&quot;top&quot;:86.62503937007874,&quot;width&quot;:540}"/>
</p:tagLst>
</file>

<file path=ppt/tags/tag24.xml><?xml version="1.0" encoding="utf-8"?>
<p:tagLst xmlns:p="http://schemas.openxmlformats.org/presentationml/2006/main">
  <p:tag name="KSO_WM_DIAGRAM_VIRTUALLY_FRAME" val="{&quot;height&quot;:356.62496062992125,&quot;left&quot;:220,&quot;top&quot;:86.62503937007874,&quot;width&quot;:540}"/>
</p:tagLst>
</file>

<file path=ppt/tags/tag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2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57_2*n_h_h_a*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28.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29.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0.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1.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2.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3.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4.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5.xml><?xml version="1.0" encoding="utf-8"?>
<p:tagLst xmlns:p="http://schemas.openxmlformats.org/presentationml/2006/main">
  <p:tag name="KSO_WM_DIAGRAM_VIRTUALLY_FRAME" val="{&quot;height&quot;:145.1,&quot;left&quot;:35.85,&quot;top&quot;:13.4,&quot;width&quot;:930.5}"/>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113_5*n_h_h_f*1_2_5_1"/>
  <p:tag name="KSO_WM_TEMPLATE_CATEGORY" val="diagram"/>
  <p:tag name="KSO_WM_TEMPLATE_INDEX" val="20231113"/>
  <p:tag name="KSO_WM_UNIT_LAYERLEVEL" val="1_1_1_1"/>
  <p:tag name="KSO_WM_TAG_VERSION" val="3.0"/>
  <p:tag name="KSO_WM_UNIT_SUBTYPE" val="a"/>
  <p:tag name="KSO_WM_UNIT_NOCLEAR" val="0"/>
  <p:tag name="KSO_WM_DIAGRAM_GROUP_CODE" val="n1-1"/>
  <p:tag name="KSO_WM_UNIT_TYPE" val="n_h_h_f"/>
  <p:tag name="KSO_WM_UNIT_INDEX" val="1_2_5_1"/>
  <p:tag name="KSO_WM_DIAGRAM_VERSION" val="3"/>
  <p:tag name="KSO_WM_DIAGRAM_COLOR_TRICK" val="1"/>
  <p:tag name="KSO_WM_DIAGRAM_COLOR_TEXT_CAN_REMOVE" val="n"/>
  <p:tag name="KSO_WM_DIAGRAM_MAX_ITEMCNT" val="6"/>
  <p:tag name="KSO_WM_DIAGRAM_MIN_ITEMCNT" val="2"/>
  <p:tag name="KSO_WM_DIAGRAM_VIRTUALLY_FRAME" val="{&quot;height&quot;:470.7,&quot;left&quot;:-7.15,&quot;top&quot;:51.45,&quot;width&quot;:962.825}"/>
  <p:tag name="KSO_WM_DIAGRAM_COLOR_MATCH_VALUE" val="{&quot;shape&quot;:{&quot;fill&quot;:{&quot;gradient&quot;:[{&quot;brightness&quot;:0,&quot;colorType&quot;:1,&quot;foreColorIndex&quot;:5,&quot;pos&quot;:1,&quot;transparency&quot;:1},{&quot;brightness&quot;:0,&quot;colorType&quot;:1,&quot;foreColorIndex&quot;:5,&quot;pos&quot;:0,&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智能图形项正文"/>
  <p:tag name="KSO_WM_UNIT_FILL_TYPE" val="3"/>
  <p:tag name="KSO_WM_UNIT_TEXT_FILL_FORE_SCHEMECOLOR_INDEX" val="1"/>
  <p:tag name="KSO_WM_UNIT_TEXT_FILL_TYPE" val="1"/>
  <p:tag name="KSO_WM_UNIT_USESOURCEFORMAT_APPLY" val="1"/>
</p:tagLst>
</file>

<file path=ppt/tags/tag37.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8.xml><?xml version="1.0" encoding="utf-8"?>
<p:tagLst xmlns:p="http://schemas.openxmlformats.org/presentationml/2006/main">
  <p:tag name="KSO_WM_DIAGRAM_VIRTUALLY_FRAME" val="{&quot;height&quot;:438.3470078740158,&quot;left&quot;:29.67740157480315,&quot;top&quot;:86.58960629921259,&quot;width&quot;:913.6844881889765}"/>
</p:tagLst>
</file>

<file path=ppt/tags/tag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242_1*f*1"/>
  <p:tag name="KSO_WM_TEMPLATE_CATEGORY" val="custom"/>
  <p:tag name="KSO_WM_TEMPLATE_INDEX" val="20231242"/>
  <p:tag name="KSO_WM_UNIT_LAYERLEVEL" val="1"/>
  <p:tag name="KSO_WM_TAG_VERSION" val="3.0"/>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Lst>
</file>

<file path=ppt/tags/tag4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57_2*n_h_h_a*1_2_1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4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57_2*n_h_h_a*1_2_1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242_1*f*1"/>
  <p:tag name="KSO_WM_TEMPLATE_CATEGORY" val="custom"/>
  <p:tag name="KSO_WM_TEMPLATE_INDEX" val="20231242"/>
  <p:tag name="KSO_WM_UNIT_LAYERLEVEL" val="1"/>
  <p:tag name="KSO_WM_TAG_VERSION" val="3.0"/>
  <p:tag name="KSO_WM_BEAUTIFY_FLAG" val="#wm#"/>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
</p:tagLst>
</file>

<file path=ppt/tags/tag4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57_2*n_h_h_a*1_2_1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45.xml><?xml version="1.0" encoding="utf-8"?>
<p:tagLst xmlns:p="http://schemas.openxmlformats.org/presentationml/2006/main">
  <p:tag name="KSO_WM_DIAGRAM_VIRTUALLY_FRAME" val="{&quot;height&quot;:464.4,&quot;left&quot;:27.775,&quot;top&quot;:51.45,&quot;width&quot;:927.9}"/>
</p:tagLst>
</file>

<file path=ppt/tags/tag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113_5*n_h_i*1_1_6"/>
  <p:tag name="KSO_WM_TEMPLATE_CATEGORY" val="diagram"/>
  <p:tag name="KSO_WM_TEMPLATE_INDEX" val="20231113"/>
  <p:tag name="KSO_WM_UNIT_LAYERLEVEL" val="1_1_1"/>
  <p:tag name="KSO_WM_TAG_VERSION" val="3.0"/>
  <p:tag name="KSO_WM_DIAGRAM_GROUP_CODE" val="n1-1"/>
  <p:tag name="KSO_WM_UNIT_TYPE" val="n_h_i"/>
  <p:tag name="KSO_WM_UNIT_INDEX" val="1_1_6"/>
  <p:tag name="KSO_WM_DIAGRAM_VERSION" val="3"/>
  <p:tag name="KSO_WM_DIAGRAM_COLOR_TRICK" val="1"/>
  <p:tag name="KSO_WM_DIAGRAM_COLOR_TEXT_CAN_REMOVE" val="n"/>
  <p:tag name="KSO_WM_DIAGRAM_MAX_ITEMCNT" val="6"/>
  <p:tag name="KSO_WM_DIAGRAM_MIN_ITEMCNT" val="2"/>
  <p:tag name="KSO_WM_DIAGRAM_VIRTUALLY_FRAME" val="{&quot;height&quot;:464.4,&quot;left&quot;:27.775,&quot;top&quot;:51.45,&quot;width&quot;:927.9}"/>
  <p:tag name="KSO_WM_DIAGRAM_COLOR_MATCH_VALUE" val="{&quot;shape&quot;:{&quot;fill&quot;:{&quot;solid&quot;:{&quot;brightness&quot;:0.4000000059604645,&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4"/>
  <p:tag name="KSO_WM_UNIT_TEXT_FILL_FORE_SCHEMECOLOR_INDEX" val="2"/>
  <p:tag name="KSO_WM_UNIT_TEXT_FILL_TYPE" val="1"/>
  <p:tag name="KSO_WM_UNIT_USESOURCEFORMAT_APPLY" val="1"/>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113_5*n_h_i*1_1_10"/>
  <p:tag name="KSO_WM_TEMPLATE_CATEGORY" val="diagram"/>
  <p:tag name="KSO_WM_TEMPLATE_INDEX" val="20231113"/>
  <p:tag name="KSO_WM_UNIT_LAYERLEVEL" val="1_1_1"/>
  <p:tag name="KSO_WM_TAG_VERSION" val="3.0"/>
  <p:tag name="KSO_WM_BEAUTIFY_FLAG" val="#wm#"/>
  <p:tag name="KSO_WM_DIAGRAM_GROUP_CODE" val="n1-1"/>
  <p:tag name="KSO_WM_UNIT_TYPE" val="n_h_i"/>
  <p:tag name="KSO_WM_UNIT_INDEX" val="1_1_10"/>
  <p:tag name="KSO_WM_DIAGRAM_VERSION" val="3"/>
  <p:tag name="KSO_WM_DIAGRAM_COLOR_TRICK" val="1"/>
  <p:tag name="KSO_WM_DIAGRAM_COLOR_TEXT_CAN_REMOVE" val="n"/>
  <p:tag name="KSO_WM_DIAGRAM_MAX_ITEMCNT" val="6"/>
  <p:tag name="KSO_WM_DIAGRAM_MIN_ITEMCNT" val="2"/>
  <p:tag name="KSO_WM_DIAGRAM_VIRTUALLY_FRAME" val="{&quot;height&quot;:464.4,&quot;left&quot;:27.775,&quot;top&quot;:51.45,&quot;width&quot;:927.9}"/>
  <p:tag name="KSO_WM_DIAGRAM_COLOR_MATCH_VALUE" val="{&quot;shape&quot;:{&quot;fill&quot;:{&quot;solid&quot;:{&quot;brightness&quot;:0.5,&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TEXT_FILL_FORE_SCHEMECOLOR_INDEX" val="2"/>
  <p:tag name="KSO_WM_UNIT_TEXT_FILL_TYPE" val="1"/>
  <p:tag name="KSO_WM_UNIT_USESOURCEFORMAT_APPLY" val="1"/>
</p:tagLst>
</file>

<file path=ppt/tags/tag4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57_2*n_h_h_a*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16.42499389648435,&quot;left&quot;:35.6,&quot;top&quot;:40.95,&quot;width&quot;:907.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项标题"/>
  <p:tag name="KSO_WM_UNIT_TEXT_FILL_FORE_SCHEMECOLOR_INDEX" val="1"/>
  <p:tag name="KSO_WM_UNIT_TEXT_FILL_TYPE" val="1"/>
  <p:tag name="KSO_WM_DIAGRAM_USE_COLOR_VALUE" val="{&quot;color_scheme&quot;:1,&quot;color_type&quot;:1,&quot;theme_color_indexes&quot;:[5,6,5,6,5,6]}"/>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113_5*n_h_i*1_1_6"/>
  <p:tag name="KSO_WM_TEMPLATE_CATEGORY" val="diagram"/>
  <p:tag name="KSO_WM_TEMPLATE_INDEX" val="20231113"/>
  <p:tag name="KSO_WM_UNIT_LAYERLEVEL" val="1_1_1"/>
  <p:tag name="KSO_WM_TAG_VERSION" val="3.0"/>
  <p:tag name="KSO_WM_DIAGRAM_GROUP_CODE" val="n1-1"/>
  <p:tag name="KSO_WM_UNIT_TYPE" val="n_h_i"/>
  <p:tag name="KSO_WM_UNIT_INDEX" val="1_1_6"/>
  <p:tag name="KSO_WM_DIAGRAM_VERSION" val="3"/>
  <p:tag name="KSO_WM_DIAGRAM_COLOR_TRICK" val="1"/>
  <p:tag name="KSO_WM_DIAGRAM_COLOR_TEXT_CAN_REMOVE" val="n"/>
  <p:tag name="KSO_WM_DIAGRAM_MAX_ITEMCNT" val="6"/>
  <p:tag name="KSO_WM_DIAGRAM_MIN_ITEMCNT" val="2"/>
  <p:tag name="KSO_WM_DIAGRAM_VIRTUALLY_FRAME" val="{&quot;height&quot;:464.4,&quot;left&quot;:27.775,&quot;top&quot;:51.45,&quot;width&quot;:927.9}"/>
  <p:tag name="KSO_WM_DIAGRAM_COLOR_MATCH_VALUE" val="{&quot;shape&quot;:{&quot;fill&quot;:{&quot;solid&quot;:{&quot;brightness&quot;:0.4000000059604645,&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4"/>
  <p:tag name="KSO_WM_UNIT_TEXT_FILL_FORE_SCHEMECOLOR_INDEX" val="2"/>
  <p:tag name="KSO_WM_UNIT_TEXT_FILL_TYPE" val="1"/>
  <p:tag name="KSO_WM_UNIT_USESOURCEFORMAT_APPLY" val="1"/>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113_5*n_h_i*1_1_10"/>
  <p:tag name="KSO_WM_TEMPLATE_CATEGORY" val="diagram"/>
  <p:tag name="KSO_WM_TEMPLATE_INDEX" val="20231113"/>
  <p:tag name="KSO_WM_UNIT_LAYERLEVEL" val="1_1_1"/>
  <p:tag name="KSO_WM_TAG_VERSION" val="3.0"/>
  <p:tag name="KSO_WM_DIAGRAM_GROUP_CODE" val="n1-1"/>
  <p:tag name="KSO_WM_UNIT_TYPE" val="n_h_i"/>
  <p:tag name="KSO_WM_UNIT_INDEX" val="1_1_10"/>
  <p:tag name="KSO_WM_DIAGRAM_VERSION" val="3"/>
  <p:tag name="KSO_WM_DIAGRAM_COLOR_TRICK" val="1"/>
  <p:tag name="KSO_WM_DIAGRAM_COLOR_TEXT_CAN_REMOVE" val="n"/>
  <p:tag name="KSO_WM_DIAGRAM_MAX_ITEMCNT" val="6"/>
  <p:tag name="KSO_WM_DIAGRAM_MIN_ITEMCNT" val="2"/>
  <p:tag name="KSO_WM_DIAGRAM_VIRTUALLY_FRAME" val="{&quot;height&quot;:464.4,&quot;left&quot;:27.775,&quot;top&quot;:51.45,&quot;width&quot;:927.9}"/>
  <p:tag name="KSO_WM_DIAGRAM_COLOR_MATCH_VALUE" val="{&quot;shape&quot;:{&quot;fill&quot;:{&quot;solid&quot;:{&quot;brightness&quot;:0.5,&quot;colorType&quot;:1,&quot;foreColorIndex&quot;:5,&quot;transparency&quot;: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TEXT_FILL_FORE_SCHEMECOLOR_INDEX" val="2"/>
  <p:tag name="KSO_WM_UNIT_TEXT_FILL_TYPE" val="1"/>
  <p:tag name="KSO_WM_UNIT_USESOURCEFORMAT_APPLY"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6924_1*n_h_i*1_1_1"/>
  <p:tag name="KSO_WM_TEMPLATE_CATEGORY" val="diagram"/>
  <p:tag name="KSO_WM_TEMPLATE_INDEX" val="20236924"/>
  <p:tag name="KSO_WM_UNIT_LAYERLEVEL" val="1_1_1"/>
  <p:tag name="KSO_WM_TAG_VERSION" val="3.0"/>
  <p:tag name="KSO_WM_DIAGRAM_GROUP_CODE" val="n1-1"/>
  <p:tag name="KSO_WM_UNIT_TYPE" val="n_h_i"/>
  <p:tag name="KSO_WM_UNIT_INDEX" val="1_1_1"/>
  <p:tag name="KSO_WM_DIAGRAM_VERSION" val="3"/>
  <p:tag name="KSO_WM_DIAGRAM_COLOR_TRICK" val="1"/>
  <p:tag name="KSO_WM_DIAGRAM_COLOR_TEXT_CAN_REMOVE" val="n"/>
  <p:tag name="KSO_WM_UNIT_FILL_TYPE" val="3"/>
  <p:tag name="KSO_WM_DIAGRAM_MAX_ITEMCNT" val="5"/>
  <p:tag name="KSO_WM_DIAGRAM_MIN_ITEMCNT" val="3"/>
  <p:tag name="KSO_WM_DIAGRAM_VIRTUALLY_FRAME" val="{&quot;height&quot;:402.36875,&quot;left&quot;:-1.67662353515625,&quot;top&quot;:111.36566437007878,&quot;width&quot;:951.0032470703125}"/>
  <p:tag name="KSO_WM_DIAGRAM_COLOR_MATCH_VALUE" val="{&quot;shape&quot;:{&quot;fill&quot;:{&quot;gradient&quot;:[{&quot;brightness&quot;:0,&quot;colorType&quot;:1,&quot;foreColorIndex&quot;:5,&quot;pos&quot;:0,&quot;transparency&quot;:0.949999988079071},{&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6924_1*n_h_i*1_1_2"/>
  <p:tag name="KSO_WM_TEMPLATE_CATEGORY" val="diagram"/>
  <p:tag name="KSO_WM_TEMPLATE_INDEX" val="20236924"/>
  <p:tag name="KSO_WM_UNIT_LAYERLEVEL" val="1_1_1"/>
  <p:tag name="KSO_WM_TAG_VERSION" val="3.0"/>
  <p:tag name="KSO_WM_DIAGRAM_GROUP_CODE" val="n1-1"/>
  <p:tag name="KSO_WM_UNIT_TYPE" val="n_h_i"/>
  <p:tag name="KSO_WM_UNIT_INDEX" val="1_1_2"/>
  <p:tag name="KSO_WM_DIAGRAM_VERSION" val="3"/>
  <p:tag name="KSO_WM_DIAGRAM_COLOR_TRICK" val="1"/>
  <p:tag name="KSO_WM_DIAGRAM_COLOR_TEXT_CAN_REMOVE" val="n"/>
  <p:tag name="KSO_WM_UNIT_FILL_TYPE" val="3"/>
  <p:tag name="KSO_WM_DIAGRAM_MAX_ITEMCNT" val="5"/>
  <p:tag name="KSO_WM_DIAGRAM_MIN_ITEMCNT" val="3"/>
  <p:tag name="KSO_WM_DIAGRAM_VIRTUALLY_FRAME" val="{&quot;height&quot;:402.36875,&quot;left&quot;:-1.67662353515625,&quot;top&quot;:111.36566437007878,&quot;width&quot;:951.0032470703125}"/>
  <p:tag name="KSO_WM_DIAGRAM_COLOR_MATCH_VALUE" val="{&quot;shape&quot;:{&quot;fill&quot;:{&quot;gradient&quot;:[{&quot;brightness&quot;:0,&quot;colorType&quot;:1,&quot;foreColorIndex&quot;:5,&quot;pos&quot;:0,&quot;transparency&quot;:0.949999988079071},{&quot;brightness&quot;:0,&quot;colorType&quot;:1,&quot;foreColorIndex&quot;:5,&quot;pos&quot;:1,&quot;transparency&quot;:0.80000001192092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53.xml><?xml version="1.0" encoding="utf-8"?>
<p:tagLst xmlns:p="http://schemas.openxmlformats.org/presentationml/2006/main">
  <p:tag name="KSO_WM_DIAGRAM_VIRTUALLY_FRAME" val="{&quot;height&quot;:418.9602362204725,&quot;left&quot;:111.36944881889762,&quot;top&quot;:119.17007874015746,&quot;width&quot;:743.0035433070867}"/>
</p:tagLst>
</file>

<file path=ppt/tags/tag54.xml><?xml version="1.0" encoding="utf-8"?>
<p:tagLst xmlns:p="http://schemas.openxmlformats.org/presentationml/2006/main">
  <p:tag name="KSO_WM_DIAGRAM_VIRTUALLY_FRAME" val="{&quot;height&quot;:418.9602362204725,&quot;left&quot;:111.36944881889762,&quot;top&quot;:119.17007874015746,&quot;width&quot;:743.0035433070867}"/>
</p:tagLst>
</file>

<file path=ppt/tags/tag55.xml><?xml version="1.0" encoding="utf-8"?>
<p:tagLst xmlns:p="http://schemas.openxmlformats.org/presentationml/2006/main">
  <p:tag name="KSO_WM_BEAUTIFY_FLAG" val="#wm#"/>
  <p:tag name="KSO_WM_TEMPLATE_CATEGORY" val="diagram"/>
  <p:tag name="KSO_WM_TEMPLATE_INDEX" val="20231113"/>
  <p:tag name="KSO_WM_SPECIAL_SOURCE" val="bdnull"/>
  <p:tag name="KSO_WM_SLIDE_ID" val="diagram20231113_5"/>
  <p:tag name="KSO_WM_TEMPLATE_SUBCATEGORY" val="0"/>
  <p:tag name="KSO_WM_TEMPLATE_MASTER_TYPE" val="0"/>
  <p:tag name="KSO_WM_TEMPLATE_COLOR_TYPE" val="0"/>
  <p:tag name="KSO_WM_SLIDE_ITEM_CNT" val="6"/>
  <p:tag name="KSO_WM_SLIDE_INDEX" val="5"/>
  <p:tag name="KSO_WM_TAG_VERSION" val="3.0"/>
  <p:tag name="KSO_WM_SLIDE_TYPE" val="text"/>
  <p:tag name="KSO_WM_SLIDE_SUBTYPE" val="diag"/>
  <p:tag name="KSO_WM_SLIDE_SIZE" val="793*262.75"/>
  <p:tag name="KSO_WM_SLIDE_POSITION" val="83.95*197.15"/>
  <p:tag name="KSO_WM_DIAGRAM_GROUP_CODE" val="n1-1"/>
  <p:tag name="KSO_WM_SLIDE_DIAGTYPE" val="n"/>
  <p:tag name="KSO_WM_SLIDE_LAYOUT" val="a_n"/>
  <p:tag name="KSO_WM_SLIDE_LAYOUT_CNT" val="1_1"/>
</p:tagLst>
</file>

<file path=ppt/tags/tag5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5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60.xml><?xml version="1.0" encoding="utf-8"?>
<p:tagLst xmlns:p="http://schemas.openxmlformats.org/presentationml/2006/main">
  <p:tag name="KSO_WM_DIAGRAM_VIRTUALLY_FRAME" val="{&quot;height&quot;:480.65,&quot;left&quot;:-94.8,&quot;top&quot;:78.05,&quot;width&quot;:1048.35}"/>
</p:tagLst>
</file>

<file path=ppt/tags/tag61.xml><?xml version="1.0" encoding="utf-8"?>
<p:tagLst xmlns:p="http://schemas.openxmlformats.org/presentationml/2006/main">
  <p:tag name="KSO_WM_DIAGRAM_VIRTUALLY_FRAME" val="{&quot;height&quot;:480.65,&quot;left&quot;:-94.8,&quot;top&quot;:78.05,&quot;width&quot;:1048.35}"/>
</p:tagLst>
</file>

<file path=ppt/tags/tag62.xml><?xml version="1.0" encoding="utf-8"?>
<p:tagLst xmlns:p="http://schemas.openxmlformats.org/presentationml/2006/main">
  <p:tag name="KSO_WM_DIAGRAM_VIRTUALLY_FRAME" val="{&quot;height&quot;:480.65,&quot;left&quot;:-94.8,&quot;top&quot;:78.05,&quot;width&quot;:1048.35}"/>
</p:tagLst>
</file>

<file path=ppt/tags/tag63.xml><?xml version="1.0" encoding="utf-8"?>
<p:tagLst xmlns:p="http://schemas.openxmlformats.org/presentationml/2006/main">
  <p:tag name="KSO_WM_DIAGRAM_VIRTUALLY_FRAME" val="{&quot;height&quot;:480.65,&quot;left&quot;:-94.8,&quot;top&quot;:78.05,&quot;width&quot;:1048.35}"/>
</p:tagLst>
</file>

<file path=ppt/tags/tag64.xml><?xml version="1.0" encoding="utf-8"?>
<p:tagLst xmlns:p="http://schemas.openxmlformats.org/presentationml/2006/main">
  <p:tag name="KSO_WM_DIAGRAM_VIRTUALLY_FRAME" val="{&quot;height&quot;:480.65,&quot;left&quot;:-94.8,&quot;top&quot;:78.05,&quot;width&quot;:1048.35}"/>
</p:tagLst>
</file>

<file path=ppt/tags/tag65.xml><?xml version="1.0" encoding="utf-8"?>
<p:tagLst xmlns:p="http://schemas.openxmlformats.org/presentationml/2006/main">
  <p:tag name="KSO_WM_DIAGRAM_VIRTUALLY_FRAME" val="{&quot;height&quot;:480.65,&quot;left&quot;:-94.8,&quot;top&quot;:78.05,&quot;width&quot;:1048.35}"/>
</p:tagLst>
</file>

<file path=ppt/tags/tag66.xml><?xml version="1.0" encoding="utf-8"?>
<p:tagLst xmlns:p="http://schemas.openxmlformats.org/presentationml/2006/main">
  <p:tag name="KSO_WM_DIAGRAM_VIRTUALLY_FRAME" val="{&quot;height&quot;:480.65,&quot;left&quot;:-94.8,&quot;top&quot;:78.05,&quot;width&quot;:1048.35}"/>
</p:tagLst>
</file>

<file path=ppt/tags/tag67.xml><?xml version="1.0" encoding="utf-8"?>
<p:tagLst xmlns:p="http://schemas.openxmlformats.org/presentationml/2006/main">
  <p:tag name="KSO_WM_DIAGRAM_VIRTUALLY_FRAME" val="{&quot;height&quot;:480.65,&quot;left&quot;:-94.8,&quot;top&quot;:78.05,&quot;width&quot;:1048.35}"/>
</p:tagLst>
</file>

<file path=ppt/tags/tag68.xml><?xml version="1.0" encoding="utf-8"?>
<p:tagLst xmlns:p="http://schemas.openxmlformats.org/presentationml/2006/main">
  <p:tag name="KSO_WM_DIAGRAM_VIRTUALLY_FRAME" val="{&quot;height&quot;:480.65,&quot;left&quot;:-94.8,&quot;top&quot;:78.05,&quot;width&quot;:1048.35}"/>
</p:tagLst>
</file>

<file path=ppt/tags/tag69.xml><?xml version="1.0" encoding="utf-8"?>
<p:tagLst xmlns:p="http://schemas.openxmlformats.org/presentationml/2006/main">
  <p:tag name="KSO_WM_DIAGRAM_VIRTUALLY_FRAME" val="{&quot;height&quot;:480.65,&quot;left&quot;:-94.8,&quot;top&quot;:78.05,&quot;width&quot;:1048.35}"/>
</p:tagLst>
</file>

<file path=ppt/tags/tag70.xml><?xml version="1.0" encoding="utf-8"?>
<p:tagLst xmlns:p="http://schemas.openxmlformats.org/presentationml/2006/main">
  <p:tag name="KSO_WM_DIAGRAM_VIRTUALLY_FRAME" val="{&quot;height&quot;:480.65,&quot;left&quot;:-94.8,&quot;top&quot;:78.05,&quot;width&quot;:1048.35}"/>
</p:tagLst>
</file>

<file path=ppt/tags/tag71.xml><?xml version="1.0" encoding="utf-8"?>
<p:tagLst xmlns:p="http://schemas.openxmlformats.org/presentationml/2006/main">
  <p:tag name="KSO_WM_DIAGRAM_VIRTUALLY_FRAME" val="{&quot;height&quot;:480.65,&quot;left&quot;:-94.8,&quot;top&quot;:78.05,&quot;width&quot;:1048.35}"/>
</p:tagLst>
</file>

<file path=ppt/tags/tag72.xml><?xml version="1.0" encoding="utf-8"?>
<p:tagLst xmlns:p="http://schemas.openxmlformats.org/presentationml/2006/main">
  <p:tag name="KSO_WM_DIAGRAM_VIRTUALLY_FRAME" val="{&quot;height&quot;:391.8,&quot;left&quot;:56.35,&quot;top&quot;:107.75,&quot;width&quot;:852.8}"/>
</p:tagLst>
</file>

<file path=ppt/tags/tag73.xml><?xml version="1.0" encoding="utf-8"?>
<p:tagLst xmlns:p="http://schemas.openxmlformats.org/presentationml/2006/main">
  <p:tag name="KSO_WM_DIAGRAM_VIRTUALLY_FRAME" val="{&quot;height&quot;:391.8,&quot;left&quot;:56.35,&quot;top&quot;:107.75,&quot;width&quot;:852.8}"/>
</p:tagLst>
</file>

<file path=ppt/tags/tag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76.xml><?xml version="1.0" encoding="utf-8"?>
<p:tagLst xmlns:p="http://schemas.openxmlformats.org/presentationml/2006/main">
  <p:tag name="KSO_WM_DIAGRAM_VIRTUALLY_FRAME" val="{&quot;height&quot;:434.2,&quot;left&quot;:42.5,&quot;top&quot;:-42.6,&quot;width&quot;:923.5}"/>
</p:tagLst>
</file>

<file path=ppt/tags/tag77.xml><?xml version="1.0" encoding="utf-8"?>
<p:tagLst xmlns:p="http://schemas.openxmlformats.org/presentationml/2006/main">
  <p:tag name="KSO_WM_DIAGRAM_VIRTUALLY_FRAME" val="{&quot;height&quot;:434.2,&quot;left&quot;:42.5,&quot;top&quot;:-42.6,&quot;width&quot;:923.5}"/>
</p:tagLst>
</file>

<file path=ppt/tags/tag78.xml><?xml version="1.0" encoding="utf-8"?>
<p:tagLst xmlns:p="http://schemas.openxmlformats.org/presentationml/2006/main">
  <p:tag name="KSO_WM_DIAGRAM_VIRTUALLY_FRAME" val="{&quot;height&quot;:434.2,&quot;left&quot;:42.5,&quot;top&quot;:-42.6,&quot;width&quot;:923.5}"/>
</p:tagLst>
</file>

<file path=ppt/tags/tag79.xml><?xml version="1.0" encoding="utf-8"?>
<p:tagLst xmlns:p="http://schemas.openxmlformats.org/presentationml/2006/main">
  <p:tag name="KSO_WM_DIAGRAM_VIRTUALLY_FRAME" val="{&quot;height&quot;:434.2,&quot;left&quot;:42.5,&quot;top&quot;:-42.6,&quot;width&quot;:923.5}"/>
</p:tagLst>
</file>

<file path=ppt/tags/tag80.xml><?xml version="1.0" encoding="utf-8"?>
<p:tagLst xmlns:p="http://schemas.openxmlformats.org/presentationml/2006/main">
  <p:tag name="KSO_WM_DIAGRAM_VIRTUALLY_FRAME" val="{&quot;height&quot;:434.2,&quot;left&quot;:42.5,&quot;top&quot;:-42.6,&quot;width&quot;:923.5}"/>
</p:tagLst>
</file>

<file path=ppt/tags/tag81.xml><?xml version="1.0" encoding="utf-8"?>
<p:tagLst xmlns:p="http://schemas.openxmlformats.org/presentationml/2006/main">
  <p:tag name="KSO_WM_DIAGRAM_VIRTUALLY_FRAME" val="{&quot;height&quot;:434.2,&quot;left&quot;:42.5,&quot;top&quot;:-42.6,&quot;width&quot;:923.5}"/>
</p:tagLst>
</file>

<file path=ppt/tags/tag82.xml><?xml version="1.0" encoding="utf-8"?>
<p:tagLst xmlns:p="http://schemas.openxmlformats.org/presentationml/2006/main">
  <p:tag name="KSO_WM_DIAGRAM_VIRTUALLY_FRAME" val="{&quot;height&quot;:434.2,&quot;left&quot;:42.5,&quot;top&quot;:-42.6,&quot;width&quot;:923.5}"/>
</p:tagLst>
</file>

<file path=ppt/tags/tag83.xml><?xml version="1.0" encoding="utf-8"?>
<p:tagLst xmlns:p="http://schemas.openxmlformats.org/presentationml/2006/main">
  <p:tag name="KSO_WM_DIAGRAM_VIRTUALLY_FRAME" val="{&quot;height&quot;:434.2,&quot;left&quot;:42.5,&quot;top&quot;:-42.6,&quot;width&quot;:923.5}"/>
</p:tagLst>
</file>

<file path=ppt/tags/tag84.xml><?xml version="1.0" encoding="utf-8"?>
<p:tagLst xmlns:p="http://schemas.openxmlformats.org/presentationml/2006/main">
  <p:tag name="KSO_WM_DIAGRAM_VIRTUALLY_FRAME" val="{&quot;height&quot;:434.2,&quot;left&quot;:42.5,&quot;top&quot;:-42.6,&quot;width&quot;:923.5}"/>
</p:tagLst>
</file>

<file path=ppt/tags/tag85.xml><?xml version="1.0" encoding="utf-8"?>
<p:tagLst xmlns:p="http://schemas.openxmlformats.org/presentationml/2006/main">
  <p:tag name="KSO_WM_DIAGRAM_VIRTUALLY_FRAME" val="{&quot;height&quot;:434.2,&quot;left&quot;:42.5,&quot;top&quot;:-42.6,&quot;width&quot;:923.5}"/>
</p:tagLst>
</file>

<file path=ppt/tags/tag86.xml><?xml version="1.0" encoding="utf-8"?>
<p:tagLst xmlns:p="http://schemas.openxmlformats.org/presentationml/2006/main">
  <p:tag name="KSO_WM_DIAGRAM_VIRTUALLY_FRAME" val="{&quot;height&quot;:434.2,&quot;left&quot;:42.5,&quot;top&quot;:-42.6,&quot;width&quot;:923.5}"/>
</p:tagLst>
</file>

<file path=ppt/tags/tag87.xml><?xml version="1.0" encoding="utf-8"?>
<p:tagLst xmlns:p="http://schemas.openxmlformats.org/presentationml/2006/main">
  <p:tag name="KSO_WM_DIAGRAM_VIRTUALLY_FRAME" val="{&quot;height&quot;:434.2,&quot;left&quot;:42.5,&quot;top&quot;:-42.6,&quot;width&quot;:923.5}"/>
</p:tagLst>
</file>

<file path=ppt/tags/tag88.xml><?xml version="1.0" encoding="utf-8"?>
<p:tagLst xmlns:p="http://schemas.openxmlformats.org/presentationml/2006/main">
  <p:tag name="KSO_WM_DIAGRAM_VIRTUALLY_FRAME" val="{&quot;height&quot;:434.2,&quot;left&quot;:42.5,&quot;top&quot;:-42.6,&quot;width&quot;:923.5}"/>
</p:tagLst>
</file>

<file path=ppt/tags/tag89.xml><?xml version="1.0" encoding="utf-8"?>
<p:tagLst xmlns:p="http://schemas.openxmlformats.org/presentationml/2006/main">
  <p:tag name="KSO_WM_DIAGRAM_VIRTUALLY_FRAME" val="{&quot;height&quot;:434.2,&quot;left&quot;:42.5,&quot;top&quot;:-42.6,&quot;width&quot;:923.5}"/>
</p:tagLst>
</file>

<file path=ppt/tags/tag90.xml><?xml version="1.0" encoding="utf-8"?>
<p:tagLst xmlns:p="http://schemas.openxmlformats.org/presentationml/2006/main">
  <p:tag name="KSO_WM_DIAGRAM_VIRTUALLY_FRAME" val="{&quot;height&quot;:434.2,&quot;left&quot;:42.5,&quot;top&quot;:-42.6,&quot;width&quot;:923.5}"/>
</p:tagLst>
</file>

<file path=ppt/tags/tag9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9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1093_4*l_h_a*1_5_1"/>
  <p:tag name="KSO_WM_TEMPLATE_CATEGORY" val="diagram"/>
  <p:tag name="KSO_WM_TEMPLATE_INDEX" val="20231093"/>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093_4*l_h_a*1_1_1"/>
  <p:tag name="KSO_WM_TEMPLATE_CATEGORY" val="diagram"/>
  <p:tag name="KSO_WM_TEMPLATE_INDEX" val="20231093"/>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093_4*l_h_a*1_2_1"/>
  <p:tag name="KSO_WM_TEMPLATE_CATEGORY" val="diagram"/>
  <p:tag name="KSO_WM_TEMPLATE_INDEX" val="20231093"/>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093_4*l_h_a*1_4_1"/>
  <p:tag name="KSO_WM_TEMPLATE_CATEGORY" val="diagram"/>
  <p:tag name="KSO_WM_TEMPLATE_INDEX" val="20231093"/>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1_2"/>
  <p:tag name="KSO_WM_TEMPLATE_CATEGORY" val="diagram"/>
  <p:tag name="KSO_WM_TEMPLATE_INDEX" val="20231093"/>
  <p:tag name="KSO_WM_UNIT_LAYERLEVEL" val="1_1_1"/>
  <p:tag name="KSO_WM_TAG_VERSION" val="3.0"/>
  <p:tag name="KSO_WM_DIAGRAM_GROUP_CODE" val="l1-1"/>
  <p:tag name="KSO_WM_UNIT_TYPE" val="l_h_i"/>
  <p:tag name="KSO_WM_UNIT_INDEX" val="1_1_2"/>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solidLine&quot;:{&quot;brightness&quot;:0.5,&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1_1"/>
  <p:tag name="KSO_WM_TEMPLATE_CATEGORY" val="diagram"/>
  <p:tag name="KSO_WM_TEMPLATE_INDEX" val="20231093"/>
  <p:tag name="KSO_WM_UNIT_LAYERLEVEL" val="1_1_1"/>
  <p:tag name="KSO_WM_TAG_VERSION" val="3.0"/>
  <p:tag name="KSO_WM_DIAGRAM_GROUP_CODE" val="l1-1"/>
  <p:tag name="KSO_WM_UNIT_TYPE" val="l_h_i"/>
  <p:tag name="KSO_WM_UNIT_INDEX" val="1_1_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DIAGRAM_USE_COLOR_VALUE" val="{&quot;color_scheme&quot;:1,&quot;color_type&quot;:1,&quot;theme_color_indexes&quot;:[5,6,5,6,5,6]}"/>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2_2"/>
  <p:tag name="KSO_WM_TEMPLATE_CATEGORY" val="diagram"/>
  <p:tag name="KSO_WM_TEMPLATE_INDEX" val="20231093"/>
  <p:tag name="KSO_WM_UNIT_LAYERLEVEL" val="1_1_1"/>
  <p:tag name="KSO_WM_TAG_VERSION" val="3.0"/>
  <p:tag name="KSO_WM_DIAGRAM_GROUP_CODE" val="l1-1"/>
  <p:tag name="KSO_WM_UNIT_TYPE" val="l_h_i"/>
  <p:tag name="KSO_WM_UNIT_INDEX" val="1_2_2"/>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solidLine&quot;:{&quot;brightness&quot;:0.5,&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2_1"/>
  <p:tag name="KSO_WM_TEMPLATE_CATEGORY" val="diagram"/>
  <p:tag name="KSO_WM_TEMPLATE_INDEX" val="20231093"/>
  <p:tag name="KSO_WM_UNIT_LAYERLEVEL" val="1_1_1"/>
  <p:tag name="KSO_WM_TAG_VERSION" val="3.0"/>
  <p:tag name="KSO_WM_DIAGRAM_GROUP_CODE" val="l1-1"/>
  <p:tag name="KSO_WM_UNIT_TYPE" val="l_h_i"/>
  <p:tag name="KSO_WM_UNIT_INDEX" val="1_2_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1,&quot;foreColorIndex&quot;:6,&quot;transparency&quot;:0},&quot;type&quot;:1},&quot;glow&quot;:{&quot;colorType&quot;:0},&quot;line&quot;:{&quot;solidLine&quot;:{&quot;brightness&quot;:0,&quot;colorType&quot;:1,&quot;foreColorIndex&quot;:6,&quot;transparency&quot;:0.5600000023841858},&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UNIT_LINE_FORE_SCHEMECOLOR_INDEX" val="6"/>
  <p:tag name="KSO_WM_DIAGRAM_USE_COLOR_VALUE" val="{&quot;color_scheme&quot;:1,&quot;color_type&quot;:1,&quot;theme_color_indexes&quot;:[5,6,5,6,5,6]}"/>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5_2"/>
  <p:tag name="KSO_WM_TEMPLATE_CATEGORY" val="diagram"/>
  <p:tag name="KSO_WM_TEMPLATE_INDEX" val="20231093"/>
  <p:tag name="KSO_WM_UNIT_LAYERLEVEL" val="1_1_1"/>
  <p:tag name="KSO_WM_TAG_VERSION" val="3.0"/>
  <p:tag name="KSO_WM_DIAGRAM_GROUP_CODE" val="l1-1"/>
  <p:tag name="KSO_WM_UNIT_TYPE" val="l_h_i"/>
  <p:tag name="KSO_WM_UNIT_INDEX" val="1_5_2"/>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solidLine&quot;:{&quot;brightness&quot;:0.5,&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5_1"/>
  <p:tag name="KSO_WM_TEMPLATE_CATEGORY" val="diagram"/>
  <p:tag name="KSO_WM_TEMPLATE_INDEX" val="20231093"/>
  <p:tag name="KSO_WM_UNIT_LAYERLEVEL" val="1_1_1"/>
  <p:tag name="KSO_WM_TAG_VERSION" val="3.0"/>
  <p:tag name="KSO_WM_DIAGRAM_GROUP_CODE" val="l1-1"/>
  <p:tag name="KSO_WM_UNIT_TYPE" val="l_h_i"/>
  <p:tag name="KSO_WM_UNIT_INDEX" val="1_5_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DIAGRAM_USE_COLOR_VALUE" val="{&quot;color_scheme&quot;:1,&quot;color_type&quot;:1,&quot;theme_color_indexes&quot;:[5,6,5,6,5,6]}"/>
</p:tagLst>
</file>

<file path=ppt/tags/tag10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4_2"/>
  <p:tag name="KSO_WM_TEMPLATE_CATEGORY" val="diagram"/>
  <p:tag name="KSO_WM_TEMPLATE_INDEX" val="20231093"/>
  <p:tag name="KSO_WM_UNIT_LAYERLEVEL" val="1_1_1"/>
  <p:tag name="KSO_WM_TAG_VERSION" val="3.0"/>
  <p:tag name="KSO_WM_DIAGRAM_GROUP_CODE" val="l1-1"/>
  <p:tag name="KSO_WM_UNIT_TYPE" val="l_h_i"/>
  <p:tag name="KSO_WM_UNIT_INDEX" val="1_4_2"/>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solidLine&quot;:{&quot;brightness&quot;:0.5,&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4_1"/>
  <p:tag name="KSO_WM_TEMPLATE_CATEGORY" val="diagram"/>
  <p:tag name="KSO_WM_TEMPLATE_INDEX" val="20231093"/>
  <p:tag name="KSO_WM_UNIT_LAYERLEVEL" val="1_1_1"/>
  <p:tag name="KSO_WM_TAG_VERSION" val="3.0"/>
  <p:tag name="KSO_WM_DIAGRAM_GROUP_CODE" val="l1-1"/>
  <p:tag name="KSO_WM_UNIT_TYPE" val="l_h_i"/>
  <p:tag name="KSO_WM_UNIT_INDEX" val="1_4_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1,&quot;foreColorIndex&quot;:6,&quot;transparency&quot;:0},&quot;type&quot;:1},&quot;glow&quot;:{&quot;colorType&quot;:0},&quot;line&quot;:{&quot;solidLine&quot;:{&quot;brightness&quot;:0,&quot;colorType&quot;:1,&quot;foreColorIndex&quot;:6,&quot;transparency&quot;:0.5600000023841858},&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UNIT_LINE_FORE_SCHEMECOLOR_INDEX" val="6"/>
  <p:tag name="KSO_WM_DIAGRAM_USE_COLOR_VALUE" val="{&quot;color_scheme&quot;:1,&quot;color_type&quot;:1,&quot;theme_color_indexes&quot;:[5,6,5,6,5,6]}"/>
</p:tagLst>
</file>

<file path=ppt/tags/tag1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3_2"/>
  <p:tag name="KSO_WM_TEMPLATE_CATEGORY" val="diagram"/>
  <p:tag name="KSO_WM_TEMPLATE_INDEX" val="20231093"/>
  <p:tag name="KSO_WM_UNIT_LAYERLEVEL" val="1_1_1"/>
  <p:tag name="KSO_WM_TAG_VERSION" val="3.0"/>
  <p:tag name="KSO_WM_DIAGRAM_GROUP_CODE" val="l1-1"/>
  <p:tag name="KSO_WM_UNIT_TYPE" val="l_h_i"/>
  <p:tag name="KSO_WM_UNIT_INDEX" val="1_3_2"/>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solidLine&quot;:{&quot;brightness&quot;:0.5,&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6,5,6,5,6]}"/>
</p:tagLst>
</file>

<file path=ppt/tags/tag1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3_1"/>
  <p:tag name="KSO_WM_TEMPLATE_CATEGORY" val="diagram"/>
  <p:tag name="KSO_WM_TEMPLATE_INDEX" val="20231093"/>
  <p:tag name="KSO_WM_UNIT_LAYERLEVEL" val="1_1_1"/>
  <p:tag name="KSO_WM_TAG_VERSION" val="3.0"/>
  <p:tag name="KSO_WM_DIAGRAM_GROUP_CODE" val="l1-1"/>
  <p:tag name="KSO_WM_UNIT_TYPE" val="l_h_i"/>
  <p:tag name="KSO_WM_UNIT_INDEX" val="1_3_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600000023841858},&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DIAGRAM_USE_COLOR_VALUE" val="{&quot;color_scheme&quot;:1,&quot;color_type&quot;:1,&quot;theme_color_indexes&quot;:[5,6,5,6,5,6]}"/>
</p:tagLst>
</file>

<file path=ppt/tags/tag1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3_3"/>
  <p:tag name="KSO_WM_TEMPLATE_CATEGORY" val="diagram"/>
  <p:tag name="KSO_WM_TEMPLATE_INDEX" val="20231093"/>
  <p:tag name="KSO_WM_UNIT_LAYERLEVEL" val="1_1_1"/>
  <p:tag name="KSO_WM_TAG_VERSION" val="3.0"/>
  <p:tag name="KSO_WM_DIAGRAM_GROUP_CODE" val="l1-1"/>
  <p:tag name="KSO_WM_UNIT_TYPE" val="l_h_i"/>
  <p:tag name="KSO_WM_UNIT_INDEX" val="1_3_3"/>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gradient&quot;:[{&quot;brightness&quot;:0.20000000298023224,&quot;colorType&quot;:1,&quot;foreColorIndex&quot;:5,&quot;pos&quot;:0,&quot;transparency&quot;:0},{&quot;brightness&quot;:0,&quot;colorType&quot;:1,&quot;foreColorIndex&quot;:5,&quot;pos&quot;:1,&quot;transparency&quot;:0}],&quot;type&quot;:3},&quot;glow&quot;:{&quot;colorType&quot;:0},&quot;line&quot;:{&quot;type&quot;:0},&quot;shadow&quot;:{&quot;brightness&quot;:0.800000011920929,&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4_3"/>
  <p:tag name="KSO_WM_TEMPLATE_CATEGORY" val="diagram"/>
  <p:tag name="KSO_WM_TEMPLATE_INDEX" val="20231093"/>
  <p:tag name="KSO_WM_UNIT_LAYERLEVEL" val="1_1_1"/>
  <p:tag name="KSO_WM_TAG_VERSION" val="3.0"/>
  <p:tag name="KSO_WM_DIAGRAM_GROUP_CODE" val="l1-1"/>
  <p:tag name="KSO_WM_UNIT_TYPE" val="l_h_i"/>
  <p:tag name="KSO_WM_UNIT_INDEX" val="1_4_3"/>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gradient&quot;:[{&quot;brightness&quot;:0.20000000298023224,&quot;colorType&quot;:1,&quot;foreColorIndex&quot;:6,&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2_3"/>
  <p:tag name="KSO_WM_TEMPLATE_CATEGORY" val="diagram"/>
  <p:tag name="KSO_WM_TEMPLATE_INDEX" val="20231093"/>
  <p:tag name="KSO_WM_UNIT_LAYERLEVEL" val="1_1_1"/>
  <p:tag name="KSO_WM_TAG_VERSION" val="3.0"/>
  <p:tag name="KSO_WM_DIAGRAM_GROUP_CODE" val="l1-1"/>
  <p:tag name="KSO_WM_UNIT_TYPE" val="l_h_i"/>
  <p:tag name="KSO_WM_UNIT_INDEX" val="1_2_3"/>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gradient&quot;:[{&quot;brightness&quot;:0.20000000298023224,&quot;colorType&quot;:1,&quot;foreColorIndex&quot;:6,&quot;pos&quot;:0,&quot;transparency&quot;:0},{&quot;brightness&quot;:0,&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5_3"/>
  <p:tag name="KSO_WM_TEMPLATE_CATEGORY" val="diagram"/>
  <p:tag name="KSO_WM_TEMPLATE_INDEX" val="20231093"/>
  <p:tag name="KSO_WM_UNIT_LAYERLEVEL" val="1_1_1"/>
  <p:tag name="KSO_WM_TAG_VERSION" val="3.0"/>
  <p:tag name="KSO_WM_DIAGRAM_GROUP_CODE" val="l1-1"/>
  <p:tag name="KSO_WM_UNIT_TYPE" val="l_h_i"/>
  <p:tag name="KSO_WM_UNIT_INDEX" val="1_5_3"/>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gradient&quot;:[{&quot;brightness&quot;:0.20000000298023224,&quot;colorType&quot;:1,&quot;foreColorIndex&quot;:5,&quot;pos&quot;:0,&quot;transparency&quot;:0},{&quot;brightness&quot;:0,&quot;colorType&quot;:1,&quot;foreColorIndex&quot;:5,&quot;pos&quot;:1,&quot;transparency&quot;:0}],&quot;type&quot;:3},&quot;glow&quot;:{&quot;colorType&quot;:0},&quot;line&quot;:{&quot;type&quot;:0},&quot;shadow&quot;:{&quot;brightness&quot;:0.800000011920929,&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93_4*l_h_i*1_1_3"/>
  <p:tag name="KSO_WM_TEMPLATE_CATEGORY" val="diagram"/>
  <p:tag name="KSO_WM_TEMPLATE_INDEX" val="20231093"/>
  <p:tag name="KSO_WM_UNIT_LAYERLEVEL" val="1_1_1"/>
  <p:tag name="KSO_WM_TAG_VERSION" val="3.0"/>
  <p:tag name="KSO_WM_DIAGRAM_GROUP_CODE" val="l1-1"/>
  <p:tag name="KSO_WM_UNIT_TYPE" val="l_h_i"/>
  <p:tag name="KSO_WM_UNIT_INDEX" val="1_1_3"/>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gradient&quot;:[{&quot;brightness&quot;:0.20000000298023224,&quot;colorType&quot;:1,&quot;foreColorIndex&quot;:5,&quot;pos&quot;:0,&quot;transparency&quot;:0},{&quot;brightness&quot;:0,&quot;colorType&quot;:1,&quot;foreColorIndex&quot;:5,&quot;pos&quot;:1,&quot;transparency&quot;:0}],&quot;type&quot;:3},&quot;glow&quot;:{&quot;colorType&quot;:0},&quot;line&quot;:{&quot;type&quot;:0},&quot;shadow&quot;:{&quot;brightness&quot;:0.800000011920929,&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093_4*l_h_a*1_3_1"/>
  <p:tag name="KSO_WM_TEMPLATE_CATEGORY" val="diagram"/>
  <p:tag name="KSO_WM_TEMPLATE_INDEX" val="20231093"/>
  <p:tag name="KSO_WM_UNIT_LAYERLEVEL" val="1_1_1"/>
  <p:tag name="KSO_WM_TAG_VERSION" val="3.0"/>
  <p:tag name="KSO_WM_BEAUTIFY_FLAG" val="#wm#"/>
  <p:tag name="KSO_WM_DIAGRAM_GROUP_CODE" val="l1-1"/>
  <p:tag name="KSO_WM_DIAGRAM_VERSION" val="3"/>
  <p:tag name="KSO_WM_DIAGRAM_COLOR_TRICK" val="2"/>
  <p:tag name="KSO_WM_DIAGRAM_COLOR_TEXT_CAN_REMOVE" val="n"/>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93_4*l_h_x*1_3_1"/>
  <p:tag name="KSO_WM_TEMPLATE_CATEGORY" val="diagram"/>
  <p:tag name="KSO_WM_TEMPLATE_INDEX" val="20231093"/>
  <p:tag name="KSO_WM_UNIT_LAYERLEVEL" val="1_1_1"/>
  <p:tag name="KSO_WM_TAG_VERSION" val="3.0"/>
  <p:tag name="KSO_WM_BEAUTIFY_FLAG" val="#wm#"/>
  <p:tag name="KSO_WM_DIAGRAM_VERSION" val="3"/>
  <p:tag name="KSO_WM_DIAGRAM_COLOR_TRICK" val="2"/>
  <p:tag name="KSO_WM_DIAGRAM_COLOR_TEXT_CAN_REMOVE" val="n"/>
  <p:tag name="KSO_WM_UNIT_VALUE" val="101*101"/>
  <p:tag name="KSO_WM_UNIT_TYPE" val="l_h_x"/>
  <p:tag name="KSO_WM_UNIT_INDEX" val="1_3_1"/>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93_4*l_h_x*1_1_1"/>
  <p:tag name="KSO_WM_TEMPLATE_CATEGORY" val="diagram"/>
  <p:tag name="KSO_WM_TEMPLATE_INDEX" val="20231093"/>
  <p:tag name="KSO_WM_UNIT_LAYERLEVEL" val="1_1_1"/>
  <p:tag name="KSO_WM_TAG_VERSION" val="3.0"/>
  <p:tag name="KSO_WM_BEAUTIFY_FLAG" val="#wm#"/>
  <p:tag name="KSO_WM_DIAGRAM_VERSION" val="3"/>
  <p:tag name="KSO_WM_DIAGRAM_COLOR_TRICK" val="2"/>
  <p:tag name="KSO_WM_DIAGRAM_COLOR_TEXT_CAN_REMOVE" val="n"/>
  <p:tag name="KSO_WM_UNIT_VALUE" val="98*101"/>
  <p:tag name="KSO_WM_UNIT_TYPE" val="l_h_x"/>
  <p:tag name="KSO_WM_UNIT_INDEX" val="1_1_1"/>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93_4*l_h_x*1_2_1"/>
  <p:tag name="KSO_WM_TEMPLATE_CATEGORY" val="diagram"/>
  <p:tag name="KSO_WM_TEMPLATE_INDEX" val="20231093"/>
  <p:tag name="KSO_WM_UNIT_LAYERLEVEL" val="1_1_1"/>
  <p:tag name="KSO_WM_TAG_VERSION" val="3.0"/>
  <p:tag name="KSO_WM_BEAUTIFY_FLAG" val="#wm#"/>
  <p:tag name="KSO_WM_DIAGRAM_VERSION" val="3"/>
  <p:tag name="KSO_WM_DIAGRAM_COLOR_TRICK" val="2"/>
  <p:tag name="KSO_WM_DIAGRAM_COLOR_TEXT_CAN_REMOVE" val="n"/>
  <p:tag name="KSO_WM_UNIT_VALUE" val="94*101"/>
  <p:tag name="KSO_WM_UNIT_TYPE" val="l_h_x"/>
  <p:tag name="KSO_WM_UNIT_INDEX" val="1_2_1"/>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93_4*l_h_x*1_4_1"/>
  <p:tag name="KSO_WM_TEMPLATE_CATEGORY" val="diagram"/>
  <p:tag name="KSO_WM_TEMPLATE_INDEX" val="20231093"/>
  <p:tag name="KSO_WM_UNIT_LAYERLEVEL" val="1_1_1"/>
  <p:tag name="KSO_WM_TAG_VERSION" val="3.0"/>
  <p:tag name="KSO_WM_BEAUTIFY_FLAG" val="#wm#"/>
  <p:tag name="KSO_WM_DIAGRAM_VERSION" val="3"/>
  <p:tag name="KSO_WM_DIAGRAM_COLOR_TRICK" val="2"/>
  <p:tag name="KSO_WM_DIAGRAM_COLOR_TEXT_CAN_REMOVE" val="n"/>
  <p:tag name="KSO_WM_UNIT_VALUE" val="101*101"/>
  <p:tag name="KSO_WM_UNIT_TYPE" val="l_h_x"/>
  <p:tag name="KSO_WM_UNIT_INDEX" val="1_4_1"/>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93_4*l_h_x*1_5_1"/>
  <p:tag name="KSO_WM_TEMPLATE_CATEGORY" val="diagram"/>
  <p:tag name="KSO_WM_TEMPLATE_INDEX" val="20231093"/>
  <p:tag name="KSO_WM_UNIT_LAYERLEVEL" val="1_1_1"/>
  <p:tag name="KSO_WM_TAG_VERSION" val="3.0"/>
  <p:tag name="KSO_WM_BEAUTIFY_FLAG" val="#wm#"/>
  <p:tag name="KSO_WM_DIAGRAM_VERSION" val="3"/>
  <p:tag name="KSO_WM_DIAGRAM_COLOR_TRICK" val="2"/>
  <p:tag name="KSO_WM_DIAGRAM_COLOR_TEXT_CAN_REMOVE" val="n"/>
  <p:tag name="KSO_WM_UNIT_VALUE" val="71*105"/>
  <p:tag name="KSO_WM_UNIT_TYPE" val="l_h_x"/>
  <p:tag name="KSO_WM_UNIT_INDEX" val="1_5_1"/>
  <p:tag name="KSO_WM_DIAGRAM_MAX_ITEMCNT" val="6"/>
  <p:tag name="KSO_WM_DIAGRAM_MIN_ITEMCNT" val="2"/>
  <p:tag name="KSO_WM_DIAGRAM_VIRTUALLY_FRAME" val="{&quot;height&quot;:390.625748031496,&quot;left&quot;:42.375006103515624,&quot;top&quot;:119.8,&quot;width&quot;:875.29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118.xml><?xml version="1.0" encoding="utf-8"?>
<p:tagLst xmlns:p="http://schemas.openxmlformats.org/presentationml/2006/main">
  <p:tag name="KSO_WM_DIAGRAM_VIRTUALLY_FRAME" val="{&quot;height&quot;:297.1,&quot;left&quot;:54,&quot;top&quot;:174.8,&quot;width&quot;:837}"/>
</p:tagLst>
</file>

<file path=ppt/tags/tag119.xml><?xml version="1.0" encoding="utf-8"?>
<p:tagLst xmlns:p="http://schemas.openxmlformats.org/presentationml/2006/main">
  <p:tag name="KSO_WM_DIAGRAM_VIRTUALLY_FRAME" val="{&quot;height&quot;:297.1,&quot;left&quot;:54,&quot;top&quot;:174.8,&quot;width&quot;:837}"/>
</p:tagLst>
</file>

<file path=ppt/tags/tag120.xml><?xml version="1.0" encoding="utf-8"?>
<p:tagLst xmlns:p="http://schemas.openxmlformats.org/presentationml/2006/main">
  <p:tag name="KSO_WM_DIAGRAM_VIRTUALLY_FRAME" val="{&quot;height&quot;:297.1,&quot;left&quot;:54,&quot;top&quot;:174.8,&quot;width&quot;:837}"/>
</p:tagLst>
</file>

<file path=ppt/tags/tag121.xml><?xml version="1.0" encoding="utf-8"?>
<p:tagLst xmlns:p="http://schemas.openxmlformats.org/presentationml/2006/main">
  <p:tag name="KSO_WM_DIAGRAM_VIRTUALLY_FRAME" val="{&quot;height&quot;:297.1,&quot;left&quot;:54,&quot;top&quot;:174.8,&quot;width&quot;:837}"/>
</p:tagLst>
</file>

<file path=ppt/tags/tag122.xml><?xml version="1.0" encoding="utf-8"?>
<p:tagLst xmlns:p="http://schemas.openxmlformats.org/presentationml/2006/main">
  <p:tag name="KSO_WM_DIAGRAM_VIRTUALLY_FRAME" val="{&quot;height&quot;:297.1,&quot;left&quot;:54,&quot;top&quot;:174.8,&quot;width&quot;:837}"/>
</p:tagLst>
</file>

<file path=ppt/tags/tag123.xml><?xml version="1.0" encoding="utf-8"?>
<p:tagLst xmlns:p="http://schemas.openxmlformats.org/presentationml/2006/main">
  <p:tag name="KSO_WM_DIAGRAM_VIRTUALLY_FRAME" val="{&quot;height&quot;:297.1,&quot;left&quot;:54,&quot;top&quot;:174.8,&quot;width&quot;:837}"/>
</p:tagLst>
</file>

<file path=ppt/tags/tag124.xml><?xml version="1.0" encoding="utf-8"?>
<p:tagLst xmlns:p="http://schemas.openxmlformats.org/presentationml/2006/main">
  <p:tag name="KSO_WM_DIAGRAM_VIRTUALLY_FRAME" val="{&quot;height&quot;:297.1,&quot;left&quot;:54,&quot;top&quot;:174.8,&quot;width&quot;:837}"/>
</p:tagLst>
</file>

<file path=ppt/tags/tag125.xml><?xml version="1.0" encoding="utf-8"?>
<p:tagLst xmlns:p="http://schemas.openxmlformats.org/presentationml/2006/main">
  <p:tag name="KSO_WM_DIAGRAM_VIRTUALLY_FRAME" val="{&quot;height&quot;:297.1,&quot;left&quot;:54,&quot;top&quot;:174.8,&quot;width&quot;:837}"/>
</p:tagLst>
</file>

<file path=ppt/tags/tag126.xml><?xml version="1.0" encoding="utf-8"?>
<p:tagLst xmlns:p="http://schemas.openxmlformats.org/presentationml/2006/main">
  <p:tag name="KSO_WM_DIAGRAM_VIRTUALLY_FRAME" val="{&quot;height&quot;:297.1,&quot;left&quot;:54,&quot;top&quot;:174.8,&quot;width&quot;:837}"/>
</p:tagLst>
</file>

<file path=ppt/tags/tag127.xml><?xml version="1.0" encoding="utf-8"?>
<p:tagLst xmlns:p="http://schemas.openxmlformats.org/presentationml/2006/main">
  <p:tag name="KSO_WM_DIAGRAM_VIRTUALLY_FRAME" val="{&quot;height&quot;:297.1,&quot;left&quot;:54,&quot;top&quot;:174.8,&quot;width&quot;:837}"/>
</p:tagLst>
</file>

<file path=ppt/tags/tag128.xml><?xml version="1.0" encoding="utf-8"?>
<p:tagLst xmlns:p="http://schemas.openxmlformats.org/presentationml/2006/main">
  <p:tag name="KSO_WM_DIAGRAM_VIRTUALLY_FRAME" val="{&quot;height&quot;:297.1,&quot;left&quot;:54,&quot;top&quot;:174.8,&quot;width&quot;:837}"/>
</p:tagLst>
</file>

<file path=ppt/tags/tag129.xml><?xml version="1.0" encoding="utf-8"?>
<p:tagLst xmlns:p="http://schemas.openxmlformats.org/presentationml/2006/main">
  <p:tag name="KSO_WM_DIAGRAM_VIRTUALLY_FRAME" val="{&quot;height&quot;:297.1,&quot;left&quot;:54,&quot;top&quot;:174.8,&quot;width&quot;:837}"/>
</p:tagLst>
</file>

<file path=ppt/tags/tag130.xml><?xml version="1.0" encoding="utf-8"?>
<p:tagLst xmlns:p="http://schemas.openxmlformats.org/presentationml/2006/main">
  <p:tag name="KSO_WM_DIAGRAM_VIRTUALLY_FRAME" val="{&quot;height&quot;:297.1,&quot;left&quot;:54,&quot;top&quot;:174.8,&quot;width&quot;:837}"/>
</p:tagLst>
</file>

<file path=ppt/tags/tag131.xml><?xml version="1.0" encoding="utf-8"?>
<p:tagLst xmlns:p="http://schemas.openxmlformats.org/presentationml/2006/main">
  <p:tag name="KSO_WM_DIAGRAM_VIRTUALLY_FRAME" val="{&quot;height&quot;:297.1,&quot;left&quot;:54,&quot;top&quot;:174.8,&quot;width&quot;:837}"/>
</p:tagLst>
</file>

<file path=ppt/tags/tag132.xml><?xml version="1.0" encoding="utf-8"?>
<p:tagLst xmlns:p="http://schemas.openxmlformats.org/presentationml/2006/main">
  <p:tag name="KSO_WM_DIAGRAM_VIRTUALLY_FRAME" val="{&quot;height&quot;:297.1,&quot;left&quot;:54,&quot;top&quot;:174.8,&quot;width&quot;:837}"/>
</p:tagLst>
</file>

<file path=ppt/tags/tag133.xml><?xml version="1.0" encoding="utf-8"?>
<p:tagLst xmlns:p="http://schemas.openxmlformats.org/presentationml/2006/main">
  <p:tag name="KSO_WM_DIAGRAM_VIRTUALLY_FRAME" val="{&quot;height&quot;:297.1,&quot;left&quot;:54,&quot;top&quot;:174.8,&quot;width&quot;:837}"/>
</p:tagLst>
</file>

<file path=ppt/tags/tag134.xml><?xml version="1.0" encoding="utf-8"?>
<p:tagLst xmlns:p="http://schemas.openxmlformats.org/presentationml/2006/main">
  <p:tag name="KSO_WM_DIAGRAM_VIRTUALLY_FRAME" val="{&quot;height&quot;:297.1,&quot;left&quot;:54,&quot;top&quot;:174.8,&quot;width&quot;:837}"/>
</p:tagLst>
</file>

<file path=ppt/tags/tag135.xml><?xml version="1.0" encoding="utf-8"?>
<p:tagLst xmlns:p="http://schemas.openxmlformats.org/presentationml/2006/main">
  <p:tag name="KSO_WM_DIAGRAM_VIRTUALLY_FRAME" val="{&quot;height&quot;:297.1,&quot;left&quot;:54,&quot;top&quot;:174.8,&quot;width&quot;:837}"/>
</p:tagLst>
</file>

<file path=ppt/tags/tag136.xml><?xml version="1.0" encoding="utf-8"?>
<p:tagLst xmlns:p="http://schemas.openxmlformats.org/presentationml/2006/main">
  <p:tag name="KSO_WM_DIAGRAM_VIRTUALLY_FRAME" val="{&quot;height&quot;:297.1,&quot;left&quot;:54,&quot;top&quot;:174.8,&quot;width&quot;:837}"/>
</p:tagLst>
</file>

<file path=ppt/tags/tag137.xml><?xml version="1.0" encoding="utf-8"?>
<p:tagLst xmlns:p="http://schemas.openxmlformats.org/presentationml/2006/main">
  <p:tag name="KSO_WM_DIAGRAM_VIRTUALLY_FRAME" val="{&quot;height&quot;:297.1,&quot;left&quot;:54,&quot;top&quot;:174.8,&quot;width&quot;:837}"/>
</p:tagLst>
</file>

<file path=ppt/tags/tag138.xml><?xml version="1.0" encoding="utf-8"?>
<p:tagLst xmlns:p="http://schemas.openxmlformats.org/presentationml/2006/main">
  <p:tag name="KSO_WM_DIAGRAM_VIRTUALLY_FRAME" val="{&quot;height&quot;:297.1,&quot;left&quot;:54,&quot;top&quot;:174.8,&quot;width&quot;:837}"/>
</p:tagLst>
</file>

<file path=ppt/tags/tag139.xml><?xml version="1.0" encoding="utf-8"?>
<p:tagLst xmlns:p="http://schemas.openxmlformats.org/presentationml/2006/main">
  <p:tag name="KSO_WM_DIAGRAM_VIRTUALLY_FRAME" val="{&quot;height&quot;:297.1,&quot;left&quot;:54,&quot;top&quot;:174.8,&quot;width&quot;:837}"/>
</p:tagLst>
</file>

<file path=ppt/tags/tag140.xml><?xml version="1.0" encoding="utf-8"?>
<p:tagLst xmlns:p="http://schemas.openxmlformats.org/presentationml/2006/main">
  <p:tag name="KSO_WM_DIAGRAM_VIRTUALLY_FRAME" val="{&quot;height&quot;:297.1,&quot;left&quot;:54,&quot;top&quot;:174.8,&quot;width&quot;:837}"/>
</p:tagLst>
</file>

<file path=ppt/tags/tag141.xml><?xml version="1.0" encoding="utf-8"?>
<p:tagLst xmlns:p="http://schemas.openxmlformats.org/presentationml/2006/main">
  <p:tag name="KSO_WM_DIAGRAM_VIRTUALLY_FRAME" val="{&quot;height&quot;:297.1,&quot;left&quot;:54,&quot;top&quot;:174.8,&quot;width&quot;:837}"/>
</p:tagLst>
</file>

<file path=ppt/tags/tag14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4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14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14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67.75,&quot;left&quot;:17.3,&quot;top&quot;:41.7,&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4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7.75,&quot;left&quot;:17.3,&quot;top&quot;:41.7,&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14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1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57_2*n_h_i*1_1_4"/>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436.35,&quot;left&quot;:17.3,&quot;top&quot;:73.1,&quot;width&quot;:941.95}"/>
  <p:tag name="KSO_WM_DIAGRAM_COLOR_MATCH_VALUE" val="{&quot;shape&quot;:{&quot;fill&quot;:{&quot;gradient&quot;:[{&quot;brightness&quot;:0.800000011920929,&quot;colorType&quot;:1,&quot;foreColorIndex&quot;:5,&quot;pos&quot;:0,&quot;transparency&quot;:1},{&quot;brightness&quot;:0.6000000238418579,&quot;colorType&quot;:1,&quot;foreColorIndex&quot;:5,&quot;pos&quot;:1,&quot;transparency&quot;:0.64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1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57_2*n_h_h_f*1_2_1_1"/>
  <p:tag name="KSO_WM_TEMPLATE_CATEGORY" val="diagram"/>
  <p:tag name="KSO_WM_TEMPLATE_INDEX" val="20230957"/>
  <p:tag name="KSO_WM_UNIT_LAYERLEVEL" val="1_1_1_1"/>
  <p:tag name="KSO_WM_TAG_VERSION" val="3.0"/>
  <p:tag name="KSO_WM_BEAUTIFY_FLAG" val="#wm#"/>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36.35,&quot;left&quot;:17.3,&quot;top&quot;:73.1,&quot;width&quot;:941.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你的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152.xml><?xml version="1.0" encoding="utf-8"?>
<p:tagLst xmlns:p="http://schemas.openxmlformats.org/presentationml/2006/main">
  <p:tag name="resource_record_key" val="{&quot;70&quot;:[3314436]}"/>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微软雅黑"/>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accent1"/>
        </a:solidFill>
      </a:spPr>
      <a:bodyPr wrap="none" rtlCol="0">
        <a:spAutoFit/>
      </a:bodyPr>
      <a:lstStyle>
        <a:defPPr algn="just">
          <a:defRPr lang="zh-CN" altLang="en-US" sz="2800" b="1">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微软雅黑"/>
        <a:font script="Hant" typeface="新細明體"/>
        <a:font script="Arab" typeface="Arial"/>
        <a:font script="Hebr" typeface="Arial"/>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4346</Words>
  <Application>WPS 演示</Application>
  <PresentationFormat>宽屏</PresentationFormat>
  <Paragraphs>317</Paragraphs>
  <Slides>32</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32</vt:i4>
      </vt:variant>
    </vt:vector>
  </HeadingPairs>
  <TitlesOfParts>
    <vt:vector size="50" baseType="lpstr">
      <vt:lpstr>Arial</vt:lpstr>
      <vt:lpstr>宋体</vt:lpstr>
      <vt:lpstr>Wingdings</vt:lpstr>
      <vt:lpstr>Times New Roman</vt:lpstr>
      <vt:lpstr>苏新诗柳楷简</vt:lpstr>
      <vt:lpstr>楷体_GB2312</vt:lpstr>
      <vt:lpstr>Verdana</vt:lpstr>
      <vt:lpstr>微软雅黑</vt:lpstr>
      <vt:lpstr>方正小标宋简体</vt:lpstr>
      <vt:lpstr>黑体</vt:lpstr>
      <vt:lpstr>Wingdings</vt:lpstr>
      <vt:lpstr>微软雅黑light</vt:lpstr>
      <vt:lpstr>Calibri</vt:lpstr>
      <vt:lpstr>仿宋_GB2312</vt:lpstr>
      <vt:lpstr>Arial Unicode MS</vt:lpstr>
      <vt:lpstr>Verdana</vt:lpstr>
      <vt:lpstr>Noto Sans SC</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李爱花</cp:lastModifiedBy>
  <cp:revision>1869</cp:revision>
  <dcterms:created xsi:type="dcterms:W3CDTF">2025-05-22T00:17:00Z</dcterms:created>
  <dcterms:modified xsi:type="dcterms:W3CDTF">2026-10-23T09:50:44Z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8AE8828C09A149BD913120697AF2496B_13</vt:lpwstr>
  </property>
  <property fmtid="{D5CDD505-2E9C-101B-9397-08002B2CF9AE}" pid="3" name="KSOProductBuildVer">
    <vt:lpwstr>2052-12.1.0.29161</vt:lpwstr>
  </property>
</Properties>
</file>