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svg" ContentType="image/svg+xml"/>
  <Override PartName="/ppt/media/image111.svg" ContentType="image/svg+xml"/>
  <Override PartName="/ppt/media/image114.svg" ContentType="image/svg+xml"/>
  <Override PartName="/ppt/media/image116.svg" ContentType="image/svg+xml"/>
  <Override PartName="/ppt/media/image118.svg" ContentType="image/svg+xml"/>
  <Override PartName="/ppt/media/image12.svg" ContentType="image/svg+xml"/>
  <Override PartName="/ppt/media/image120.svg" ContentType="image/svg+xml"/>
  <Override PartName="/ppt/media/image122.svg" ContentType="image/svg+xml"/>
  <Override PartName="/ppt/media/image133.svg" ContentType="image/svg+xml"/>
  <Override PartName="/ppt/media/image135.svg" ContentType="image/svg+xml"/>
  <Override PartName="/ppt/media/image137.svg" ContentType="image/svg+xml"/>
  <Override PartName="/ppt/media/image14.svg" ContentType="image/svg+xml"/>
  <Override PartName="/ppt/media/image140.svg" ContentType="image/svg+xml"/>
  <Override PartName="/ppt/media/image142.svg" ContentType="image/svg+xml"/>
  <Override PartName="/ppt/media/image144.svg" ContentType="image/svg+xml"/>
  <Override PartName="/ppt/media/image146.svg" ContentType="image/svg+xml"/>
  <Override PartName="/ppt/media/image148.svg" ContentType="image/svg+xml"/>
  <Override PartName="/ppt/media/image150.svg" ContentType="image/svg+xml"/>
  <Override PartName="/ppt/media/image18.svg" ContentType="image/svg+xml"/>
  <Override PartName="/ppt/media/image25.svg" ContentType="image/svg+xml"/>
  <Override PartName="/ppt/media/image27.svg" ContentType="image/svg+xml"/>
  <Override PartName="/ppt/media/image29.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0.svg" ContentType="image/svg+xml"/>
  <Override PartName="/ppt/media/image52.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2.svg" ContentType="image/svg+xml"/>
  <Override PartName="/ppt/media/image74.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1" r:id="rId3"/>
    <p:sldMasterId id="2147483663" r:id="rId4"/>
    <p:sldMasterId id="2147483665" r:id="rId5"/>
    <p:sldMasterId id="2147483670" r:id="rId6"/>
    <p:sldMasterId id="2147483675" r:id="rId7"/>
    <p:sldMasterId id="2147483680" r:id="rId8"/>
    <p:sldMasterId id="2147483683" r:id="rId9"/>
    <p:sldMasterId id="2147483686" r:id="rId10"/>
    <p:sldMasterId id="2147483689" r:id="rId11"/>
  </p:sldMasterIdLst>
  <p:notesMasterIdLst>
    <p:notesMasterId r:id="rId13"/>
  </p:notesMasterIdLst>
  <p:sldIdLst>
    <p:sldId id="256" r:id="rId12"/>
    <p:sldId id="257" r:id="rId14"/>
    <p:sldId id="258" r:id="rId15"/>
    <p:sldId id="259" r:id="rId16"/>
    <p:sldId id="260" r:id="rId17"/>
    <p:sldId id="261" r:id="rId18"/>
    <p:sldId id="262" r:id="rId19"/>
    <p:sldId id="263" r:id="rId20"/>
    <p:sldId id="264" r:id="rId21"/>
    <p:sldId id="276" r:id="rId22"/>
    <p:sldId id="277" r:id="rId23"/>
    <p:sldId id="265" r:id="rId24"/>
    <p:sldId id="279" r:id="rId25"/>
    <p:sldId id="353" r:id="rId26"/>
    <p:sldId id="282" r:id="rId27"/>
    <p:sldId id="283" r:id="rId28"/>
    <p:sldId id="284" r:id="rId29"/>
    <p:sldId id="285" r:id="rId30"/>
    <p:sldId id="286" r:id="rId31"/>
    <p:sldId id="316" r:id="rId32"/>
    <p:sldId id="313" r:id="rId33"/>
    <p:sldId id="314" r:id="rId34"/>
    <p:sldId id="302" r:id="rId35"/>
    <p:sldId id="354" r:id="rId36"/>
    <p:sldId id="304" r:id="rId37"/>
    <p:sldId id="305" r:id="rId38"/>
    <p:sldId id="306" r:id="rId39"/>
    <p:sldId id="307" r:id="rId40"/>
    <p:sldId id="308" r:id="rId41"/>
    <p:sldId id="309" r:id="rId42"/>
    <p:sldId id="311" r:id="rId43"/>
    <p:sldId id="317" r:id="rId44"/>
    <p:sldId id="287" r:id="rId45"/>
    <p:sldId id="355" r:id="rId46"/>
    <p:sldId id="292" r:id="rId47"/>
    <p:sldId id="293" r:id="rId48"/>
    <p:sldId id="356" r:id="rId49"/>
    <p:sldId id="357" r:id="rId50"/>
    <p:sldId id="358" r:id="rId51"/>
    <p:sldId id="321" r:id="rId52"/>
    <p:sldId id="322" r:id="rId53"/>
    <p:sldId id="362" r:id="rId54"/>
    <p:sldId id="364" r:id="rId55"/>
    <p:sldId id="333" r:id="rId56"/>
    <p:sldId id="368" r:id="rId57"/>
    <p:sldId id="369" r:id="rId58"/>
    <p:sldId id="370" r:id="rId59"/>
    <p:sldId id="372" r:id="rId60"/>
    <p:sldId id="335" r:id="rId61"/>
    <p:sldId id="337" r:id="rId62"/>
    <p:sldId id="338" r:id="rId63"/>
    <p:sldId id="339" r:id="rId64"/>
    <p:sldId id="341" r:id="rId65"/>
    <p:sldId id="342" r:id="rId66"/>
    <p:sldId id="343" r:id="rId67"/>
    <p:sldId id="348" r:id="rId68"/>
    <p:sldId id="374" r:id="rId69"/>
    <p:sldId id="373" r:id="rId7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3" userDrawn="1">
          <p15:clr>
            <a:srgbClr val="747775"/>
          </p15:clr>
        </p15:guide>
        <p15:guide id="2" pos="2938"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A" lastIdx="0" clrIdx="0"/>
  <p:cmAuthor id="2" name="幸全" initials="幸全" lastIdx="0" clrIdx="1"/>
  <p:cmAuthor id="3" name="Administrat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56944B3-D5CA-44A4-9953-89F6FF702A51}" styleName="{6326dd98-e573-4a07-92d8-00f705c7839e}">
    <a:wholeTbl>
      <a:tcTxStyle>
        <a:fontRef idx="none">
          <a:prstClr val="black"/>
        </a:fontRef>
      </a:tcTxStyle>
      <a:tcStyle>
        <a:tcBdr>
          <a:top>
            <a:ln w="6350" cmpd="sng">
              <a:solidFill>
                <a:srgbClr val="DADADA"/>
              </a:solidFill>
            </a:ln>
          </a:top>
          <a:bottom>
            <a:ln w="6350" cmpd="sng">
              <a:solidFill>
                <a:srgbClr val="DADADA"/>
              </a:solidFill>
            </a:ln>
          </a:bottom>
          <a:insideH>
            <a:ln w="6350" cmpd="sng">
              <a:solidFill>
                <a:srgbClr val="DADADA"/>
              </a:solidFill>
            </a:ln>
          </a:insideH>
        </a:tcBdr>
        <a:fill>
          <a:solidFill>
            <a:srgbClr val="FFFFFF"/>
          </a:solidFill>
        </a:fill>
      </a:tcStyle>
    </a:wholeTbl>
    <a:lastRow>
      <a:tcTxStyle>
        <a:fontRef idx="none">
          <a:prstClr val="black"/>
        </a:fontRef>
      </a:tcTxStyle>
      <a:tcStyle>
        <a:tcBdr>
          <a:top>
            <a:ln w="28575" cmpd="sng">
              <a:solidFill>
                <a:srgbClr val="3B84D4"/>
              </a:solidFill>
            </a:ln>
          </a:top>
          <a:insideH>
            <a:ln w="28575" cmpd="sng">
              <a:solidFill>
                <a:srgbClr val="3B84D4"/>
              </a:solidFill>
            </a:ln>
          </a:insideH>
        </a:tcBdr>
        <a:fill>
          <a:solidFill>
            <a:srgbClr val="FFFFFF"/>
          </a:solidFill>
        </a:fill>
      </a:tcStyle>
    </a:lastRow>
    <a:firstRow>
      <a:tcTxStyle>
        <a:fontRef idx="none">
          <a:prstClr val="black"/>
        </a:fontRef>
      </a:tcTxStyle>
      <a:tcStyle>
        <a:tcBdr>
          <a:bottom>
            <a:ln w="57150" cmpd="sng">
              <a:solidFill>
                <a:srgbClr val="3B84D4"/>
              </a:solidFill>
            </a:ln>
          </a:bottom>
        </a:tcBdr>
        <a:fill>
          <a:solidFill>
            <a:srgbClr val="AACCED"/>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3"/>
        <p:guide pos="2938"/>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4" Type="http://schemas.openxmlformats.org/officeDocument/2006/relationships/commentAuthors" Target="commentAuthors.xml"/><Relationship Id="rId73" Type="http://schemas.openxmlformats.org/officeDocument/2006/relationships/tableStyles" Target="tableStyles.xml"/><Relationship Id="rId72" Type="http://schemas.openxmlformats.org/officeDocument/2006/relationships/viewProps" Target="viewProps.xml"/><Relationship Id="rId71" Type="http://schemas.openxmlformats.org/officeDocument/2006/relationships/presProps" Target="presProps.xml"/><Relationship Id="rId70" Type="http://schemas.openxmlformats.org/officeDocument/2006/relationships/slide" Target="slides/slide58.xml"/><Relationship Id="rId7" Type="http://schemas.openxmlformats.org/officeDocument/2006/relationships/slideMaster" Target="slideMasters/slideMaster6.xml"/><Relationship Id="rId69" Type="http://schemas.openxmlformats.org/officeDocument/2006/relationships/slide" Target="slides/slide57.xml"/><Relationship Id="rId68" Type="http://schemas.openxmlformats.org/officeDocument/2006/relationships/slide" Target="slides/slide56.xml"/><Relationship Id="rId67" Type="http://schemas.openxmlformats.org/officeDocument/2006/relationships/slide" Target="slides/slide55.xml"/><Relationship Id="rId66" Type="http://schemas.openxmlformats.org/officeDocument/2006/relationships/slide" Target="slides/slide54.xml"/><Relationship Id="rId65" Type="http://schemas.openxmlformats.org/officeDocument/2006/relationships/slide" Target="slides/slide53.xml"/><Relationship Id="rId64" Type="http://schemas.openxmlformats.org/officeDocument/2006/relationships/slide" Target="slides/slide52.xml"/><Relationship Id="rId63" Type="http://schemas.openxmlformats.org/officeDocument/2006/relationships/slide" Target="slides/slide51.xml"/><Relationship Id="rId62" Type="http://schemas.openxmlformats.org/officeDocument/2006/relationships/slide" Target="slides/slide50.xml"/><Relationship Id="rId61" Type="http://schemas.openxmlformats.org/officeDocument/2006/relationships/slide" Target="slides/slide49.xml"/><Relationship Id="rId60" Type="http://schemas.openxmlformats.org/officeDocument/2006/relationships/slide" Target="slides/slide48.xml"/><Relationship Id="rId6" Type="http://schemas.openxmlformats.org/officeDocument/2006/relationships/slideMaster" Target="slideMasters/slideMaster5.xml"/><Relationship Id="rId59" Type="http://schemas.openxmlformats.org/officeDocument/2006/relationships/slide" Target="slides/slide47.xml"/><Relationship Id="rId58" Type="http://schemas.openxmlformats.org/officeDocument/2006/relationships/slide" Target="slides/slide46.xml"/><Relationship Id="rId57" Type="http://schemas.openxmlformats.org/officeDocument/2006/relationships/slide" Target="slides/slide45.xml"/><Relationship Id="rId56" Type="http://schemas.openxmlformats.org/officeDocument/2006/relationships/slide" Target="slides/slide44.xml"/><Relationship Id="rId55" Type="http://schemas.openxmlformats.org/officeDocument/2006/relationships/slide" Target="slides/slide43.xml"/><Relationship Id="rId54" Type="http://schemas.openxmlformats.org/officeDocument/2006/relationships/slide" Target="slides/slide42.xml"/><Relationship Id="rId53" Type="http://schemas.openxmlformats.org/officeDocument/2006/relationships/slide" Target="slides/slide41.xml"/><Relationship Id="rId52" Type="http://schemas.openxmlformats.org/officeDocument/2006/relationships/slide" Target="slides/slide40.xml"/><Relationship Id="rId51" Type="http://schemas.openxmlformats.org/officeDocument/2006/relationships/slide" Target="slides/slide39.xml"/><Relationship Id="rId50" Type="http://schemas.openxmlformats.org/officeDocument/2006/relationships/slide" Target="slides/slide38.xml"/><Relationship Id="rId5" Type="http://schemas.openxmlformats.org/officeDocument/2006/relationships/slideMaster" Target="slideMasters/slideMaster4.xml"/><Relationship Id="rId49" Type="http://schemas.openxmlformats.org/officeDocument/2006/relationships/slide" Target="slides/slide37.xml"/><Relationship Id="rId48" Type="http://schemas.openxmlformats.org/officeDocument/2006/relationships/slide" Target="slides/slide36.xml"/><Relationship Id="rId47" Type="http://schemas.openxmlformats.org/officeDocument/2006/relationships/slide" Target="slides/slide35.xml"/><Relationship Id="rId46" Type="http://schemas.openxmlformats.org/officeDocument/2006/relationships/slide" Target="slides/slide34.xml"/><Relationship Id="rId45" Type="http://schemas.openxmlformats.org/officeDocument/2006/relationships/slide" Target="slides/slide33.xml"/><Relationship Id="rId44" Type="http://schemas.openxmlformats.org/officeDocument/2006/relationships/slide" Target="slides/slide32.xml"/><Relationship Id="rId43" Type="http://schemas.openxmlformats.org/officeDocument/2006/relationships/slide" Target="slides/slide31.xml"/><Relationship Id="rId42" Type="http://schemas.openxmlformats.org/officeDocument/2006/relationships/slide" Target="slides/slide30.xml"/><Relationship Id="rId41" Type="http://schemas.openxmlformats.org/officeDocument/2006/relationships/slide" Target="slides/slide29.xml"/><Relationship Id="rId40" Type="http://schemas.openxmlformats.org/officeDocument/2006/relationships/slide" Target="slides/slide28.xml"/><Relationship Id="rId4" Type="http://schemas.openxmlformats.org/officeDocument/2006/relationships/slideMaster" Target="slideMasters/slideMaster3.xml"/><Relationship Id="rId39" Type="http://schemas.openxmlformats.org/officeDocument/2006/relationships/slide" Target="slides/slide27.xml"/><Relationship Id="rId38" Type="http://schemas.openxmlformats.org/officeDocument/2006/relationships/slide" Target="slides/slide26.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今天我将和大家共同探讨一个重要的议题——“点水成金”。我们将聚焦于水利生态风光区，深入分析生态产品价值实现的实践路径与深层思考。这不仅是一个理论问题，更是关乎我们如何将宝贵的生态资源转化为可持续发展动力的现实课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报告将分为两个核心部分。首先，我们将系统梳理生态产品价值实现的相关政策演进脉络，并阐述其在当前发展阶段的重要意义。其次，我们将深入剖析“绿水青山就是金山银山”这一重要理论的经济发展特征，探讨其背后的发展观变革与具体实践路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现在，我们进入第一部分。在这一章，我们将回顾从2010年至今，国家在生态产品价值实现领域的政策演进历程，并深入探讨这些政策背后的深远意义。理解政策的脉络，是把握未来发展方向的关键。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回顾过去十几年，我们可以清晰地看到一条从理念到制度的演进路径。从最初对生态产品概念的界定，到后来在全国范围内开展试点，再到如今形成系统的制度框架，国家对生态产品价值实现的重视程度不断提升，政策体系也日趋完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2010到2015年这个阶段，是理念奠基的关键时期。2010年的《全国主体功能区规划》首次给生态产品下了定义，这是开创性的一步。紧接着，党的十八大报告将其提升到国家战略层面。到2015年，《生态文明体制改革总体方案》进一步确立了自然价值和自然资本的理念，为后续的实践铺平了道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进入2016年，我们迎来了从理念到实践的跨越。国家开始设立生态文明试验区，让“绿水青山就是金山银山”的理念在贵州、浙江等地率先落地。随后，一系列政策文件明确了价值评估和市场培育的核心任务，并为全国的实践探索指明了政府、市场、社会三方协同的路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从2019年到2022年，生态产品价值实现的理念被深度融入国家发展的大局。它与城乡融合、乡村振兴战略紧密结合，为乡村发展注入了新的活力。特别是在“两山”理念发源地浙江安吉，总书记的讲话再次为我们指明了方向。最终，在党的二十大报告中，这一理念被提升到了中国式现代化的战略高度。</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2022年之后，我们进入了制度完善的新阶段。中央出台的《关于建立健全生态产品价值实现机制的意见》是一个里程碑式的文件，它系统地构建了“六个机制”的核心框架，旨在破解长期以来困扰我们的“四难”问题。同时，一系列配套政策的出台，如核算规范和产品目录，为价值实现提供了标准化的工具和依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特别值得关注的是，近年来政策开始向特定领域聚焦。2025年，针对水生态产品和江河保护治理的专项政策相继出台，这标志着生态产品价值实现的工作正在向更专业、更精细的方向发展。这些政策为我们今天讨论的水利生态风光区价值实现提供了直接的政策依据和行动指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两山”理论究竟改变了什么？它从根本上改变了我们对经济发展的认知。在要素投入上，它强调挖掘生态资源的价值；在生产方式上，它倡导非消耗性利用；在要素性质上，它回归了生态的公共产品属性；在经济价值上，它让那些看不见的生态服务变得有价。这是一种发展观的深刻变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那么，如何将“两山”理论付诸实践呢？关键在于打通核算、度量和交易这三个环节。</a:t>
            </a:r>
            <a:endParaRPr lang="en-US" sz="1400" b="0" i="0" u="none" strike="noStrike">
              <a:solidFill>
                <a:srgbClr val="000000"/>
              </a:solidFill>
            </a:endParaRPr>
          </a:p>
          <a:p>
            <a:pPr indent="0" algn="l">
              <a:lnSpc>
                <a:spcPct val="100000"/>
              </a:lnSpc>
            </a:pPr>
            <a:r>
              <a:rPr lang="en-US" sz="1400" b="0" i="0" u="none" strike="noStrike">
                <a:solidFill>
                  <a:srgbClr val="000000"/>
                </a:solidFill>
              </a:rPr>
              <a:t>首先要通过科学核算摸清生态家底，这是基础；然后通过标准化度量让价值变得清晰可见、可比较，这是关键；最后通过市场化交易让价值得以实现和变现，这是最终的路径。</a:t>
            </a:r>
            <a:endParaRPr lang="en-US" sz="1400" b="0" i="0" u="none" strike="noStrike">
              <a:solidFill>
                <a:srgbClr val="000000"/>
              </a:solidFill>
            </a:endParaRPr>
          </a:p>
          <a:p>
            <a:pPr indent="0" algn="l">
              <a:lnSpc>
                <a:spcPct val="100000"/>
              </a:lnSpc>
            </a:pPr>
            <a:r>
              <a:rPr lang="en-US" sz="1400" b="0" i="0" u="none" strike="noStrike">
                <a:solidFill>
                  <a:srgbClr val="000000"/>
                </a:solidFill>
              </a:rPr>
              <a:t>这三者环环相扣，是一个完整的技术和制度闭环，也是实现“点水成金”的核心路径。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那么，我们为什么要如此重视生态产品价值实现？这背后有四个层面的重要意义。首先，这是贯彻党中央决策部署的必然要求。其次，它有助于在全社会树立资源有价的新理念。第三，它能形成一个正向的利益导向机制，让保护者受益。最后，它为建立可持续发展的评价体系提供了技术支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现在，我们进入第一部分。在这一章，我们将回顾从2010年至今，国家在生态产品价值实现领域的政策演进历程，并深入探讨这些政策背后的深远意义。理解政策的脉络，是把握未来发展方向的关键。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接下来，我们看看第二部分：研究与探索。在国家层面和地方层面，已经开展了哪些工作，取得了哪些成果。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zh-CN" altLang="en-US" sz="1400" b="0" i="0" u="none" strike="noStrike">
                <a:solidFill>
                  <a:srgbClr val="000000"/>
                </a:solidFill>
              </a:rPr>
              <a:t>治水工作要立足国家战略、城市发展和市民生活三个维度，紧紧围绕市民对美好生活的需要。随着生态修复、河道治理、幸福河湖建设等工作的持续推进，越来越多的河湖实现了水清、岸绿、景美的转型，滨水空间的功能也发生了根本性拓展，从传统的防洪、供水等支撑工农业生产、交通运输的基础保障，拓展为集生态保育、休闲游憩、文化展示、社会交往于一体的复合型公共空间。这种功能升级让滨水空间拥有了极强的水产业发展潜力，为生态产品价值实现提供了坚实的物质基础和广阔的应用场景，具备了将生态优势转化为经济价值的前提条件。</a:t>
            </a:r>
            <a:r>
              <a:rPr lang="en-US" sz="1400" b="0" i="0" u="none" strike="noStrike">
                <a:solidFill>
                  <a:srgbClr val="000000"/>
                </a:solidFill>
              </a:rPr>
              <a:t>第一个背景是，我们的河湖生态空间本身已经发生了质的飞跃。通过持续的治理和修复，许多河湖变得水清岸绿，景色优美。这不仅仅是环境改善，更重要的是，这些滨水空间的功能大大拓展了，从单一的水利设施变成了多功能的公共空间，这为我们将生态优势转化为经济价值奠定了坚实的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zh-CN" altLang="en-US" sz="1400" b="0" i="0" u="none" strike="noStrike">
                <a:solidFill>
                  <a:srgbClr val="000000"/>
                </a:solidFill>
              </a:rPr>
              <a:t>二是传统认知与制度瓶颈，导致生态优势难以转化为经济价值。长期以来，社会层面普遍存在认知偏差，将生态环境视为公益或准公益属性，认为可以无偿享受生态红利，忽视了生态环境保护的成本投入，也没有树立</a:t>
            </a:r>
            <a:r>
              <a:rPr lang="en-US" altLang="zh-CN" sz="1400" b="0" i="0" u="none" strike="noStrike">
                <a:solidFill>
                  <a:srgbClr val="000000"/>
                </a:solidFill>
              </a:rPr>
              <a:t>“</a:t>
            </a:r>
            <a:r>
              <a:rPr lang="zh-CN" altLang="en-US" sz="1400" b="0" i="0" u="none" strike="noStrike">
                <a:solidFill>
                  <a:srgbClr val="000000"/>
                </a:solidFill>
              </a:rPr>
              <a:t>破坏生态需付出代价</a:t>
            </a:r>
            <a:r>
              <a:rPr lang="en-US" altLang="zh-CN" sz="1400" b="0" i="0" u="none" strike="noStrike">
                <a:solidFill>
                  <a:srgbClr val="000000"/>
                </a:solidFill>
              </a:rPr>
              <a:t>”</a:t>
            </a:r>
            <a:r>
              <a:rPr lang="zh-CN" altLang="en-US" sz="1400" b="0" i="0" u="none" strike="noStrike">
                <a:solidFill>
                  <a:srgbClr val="000000"/>
                </a:solidFill>
              </a:rPr>
              <a:t>的理念。同时，受思想观念、政策体系、技术水平、传统发展路径等多重因素的约束，现行制度框架难以破解</a:t>
            </a:r>
            <a:r>
              <a:rPr lang="en-US" altLang="zh-CN" sz="1400" b="0" i="0" u="none" strike="noStrike">
                <a:solidFill>
                  <a:srgbClr val="000000"/>
                </a:solidFill>
              </a:rPr>
              <a:t>“</a:t>
            </a:r>
            <a:r>
              <a:rPr lang="zh-CN" altLang="en-US" sz="1400" b="0" i="0" u="none" strike="noStrike">
                <a:solidFill>
                  <a:srgbClr val="000000"/>
                </a:solidFill>
              </a:rPr>
              <a:t>生态无价</a:t>
            </a:r>
            <a:r>
              <a:rPr lang="en-US" altLang="zh-CN" sz="1400" b="0" i="0" u="none" strike="noStrike">
                <a:solidFill>
                  <a:srgbClr val="000000"/>
                </a:solidFill>
              </a:rPr>
              <a:t>”</a:t>
            </a:r>
            <a:r>
              <a:rPr lang="zh-CN" altLang="en-US" sz="1400" b="0" i="0" u="none" strike="noStrike">
                <a:solidFill>
                  <a:srgbClr val="000000"/>
                </a:solidFill>
              </a:rPr>
              <a:t>的困境，导致良好的生态优势无法有效转化为实实在在的经济价值。这一矛盾不仅制约了生态资源的可持续利用，也让生态保护陷入</a:t>
            </a:r>
            <a:r>
              <a:rPr lang="en-US" altLang="zh-CN" sz="1400" b="0" i="0" u="none" strike="noStrike">
                <a:solidFill>
                  <a:srgbClr val="000000"/>
                </a:solidFill>
              </a:rPr>
              <a:t>“</a:t>
            </a:r>
            <a:r>
              <a:rPr lang="zh-CN" altLang="en-US" sz="1400" b="0" i="0" u="none" strike="noStrike">
                <a:solidFill>
                  <a:srgbClr val="000000"/>
                </a:solidFill>
              </a:rPr>
              <a:t>只投入、无产出</a:t>
            </a:r>
            <a:r>
              <a:rPr lang="en-US" altLang="zh-CN" sz="1400" b="0" i="0" u="none" strike="noStrike">
                <a:solidFill>
                  <a:srgbClr val="000000"/>
                </a:solidFill>
              </a:rPr>
              <a:t>”</a:t>
            </a:r>
            <a:r>
              <a:rPr lang="zh-CN" altLang="en-US" sz="1400" b="0" i="0" u="none" strike="noStrike">
                <a:solidFill>
                  <a:srgbClr val="000000"/>
                </a:solidFill>
              </a:rPr>
              <a:t>的被动局面。</a:t>
            </a:r>
            <a:r>
              <a:rPr lang="en-US" sz="1400" b="0" i="0" u="none" strike="noStrike">
                <a:solidFill>
                  <a:srgbClr val="000000"/>
                </a:solidFill>
              </a:rPr>
              <a:t>然而，尽管有了好的基础，我们仍然面临挑战。第二个背景就是传统认知和制度瓶颈。很多人觉得优美的环境是理所当然的，是免费的，这导致我们的生态保护常常只有投入没有产出。现有的制度也很难给生态标价，这就造成了“生态无价”的困境，让我们守着绿水青山却难以换来金山银山。</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zh-CN" altLang="en-US" sz="1400" b="0" i="0" u="none" strike="noStrike">
                <a:solidFill>
                  <a:srgbClr val="000000"/>
                </a:solidFill>
              </a:rPr>
              <a:t>三是破解生态保护负担，构建协同发展新模式的必然要求。当前，不少河湖型、水库型景区面临着严重的运营压力，每年需要政府投入大量财政资金维持运转，生态保护反而成为地方发展的负担，难以形成可持续的良性循环。而建立健全生态产品价值实现机制，本质上就是构建</a:t>
            </a:r>
            <a:r>
              <a:rPr lang="en-US" altLang="zh-CN" sz="1400" b="0" i="0" u="none" strike="noStrike">
                <a:solidFill>
                  <a:srgbClr val="000000"/>
                </a:solidFill>
              </a:rPr>
              <a:t>“</a:t>
            </a:r>
            <a:r>
              <a:rPr lang="zh-CN" altLang="en-US" sz="1400" b="0" i="0" u="none" strike="noStrike">
                <a:solidFill>
                  <a:srgbClr val="000000"/>
                </a:solidFill>
              </a:rPr>
              <a:t>绿水青山转化为金山银山</a:t>
            </a:r>
            <a:r>
              <a:rPr lang="en-US" altLang="zh-CN" sz="1400" b="0" i="0" u="none" strike="noStrike">
                <a:solidFill>
                  <a:srgbClr val="000000"/>
                </a:solidFill>
              </a:rPr>
              <a:t>”</a:t>
            </a:r>
            <a:r>
              <a:rPr lang="zh-CN" altLang="en-US" sz="1400" b="0" i="0" u="none" strike="noStrike">
                <a:solidFill>
                  <a:srgbClr val="000000"/>
                </a:solidFill>
              </a:rPr>
              <a:t>的政策制度体系，通过破除现行制度瓶颈，推进生态产业化和产业生态化，激活良好生态环境本身蕴含的经济价值，实现生态产品价值变现。同时，结合非生态要素配置和多元业态加持，最大化释放生态价值，引导形成</a:t>
            </a:r>
            <a:r>
              <a:rPr lang="en-US" altLang="zh-CN" sz="1400" b="0" i="0" u="none" strike="noStrike">
                <a:solidFill>
                  <a:srgbClr val="000000"/>
                </a:solidFill>
              </a:rPr>
              <a:t>“</a:t>
            </a:r>
            <a:r>
              <a:rPr lang="zh-CN" altLang="en-US" sz="1400" b="0" i="0" u="none" strike="noStrike">
                <a:solidFill>
                  <a:srgbClr val="000000"/>
                </a:solidFill>
              </a:rPr>
              <a:t>生态保护促经济发展、经济发展反哺生态保护</a:t>
            </a:r>
            <a:r>
              <a:rPr lang="en-US" altLang="zh-CN" sz="1400" b="0" i="0" u="none" strike="noStrike">
                <a:solidFill>
                  <a:srgbClr val="000000"/>
                </a:solidFill>
              </a:rPr>
              <a:t>”</a:t>
            </a:r>
            <a:r>
              <a:rPr lang="zh-CN" altLang="en-US" sz="1400" b="0" i="0" u="none" strike="noStrike">
                <a:solidFill>
                  <a:srgbClr val="000000"/>
                </a:solidFill>
              </a:rPr>
              <a:t>的协同推进新模式，培育生态产品价值实现的良性循环，从根本上破解生态保护的负担难题。</a:t>
            </a:r>
            <a:r>
              <a:rPr lang="en-US" sz="1400" b="0" i="0" u="none" strike="noStrike">
                <a:solidFill>
                  <a:srgbClr val="000000"/>
                </a:solidFill>
              </a:rPr>
              <a:t>第三个背景，也是最迫切的需求，就是要破解生态保护的沉重负担。很多地方，保护生态需要持续投入大量财政资金，这让地方政府压力很大。因此，我们必须建立一套新机制，让生态本身能产生价值，形成“保护-发展-再保护”的良性循环。这不仅是经济问题，更是关系到可持续发展的战略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接下来，我们看看第二部分：研究与探索。在国家层面和地方层面，已经开展了哪些工作，取得了哪些成果。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政策层面，水利部在2022年就明确将生态产品价值实现作为重点任务。理论研究也同步跟进，构建了一套完整的体系。更重要的是实践层面，各地已经开始积极探索，并且取得了显著的成果。例如浙江、湖北等地的景区已经成功完成了交易，总金额超过6.5亿元，这证明了这条路是走得通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这一页我们通过三个典型案例，来具体看生态产品价值实现的交易模式。</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第一个是浙江安吉的公开招投标模式，针对大型生态资源，通过市场化竞价，实现了3328万元的高溢价成交，体现了生态资源的稀缺价值。</a:t>
            </a:r>
            <a:endParaRPr lang="en-US" sz="1400" b="0" i="0" u="none" strike="noStrike">
              <a:solidFill>
                <a:srgbClr val="000000"/>
              </a:solidFill>
            </a:endParaRPr>
          </a:p>
          <a:p>
            <a:pPr indent="0" algn="l">
              <a:lnSpc>
                <a:spcPct val="100000"/>
              </a:lnSpc>
            </a:pPr>
            <a:r>
              <a:rPr lang="en-US" sz="1400" b="0" i="0" u="none" strike="noStrike">
                <a:solidFill>
                  <a:srgbClr val="000000"/>
                </a:solidFill>
              </a:rPr>
              <a:t>第二个是湖北鄂州的水权竞价模式，通过标准化交易，优化了水资源配置。</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第三个是协议转让模式，适用于特殊标的，像汉江湾项目，通过政企合作实现了生态与经济的双赢。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这一页我们通过三个典型案例，来具体看生态产品价值实现的交易模式。</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第一个是浙江安吉的公开招投标模式，针对大型生态资源，通过市场化竞价，实现了3328万元的高溢价成交，体现了生态资源的稀缺价值。</a:t>
            </a:r>
            <a:endParaRPr lang="en-US" sz="1400" b="0" i="0" u="none" strike="noStrike">
              <a:solidFill>
                <a:srgbClr val="000000"/>
              </a:solidFill>
            </a:endParaRPr>
          </a:p>
          <a:p>
            <a:pPr indent="0" algn="l">
              <a:lnSpc>
                <a:spcPct val="100000"/>
              </a:lnSpc>
            </a:pPr>
            <a:r>
              <a:rPr lang="en-US" sz="1400" b="0" i="0" u="none" strike="noStrike">
                <a:solidFill>
                  <a:srgbClr val="000000"/>
                </a:solidFill>
              </a:rPr>
              <a:t>第二个是湖北鄂州的水权竞价模式，通过标准化交易，优化了水资源配置。</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第三个是协议转让模式，适用于特殊标的，像汉江湾项目，通过政企合作实现了生态与经济的双赢。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那么，具体来说，我们的水利风景区里到底有哪些可以转化为价值的生态产品呢？这就是我们第三部分要探讨的内容：产品清单与核算。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要设计交易模式，首先要明确参与各方的诉求。这里主要有五大利益相关方：政府、水利部门、企业、金融机构和民众。政府作为管理者，追求综合效益；水利部门作为执行者，希望实现“以景养水”；企业作为市场主体，追求利润；金融机构追求稳健收益；而民众则关心环境和自身权益。理解各方诉求是设计合理交易模式的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基于各方诉求，我们构建了五大类交易模式。第一种是直接交易，比如卖水、卖鱼。第二种是权属转让，比如把一段河道的经营权转让出去。第三种是生态补偿，谁保护了生态，就给予谁补偿。第四种是产业化经营，比如开发成旅游区。第五种是绿色金融，把生态权益作为抵押物进行融资。这五种模式构成了价值实现的主要路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现在，我们进入第一部分。在这一章，我们将回顾从2010年至今，国家在生态产品价值实现领域的政策演进历程，并深入探讨这些政策背后的深远意义。理解政策的脉络，是把握未来发展方向的关键。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分享将分为四个部分。首先，我们将探讨第一条红线，即坚守公益属性底线，这是水库盘活中最核心的底线。其次，我们将分析第二条红线，严守隐性债务底线，这直接关系到地方政府的债务风险。接着，我们会讨论第三条红线，筑牢生态保护底线，这是可持续发展的根本要求。最后，我们将总结签约前必须核查的五大合规要点，为实际操作提供清晰指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来看一个典型的反面案例。某县为了盘活水库资源，将18座水库的经营权整体打包出让，并赋予了企业自主定价的权力。结果，企业为了追求利润，将农业灌溉水价从0.2元暴涨到0.8元，直接损害了农民的利益，引发了社会矛盾。这个案例的核心问题就在于“全盘市场化”，将本应属于公益范畴的定价权完全交给了市场，这是绝对不允许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那么，如何才能合规操作呢？这里有三条核心规则必须遵守。第一，农业灌溉用水价格必须严格执行政府指导价，这是红线。第二，城镇居民的饮用水价格，必须经过物价部门的听证和审批，不能由企业说了算。第三，也是最根本的，水库的防洪、灌溉、生态补水这些公益功能，必须永久保留，不能作为经营性资产打包转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规范的操作路径应该是“公益与经营分离”。具体来说，我们只能转让那些真正具有经营性质的权益，比如水产养殖、旅游开发等。对于供水价格，必须在转让前就核定好，并明确写进合同里。同时，水库的公益部分维护费用，仍然需要由财政来保障，不能转嫁给经营方，否则可能会形成新的隐性债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来看一个来自重庆的案例。某区在出让水库经营权时，承诺如果企业经营收益不达标，由区财政来补足差额。这是一个非常典型的、也是非常严重的违规行为，属于政府为企业经营收益提供兜底，被定性为隐性债务。最终，审计署介入，不仅撤销了违规条款，相关负责人也被约谈问责。这个案例警示我们，财政的钱不能随意为市场行为买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为了避免触碰隐性债务红线，我们必须牢记三条核心规则。第一，绝对不能承诺收益保底或差额补足。第二，财政部门和国资平台不能为企业的融资提供任何形式的担保。第三，不能把财政补贴作为交易的前置条件，这相当于变相的财政支持。这三条都是审计的重点，必须严格遵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正确的做法是彻底贯彻市场化原则。企业经营，必须自负盈亏，政府不能为其经营风险买单。对于一些收益前景不明朗的项目，可以考虑经营权质押融资等创新模式，而不是简单地一次性卖断。同时，在交易过程中，必须向投资者充分揭示风险，让他们自主判断、自担风险。这才是健康、可持续的市场化盘活方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总结一下，在签订任何水库经营权转让合同之前，我们必须像做体检一样，核查这五个关键要点：第一，供水价格是否合法合规？第二，合同里有没有隐藏的财政兜底条款？第三，生态保护的责任是否清晰明确？第四，公益职能是否被完整保留？第五，资产评估是否规范，有没有造成国有资产流失？这五点，缺一不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报告将分为两个核心部分。首先，我们将系统梳理生态产品价值实现的相关政策演进脉络，并阐述其在当前发展阶段的重要意义。其次，我们将深入剖析“绿水青山就是金山银山”这一重要理论的经济发展特征，探讨其背后的发展观变革与具体实践路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4.xml"/><Relationship Id="rId6" Type="http://schemas.openxmlformats.org/officeDocument/2006/relationships/image" Target="../media/image2.jpe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7" Type="http://schemas.openxmlformats.org/officeDocument/2006/relationships/tags" Target="../tags/tag8.xml"/><Relationship Id="rId6" Type="http://schemas.openxmlformats.org/officeDocument/2006/relationships/image" Target="../media/image2.jpeg"/><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image" Target="../media/image1.jpeg"/><Relationship Id="rId2" Type="http://schemas.openxmlformats.org/officeDocument/2006/relationships/tags" Target="../tags/tag5.xml"/><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7" Type="http://schemas.openxmlformats.org/officeDocument/2006/relationships/tags" Target="../tags/tag12.xml"/><Relationship Id="rId6" Type="http://schemas.openxmlformats.org/officeDocument/2006/relationships/image" Target="../media/image2.jpeg"/><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image" Target="../media/image1.jpeg"/><Relationship Id="rId2" Type="http://schemas.openxmlformats.org/officeDocument/2006/relationships/tags" Target="../tags/tag9.xml"/><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16.xml"/><Relationship Id="rId6" Type="http://schemas.openxmlformats.org/officeDocument/2006/relationships/image" Target="../media/image2.jpeg"/><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image" Target="../media/image1.jpeg"/><Relationship Id="rId2" Type="http://schemas.openxmlformats.org/officeDocument/2006/relationships/tags" Target="../tags/tag13.xml"/><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20.xml"/><Relationship Id="rId6" Type="http://schemas.openxmlformats.org/officeDocument/2006/relationships/image" Target="../media/image2.jpeg"/><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image" Target="../media/image1.jpeg"/><Relationship Id="rId2" Type="http://schemas.openxmlformats.org/officeDocument/2006/relationships/tags" Target="../tags/tag17.xml"/><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9.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descr="pic_sup"/>
          <p:cNvPicPr>
            <a:picLocks noChangeAspect="1"/>
          </p:cNvPicPr>
          <p:nvPr userDrawn="1">
            <p:custDataLst>
              <p:tags r:id="rId2"/>
            </p:custDataLst>
          </p:nvPr>
        </p:nvPicPr>
        <p:blipFill>
          <a:blip r:embed="rId3"/>
          <a:stretch>
            <a:fillRect/>
          </a:stretch>
        </p:blipFill>
        <p:spPr>
          <a:xfrm>
            <a:off x="0" y="0"/>
            <a:ext cx="12192000" cy="6858000"/>
          </a:xfrm>
          <a:prstGeom prst="rect">
            <a:avLst/>
          </a:prstGeom>
        </p:spPr>
      </p:pic>
      <p:sp>
        <p:nvSpPr>
          <p:cNvPr id="7" name="矩形 6"/>
          <p:cNvSpPr/>
          <p:nvPr userDrawn="1">
            <p:custDataLst>
              <p:tags r:id="rId4"/>
            </p:custDataLst>
          </p:nvPr>
        </p:nvSpPr>
        <p:spPr>
          <a:xfrm>
            <a:off x="0" y="302260"/>
            <a:ext cx="12192000" cy="6549390"/>
          </a:xfrm>
          <a:prstGeom prst="rect">
            <a:avLst/>
          </a:prstGeom>
          <a:solidFill>
            <a:srgbClr val="FFFFF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16" name="图片 15" descr="未标题-2_画板 1"/>
          <p:cNvPicPr>
            <a:picLocks noChangeAspect="1"/>
          </p:cNvPicPr>
          <p:nvPr userDrawn="1">
            <p:custDataLst>
              <p:tags r:id="rId5"/>
            </p:custDataLst>
          </p:nvPr>
        </p:nvPicPr>
        <p:blipFill>
          <a:blip r:embed="rId6"/>
          <a:stretch>
            <a:fillRect/>
          </a:stretch>
        </p:blipFill>
        <p:spPr>
          <a:xfrm>
            <a:off x="0" y="-635"/>
            <a:ext cx="12192000" cy="6858635"/>
          </a:xfrm>
          <a:prstGeom prst="rect">
            <a:avLst/>
          </a:prstGeom>
        </p:spPr>
      </p:pic>
      <p:sp>
        <p:nvSpPr>
          <p:cNvPr id="8" name="矩形 7"/>
          <p:cNvSpPr/>
          <p:nvPr userDrawn="1">
            <p:custDataLst>
              <p:tags r:id="rId7"/>
            </p:custDataLst>
          </p:nvPr>
        </p:nvSpPr>
        <p:spPr>
          <a:xfrm>
            <a:off x="0" y="-635"/>
            <a:ext cx="12191365" cy="6852285"/>
          </a:xfrm>
          <a:prstGeom prst="rect">
            <a:avLst/>
          </a:prstGeom>
          <a:solidFill>
            <a:srgbClr val="E8FAF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和内容1">
    <p:spTree>
      <p:nvGrpSpPr>
        <p:cNvPr id="1" name=""/>
        <p:cNvGrpSpPr/>
        <p:nvPr/>
      </p:nvGrpSpPr>
      <p:grpSpPr>
        <a:xfrm>
          <a:off x="0" y="0"/>
          <a:ext cx="0" cy="0"/>
          <a:chOff x="0" y="0"/>
          <a:chExt cx="0" cy="0"/>
        </a:xfrm>
      </p:grpSpPr>
      <p:sp>
        <p:nvSpPr>
          <p:cNvPr id="7" name="矩形 6"/>
          <p:cNvSpPr/>
          <p:nvPr userDrawn="1"/>
        </p:nvSpPr>
        <p:spPr>
          <a:xfrm>
            <a:off x="0" y="-1923"/>
            <a:ext cx="12192000" cy="895645"/>
          </a:xfrm>
          <a:prstGeom prst="rect">
            <a:avLst/>
          </a:prstGeom>
          <a:solidFill>
            <a:srgbClr val="007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宋体" panose="02010600030101010101" pitchFamily="2" charset="-122"/>
              <a:ea typeface="宋体" panose="02010600030101010101" pitchFamily="2" charset="-122"/>
            </a:endParaRPr>
          </a:p>
        </p:txBody>
      </p:sp>
      <p:pic>
        <p:nvPicPr>
          <p:cNvPr id="8" name="图片 7"/>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9384196" y="206750"/>
            <a:ext cx="2650379" cy="481811"/>
          </a:xfrm>
          <a:prstGeom prst="rect">
            <a:avLst/>
          </a:prstGeom>
        </p:spPr>
      </p:pic>
      <p:sp>
        <p:nvSpPr>
          <p:cNvPr id="11" name="日期占位符 10"/>
          <p:cNvSpPr>
            <a:spLocks noGrp="1"/>
          </p:cNvSpPr>
          <p:nvPr>
            <p:ph type="dt" sz="half" idx="10"/>
          </p:nvPr>
        </p:nvSpPr>
        <p:spPr>
          <a:xfrm>
            <a:off x="1282700" y="6356350"/>
            <a:ext cx="2743200" cy="365125"/>
          </a:xfrm>
          <a:prstGeom prst="rect">
            <a:avLst/>
          </a:prstGeom>
        </p:spPr>
        <p:txBody>
          <a:bodyPr/>
          <a:lstStyle>
            <a:lvl1pPr>
              <a:defRPr sz="1400">
                <a:solidFill>
                  <a:schemeClr val="tx1"/>
                </a:solidFill>
                <a:latin typeface="宋体" panose="02010600030101010101" pitchFamily="2" charset="-122"/>
                <a:ea typeface="宋体" panose="02010600030101010101" pitchFamily="2" charset="-122"/>
              </a:defRPr>
            </a:lvl1pPr>
          </a:lstStyle>
          <a:p>
            <a:fld id="{0298E997-7435-4774-957C-5E687C24FF07}" type="datetime1">
              <a:rPr lang="zh-CN" altLang="en-US" smtClean="0"/>
            </a:fld>
            <a:endParaRPr lang="zh-CN" altLang="en-US" dirty="0"/>
          </a:p>
        </p:txBody>
      </p:sp>
      <p:sp>
        <p:nvSpPr>
          <p:cNvPr id="13" name="灯片编号占位符 12"/>
          <p:cNvSpPr>
            <a:spLocks noGrp="1"/>
          </p:cNvSpPr>
          <p:nvPr>
            <p:ph type="sldNum" sz="quarter" idx="12"/>
          </p:nvPr>
        </p:nvSpPr>
        <p:spPr>
          <a:xfrm>
            <a:off x="9089572" y="6356350"/>
            <a:ext cx="2743200" cy="365125"/>
          </a:xfrm>
        </p:spPr>
        <p:txBody>
          <a:bodyPr/>
          <a:lstStyle>
            <a:lvl1pPr>
              <a:defRPr sz="1400">
                <a:solidFill>
                  <a:schemeClr val="tx1"/>
                </a:solidFill>
              </a:defRPr>
            </a:lvl1pPr>
          </a:lstStyle>
          <a:p>
            <a:fld id="{57EA6ACE-0664-44B5-8E34-2EEC9F0AF1A7}" type="slidenum">
              <a:rPr lang="zh-CN" altLang="en-US" smtClean="0"/>
            </a:fld>
            <a:endParaRPr lang="zh-CN" altLang="en-US"/>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descr="pic_sup"/>
          <p:cNvPicPr>
            <a:picLocks noChangeAspect="1"/>
          </p:cNvPicPr>
          <p:nvPr userDrawn="1">
            <p:custDataLst>
              <p:tags r:id="rId2"/>
            </p:custDataLst>
          </p:nvPr>
        </p:nvPicPr>
        <p:blipFill>
          <a:blip r:embed="rId3"/>
          <a:stretch>
            <a:fillRect/>
          </a:stretch>
        </p:blipFill>
        <p:spPr>
          <a:xfrm>
            <a:off x="0" y="0"/>
            <a:ext cx="12192000" cy="6858000"/>
          </a:xfrm>
          <a:prstGeom prst="rect">
            <a:avLst/>
          </a:prstGeom>
        </p:spPr>
      </p:pic>
      <p:sp>
        <p:nvSpPr>
          <p:cNvPr id="7" name="矩形 6"/>
          <p:cNvSpPr/>
          <p:nvPr userDrawn="1">
            <p:custDataLst>
              <p:tags r:id="rId4"/>
            </p:custDataLst>
          </p:nvPr>
        </p:nvSpPr>
        <p:spPr>
          <a:xfrm>
            <a:off x="0" y="302260"/>
            <a:ext cx="12192000" cy="6549390"/>
          </a:xfrm>
          <a:prstGeom prst="rect">
            <a:avLst/>
          </a:prstGeom>
          <a:solidFill>
            <a:srgbClr val="FFFFF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16" name="图片 15" descr="未标题-2_画板 1"/>
          <p:cNvPicPr>
            <a:picLocks noChangeAspect="1"/>
          </p:cNvPicPr>
          <p:nvPr userDrawn="1">
            <p:custDataLst>
              <p:tags r:id="rId5"/>
            </p:custDataLst>
          </p:nvPr>
        </p:nvPicPr>
        <p:blipFill>
          <a:blip r:embed="rId6"/>
          <a:stretch>
            <a:fillRect/>
          </a:stretch>
        </p:blipFill>
        <p:spPr>
          <a:xfrm>
            <a:off x="0" y="-635"/>
            <a:ext cx="12192000" cy="6858635"/>
          </a:xfrm>
          <a:prstGeom prst="rect">
            <a:avLst/>
          </a:prstGeom>
        </p:spPr>
      </p:pic>
      <p:sp>
        <p:nvSpPr>
          <p:cNvPr id="8" name="矩形 7"/>
          <p:cNvSpPr/>
          <p:nvPr userDrawn="1">
            <p:custDataLst>
              <p:tags r:id="rId7"/>
            </p:custDataLst>
          </p:nvPr>
        </p:nvSpPr>
        <p:spPr>
          <a:xfrm>
            <a:off x="0" y="-635"/>
            <a:ext cx="12191365" cy="6852285"/>
          </a:xfrm>
          <a:prstGeom prst="rect">
            <a:avLst/>
          </a:prstGeom>
          <a:solidFill>
            <a:srgbClr val="E8FAF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标题和内容1">
    <p:spTree>
      <p:nvGrpSpPr>
        <p:cNvPr id="1" name=""/>
        <p:cNvGrpSpPr/>
        <p:nvPr/>
      </p:nvGrpSpPr>
      <p:grpSpPr>
        <a:xfrm>
          <a:off x="0" y="0"/>
          <a:ext cx="0" cy="0"/>
          <a:chOff x="0" y="0"/>
          <a:chExt cx="0" cy="0"/>
        </a:xfrm>
      </p:grpSpPr>
      <p:sp>
        <p:nvSpPr>
          <p:cNvPr id="7" name="矩形 6"/>
          <p:cNvSpPr/>
          <p:nvPr userDrawn="1"/>
        </p:nvSpPr>
        <p:spPr>
          <a:xfrm>
            <a:off x="0" y="-1923"/>
            <a:ext cx="12192000" cy="895645"/>
          </a:xfrm>
          <a:prstGeom prst="rect">
            <a:avLst/>
          </a:prstGeom>
          <a:solidFill>
            <a:srgbClr val="007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宋体" panose="02010600030101010101" pitchFamily="2" charset="-122"/>
              <a:ea typeface="宋体" panose="02010600030101010101" pitchFamily="2" charset="-122"/>
            </a:endParaRPr>
          </a:p>
        </p:txBody>
      </p:sp>
      <p:pic>
        <p:nvPicPr>
          <p:cNvPr id="8" name="图片 7"/>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9384196" y="206750"/>
            <a:ext cx="2650379" cy="481811"/>
          </a:xfrm>
          <a:prstGeom prst="rect">
            <a:avLst/>
          </a:prstGeom>
        </p:spPr>
      </p:pic>
      <p:sp>
        <p:nvSpPr>
          <p:cNvPr id="11" name="日期占位符 10"/>
          <p:cNvSpPr>
            <a:spLocks noGrp="1"/>
          </p:cNvSpPr>
          <p:nvPr>
            <p:ph type="dt" sz="half" idx="10"/>
          </p:nvPr>
        </p:nvSpPr>
        <p:spPr>
          <a:xfrm>
            <a:off x="1282700" y="6356350"/>
            <a:ext cx="2743200" cy="365125"/>
          </a:xfrm>
          <a:prstGeom prst="rect">
            <a:avLst/>
          </a:prstGeom>
        </p:spPr>
        <p:txBody>
          <a:bodyPr/>
          <a:lstStyle>
            <a:lvl1pPr>
              <a:defRPr sz="1400">
                <a:solidFill>
                  <a:schemeClr val="tx1"/>
                </a:solidFill>
                <a:latin typeface="宋体" panose="02010600030101010101" pitchFamily="2" charset="-122"/>
                <a:ea typeface="宋体" panose="02010600030101010101" pitchFamily="2" charset="-122"/>
              </a:defRPr>
            </a:lvl1pPr>
          </a:lstStyle>
          <a:p>
            <a:fld id="{0298E997-7435-4774-957C-5E687C24FF07}" type="datetime1">
              <a:rPr lang="zh-CN" altLang="en-US" smtClean="0"/>
            </a:fld>
            <a:endParaRPr lang="zh-CN" altLang="en-US" dirty="0"/>
          </a:p>
        </p:txBody>
      </p:sp>
      <p:sp>
        <p:nvSpPr>
          <p:cNvPr id="13" name="灯片编号占位符 12"/>
          <p:cNvSpPr>
            <a:spLocks noGrp="1"/>
          </p:cNvSpPr>
          <p:nvPr>
            <p:ph type="sldNum" sz="quarter" idx="12"/>
          </p:nvPr>
        </p:nvSpPr>
        <p:spPr>
          <a:xfrm>
            <a:off x="9089572" y="6356350"/>
            <a:ext cx="2743200" cy="365125"/>
          </a:xfrm>
        </p:spPr>
        <p:txBody>
          <a:bodyPr/>
          <a:lstStyle>
            <a:lvl1pPr>
              <a:defRPr sz="1400">
                <a:solidFill>
                  <a:schemeClr val="tx1"/>
                </a:solidFill>
              </a:defRPr>
            </a:lvl1pPr>
          </a:lstStyle>
          <a:p>
            <a:fld id="{57EA6ACE-0664-44B5-8E34-2EEC9F0AF1A7}" type="slidenum">
              <a:rPr lang="zh-CN" altLang="en-US" smtClean="0"/>
            </a:fld>
            <a:endParaRPr lang="zh-CN" altLang="en-US"/>
          </a:p>
        </p:txBody>
      </p:sp>
    </p:spTree>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descr="pic_sup"/>
          <p:cNvPicPr>
            <a:picLocks noChangeAspect="1"/>
          </p:cNvPicPr>
          <p:nvPr userDrawn="1">
            <p:custDataLst>
              <p:tags r:id="rId2"/>
            </p:custDataLst>
          </p:nvPr>
        </p:nvPicPr>
        <p:blipFill>
          <a:blip r:embed="rId3"/>
          <a:stretch>
            <a:fillRect/>
          </a:stretch>
        </p:blipFill>
        <p:spPr>
          <a:xfrm>
            <a:off x="0" y="0"/>
            <a:ext cx="12192000" cy="6858000"/>
          </a:xfrm>
          <a:prstGeom prst="rect">
            <a:avLst/>
          </a:prstGeom>
        </p:spPr>
      </p:pic>
      <p:sp>
        <p:nvSpPr>
          <p:cNvPr id="7" name="矩形 6"/>
          <p:cNvSpPr/>
          <p:nvPr userDrawn="1">
            <p:custDataLst>
              <p:tags r:id="rId4"/>
            </p:custDataLst>
          </p:nvPr>
        </p:nvSpPr>
        <p:spPr>
          <a:xfrm>
            <a:off x="0" y="302260"/>
            <a:ext cx="12192000" cy="6549390"/>
          </a:xfrm>
          <a:prstGeom prst="rect">
            <a:avLst/>
          </a:prstGeom>
          <a:solidFill>
            <a:srgbClr val="FFFFF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16" name="图片 15" descr="未标题-2_画板 1"/>
          <p:cNvPicPr>
            <a:picLocks noChangeAspect="1"/>
          </p:cNvPicPr>
          <p:nvPr userDrawn="1">
            <p:custDataLst>
              <p:tags r:id="rId5"/>
            </p:custDataLst>
          </p:nvPr>
        </p:nvPicPr>
        <p:blipFill>
          <a:blip r:embed="rId6"/>
          <a:stretch>
            <a:fillRect/>
          </a:stretch>
        </p:blipFill>
        <p:spPr>
          <a:xfrm>
            <a:off x="0" y="-635"/>
            <a:ext cx="12192000" cy="6858635"/>
          </a:xfrm>
          <a:prstGeom prst="rect">
            <a:avLst/>
          </a:prstGeom>
        </p:spPr>
      </p:pic>
      <p:sp>
        <p:nvSpPr>
          <p:cNvPr id="8" name="矩形 7"/>
          <p:cNvSpPr/>
          <p:nvPr userDrawn="1">
            <p:custDataLst>
              <p:tags r:id="rId7"/>
            </p:custDataLst>
          </p:nvPr>
        </p:nvSpPr>
        <p:spPr>
          <a:xfrm>
            <a:off x="0" y="-635"/>
            <a:ext cx="12191365" cy="6852285"/>
          </a:xfrm>
          <a:prstGeom prst="rect">
            <a:avLst/>
          </a:prstGeom>
          <a:solidFill>
            <a:srgbClr val="E8FAF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和内容1">
    <p:spTree>
      <p:nvGrpSpPr>
        <p:cNvPr id="1" name=""/>
        <p:cNvGrpSpPr/>
        <p:nvPr/>
      </p:nvGrpSpPr>
      <p:grpSpPr>
        <a:xfrm>
          <a:off x="0" y="0"/>
          <a:ext cx="0" cy="0"/>
          <a:chOff x="0" y="0"/>
          <a:chExt cx="0" cy="0"/>
        </a:xfrm>
      </p:grpSpPr>
      <p:sp>
        <p:nvSpPr>
          <p:cNvPr id="7" name="矩形 6"/>
          <p:cNvSpPr/>
          <p:nvPr userDrawn="1"/>
        </p:nvSpPr>
        <p:spPr>
          <a:xfrm>
            <a:off x="0" y="-1923"/>
            <a:ext cx="12192000" cy="895645"/>
          </a:xfrm>
          <a:prstGeom prst="rect">
            <a:avLst/>
          </a:prstGeom>
          <a:solidFill>
            <a:srgbClr val="007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宋体" panose="02010600030101010101" pitchFamily="2" charset="-122"/>
              <a:ea typeface="宋体" panose="02010600030101010101" pitchFamily="2" charset="-122"/>
            </a:endParaRPr>
          </a:p>
        </p:txBody>
      </p:sp>
      <p:pic>
        <p:nvPicPr>
          <p:cNvPr id="8" name="图片 7"/>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9384196" y="206750"/>
            <a:ext cx="2650379" cy="481811"/>
          </a:xfrm>
          <a:prstGeom prst="rect">
            <a:avLst/>
          </a:prstGeom>
        </p:spPr>
      </p:pic>
      <p:sp>
        <p:nvSpPr>
          <p:cNvPr id="11" name="日期占位符 10"/>
          <p:cNvSpPr>
            <a:spLocks noGrp="1"/>
          </p:cNvSpPr>
          <p:nvPr>
            <p:ph type="dt" sz="half" idx="10"/>
          </p:nvPr>
        </p:nvSpPr>
        <p:spPr>
          <a:xfrm>
            <a:off x="1282700" y="6356350"/>
            <a:ext cx="2743200" cy="365125"/>
          </a:xfrm>
          <a:prstGeom prst="rect">
            <a:avLst/>
          </a:prstGeom>
        </p:spPr>
        <p:txBody>
          <a:bodyPr/>
          <a:lstStyle>
            <a:lvl1pPr>
              <a:defRPr sz="1400">
                <a:solidFill>
                  <a:schemeClr val="tx1"/>
                </a:solidFill>
                <a:latin typeface="宋体" panose="02010600030101010101" pitchFamily="2" charset="-122"/>
                <a:ea typeface="宋体" panose="02010600030101010101" pitchFamily="2" charset="-122"/>
              </a:defRPr>
            </a:lvl1pPr>
          </a:lstStyle>
          <a:p>
            <a:fld id="{0298E997-7435-4774-957C-5E687C24FF07}" type="datetime1">
              <a:rPr lang="zh-CN" altLang="en-US" smtClean="0"/>
            </a:fld>
            <a:endParaRPr lang="zh-CN" altLang="en-US" dirty="0"/>
          </a:p>
        </p:txBody>
      </p:sp>
      <p:sp>
        <p:nvSpPr>
          <p:cNvPr id="13" name="灯片编号占位符 12"/>
          <p:cNvSpPr>
            <a:spLocks noGrp="1"/>
          </p:cNvSpPr>
          <p:nvPr>
            <p:ph type="sldNum" sz="quarter" idx="12"/>
          </p:nvPr>
        </p:nvSpPr>
        <p:spPr>
          <a:xfrm>
            <a:off x="9089572" y="6356350"/>
            <a:ext cx="2743200" cy="365125"/>
          </a:xfrm>
        </p:spPr>
        <p:txBody>
          <a:bodyPr/>
          <a:lstStyle>
            <a:lvl1pPr>
              <a:defRPr sz="1400">
                <a:solidFill>
                  <a:schemeClr val="tx1"/>
                </a:solidFill>
              </a:defRPr>
            </a:lvl1pPr>
          </a:lstStyle>
          <a:p>
            <a:fld id="{57EA6ACE-0664-44B5-8E34-2EEC9F0AF1A7}" type="slidenum">
              <a:rPr lang="zh-CN" altLang="en-US" smtClean="0"/>
            </a:fld>
            <a:endParaRPr lang="zh-CN" altLang="en-US"/>
          </a:p>
        </p:txBody>
      </p:sp>
    </p:spTree>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descr="pic_sup"/>
          <p:cNvPicPr>
            <a:picLocks noChangeAspect="1"/>
          </p:cNvPicPr>
          <p:nvPr userDrawn="1">
            <p:custDataLst>
              <p:tags r:id="rId2"/>
            </p:custDataLst>
          </p:nvPr>
        </p:nvPicPr>
        <p:blipFill>
          <a:blip r:embed="rId3"/>
          <a:stretch>
            <a:fillRect/>
          </a:stretch>
        </p:blipFill>
        <p:spPr>
          <a:xfrm>
            <a:off x="0" y="0"/>
            <a:ext cx="12192000" cy="6858000"/>
          </a:xfrm>
          <a:prstGeom prst="rect">
            <a:avLst/>
          </a:prstGeom>
        </p:spPr>
      </p:pic>
      <p:sp>
        <p:nvSpPr>
          <p:cNvPr id="7" name="矩形 6"/>
          <p:cNvSpPr/>
          <p:nvPr userDrawn="1">
            <p:custDataLst>
              <p:tags r:id="rId4"/>
            </p:custDataLst>
          </p:nvPr>
        </p:nvSpPr>
        <p:spPr>
          <a:xfrm>
            <a:off x="0" y="302260"/>
            <a:ext cx="12192000" cy="6549390"/>
          </a:xfrm>
          <a:prstGeom prst="rect">
            <a:avLst/>
          </a:prstGeom>
          <a:solidFill>
            <a:srgbClr val="FFFFF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16" name="图片 15" descr="未标题-2_画板 1"/>
          <p:cNvPicPr>
            <a:picLocks noChangeAspect="1"/>
          </p:cNvPicPr>
          <p:nvPr userDrawn="1">
            <p:custDataLst>
              <p:tags r:id="rId5"/>
            </p:custDataLst>
          </p:nvPr>
        </p:nvPicPr>
        <p:blipFill>
          <a:blip r:embed="rId6"/>
          <a:stretch>
            <a:fillRect/>
          </a:stretch>
        </p:blipFill>
        <p:spPr>
          <a:xfrm>
            <a:off x="0" y="-635"/>
            <a:ext cx="12192000" cy="6858635"/>
          </a:xfrm>
          <a:prstGeom prst="rect">
            <a:avLst/>
          </a:prstGeom>
        </p:spPr>
      </p:pic>
      <p:sp>
        <p:nvSpPr>
          <p:cNvPr id="8" name="矩形 7"/>
          <p:cNvSpPr/>
          <p:nvPr userDrawn="1">
            <p:custDataLst>
              <p:tags r:id="rId7"/>
            </p:custDataLst>
          </p:nvPr>
        </p:nvSpPr>
        <p:spPr>
          <a:xfrm>
            <a:off x="0" y="-635"/>
            <a:ext cx="12191365" cy="6852285"/>
          </a:xfrm>
          <a:prstGeom prst="rect">
            <a:avLst/>
          </a:prstGeom>
          <a:solidFill>
            <a:srgbClr val="E8FAF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descr="pic_sup"/>
          <p:cNvPicPr>
            <a:picLocks noChangeAspect="1"/>
          </p:cNvPicPr>
          <p:nvPr userDrawn="1">
            <p:custDataLst>
              <p:tags r:id="rId2"/>
            </p:custDataLst>
          </p:nvPr>
        </p:nvPicPr>
        <p:blipFill>
          <a:blip r:embed="rId3"/>
          <a:stretch>
            <a:fillRect/>
          </a:stretch>
        </p:blipFill>
        <p:spPr>
          <a:xfrm>
            <a:off x="0" y="0"/>
            <a:ext cx="12192000" cy="6858000"/>
          </a:xfrm>
          <a:prstGeom prst="rect">
            <a:avLst/>
          </a:prstGeom>
        </p:spPr>
      </p:pic>
      <p:sp>
        <p:nvSpPr>
          <p:cNvPr id="7" name="矩形 6"/>
          <p:cNvSpPr/>
          <p:nvPr userDrawn="1">
            <p:custDataLst>
              <p:tags r:id="rId4"/>
            </p:custDataLst>
          </p:nvPr>
        </p:nvSpPr>
        <p:spPr>
          <a:xfrm>
            <a:off x="0" y="302260"/>
            <a:ext cx="12192000" cy="6549390"/>
          </a:xfrm>
          <a:prstGeom prst="rect">
            <a:avLst/>
          </a:prstGeom>
          <a:solidFill>
            <a:srgbClr val="FFFFF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ts val="0"/>
              </a:spcBef>
              <a:spcAft>
                <a:spcPts val="0"/>
              </a:spcAft>
            </a:pPr>
            <a:endParaRPr lang="zh-CN" altLang="en-US" sz="1400" kern="0">
              <a:solidFill>
                <a:schemeClr val="lt1"/>
              </a:solidFill>
              <a:sym typeface="Arial" panose="020B0604020202020204"/>
            </a:endParaRPr>
          </a:p>
        </p:txBody>
      </p:sp>
      <p:pic>
        <p:nvPicPr>
          <p:cNvPr id="16" name="图片 15" descr="未标题-2_画板 1"/>
          <p:cNvPicPr>
            <a:picLocks noChangeAspect="1"/>
          </p:cNvPicPr>
          <p:nvPr userDrawn="1">
            <p:custDataLst>
              <p:tags r:id="rId5"/>
            </p:custDataLst>
          </p:nvPr>
        </p:nvPicPr>
        <p:blipFill>
          <a:blip r:embed="rId6"/>
          <a:stretch>
            <a:fillRect/>
          </a:stretch>
        </p:blipFill>
        <p:spPr>
          <a:xfrm>
            <a:off x="0" y="-635"/>
            <a:ext cx="12192000" cy="6858635"/>
          </a:xfrm>
          <a:prstGeom prst="rect">
            <a:avLst/>
          </a:prstGeom>
        </p:spPr>
      </p:pic>
      <p:sp>
        <p:nvSpPr>
          <p:cNvPr id="8" name="矩形 7"/>
          <p:cNvSpPr/>
          <p:nvPr userDrawn="1">
            <p:custDataLst>
              <p:tags r:id="rId7"/>
            </p:custDataLst>
          </p:nvPr>
        </p:nvSpPr>
        <p:spPr>
          <a:xfrm>
            <a:off x="0" y="-635"/>
            <a:ext cx="12191365" cy="6852285"/>
          </a:xfrm>
          <a:prstGeom prst="rect">
            <a:avLst/>
          </a:prstGeom>
          <a:solidFill>
            <a:srgbClr val="E8FAF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ts val="0"/>
              </a:spcBef>
              <a:spcAft>
                <a:spcPts val="0"/>
              </a:spcAft>
            </a:pPr>
            <a:endParaRPr lang="zh-CN" altLang="en-US" sz="1400" kern="0">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49833"/>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610600" y="6349833"/>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49833"/>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610600" y="6349833"/>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5" Type="http://schemas.openxmlformats.org/officeDocument/2006/relationships/theme" Target="../theme/theme4.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5" Type="http://schemas.openxmlformats.org/officeDocument/2006/relationships/theme" Target="../theme/theme5.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5" Type="http://schemas.openxmlformats.org/officeDocument/2006/relationships/theme" Target="../theme/theme6.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32.xml"/><Relationship Id="rId1" Type="http://schemas.openxmlformats.org/officeDocument/2006/relationships/slideLayout" Target="../slideLayouts/slideLayout31.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4" r:id="rId1"/>
    <p:sldLayoutId id="214748368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7" r:id="rId1"/>
    <p:sldLayoutId id="2147483688"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9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3.xml"/><Relationship Id="rId2" Type="http://schemas.openxmlformats.org/officeDocument/2006/relationships/image" Target="../media/image5.jpe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1" Type="http://schemas.openxmlformats.org/officeDocument/2006/relationships/notesSlide" Target="../notesSlides/notesSlide2.xml"/><Relationship Id="rId10" Type="http://schemas.openxmlformats.org/officeDocument/2006/relationships/slideLayout" Target="../slideLayouts/slideLayout13.xml"/><Relationship Id="rId1" Type="http://schemas.openxmlformats.org/officeDocument/2006/relationships/tags" Target="../tags/tag3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image" Target="../media/image14.svg"/><Relationship Id="rId7" Type="http://schemas.openxmlformats.org/officeDocument/2006/relationships/image" Target="../media/image13.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image" Target="../media/image8.svg"/><Relationship Id="rId10" Type="http://schemas.openxmlformats.org/officeDocument/2006/relationships/notesSlide" Target="../notesSlides/notesSlide4.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3.xml"/><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3.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3.xml"/><Relationship Id="rId4" Type="http://schemas.openxmlformats.org/officeDocument/2006/relationships/image" Target="../media/image25.svg"/><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image" Target="../media/image22.jpeg"/></Relationships>
</file>

<file path=ppt/slides/_rels/slide8.xml.rels><?xml version="1.0" encoding="UTF-8" standalone="yes"?>
<Relationships xmlns="http://schemas.openxmlformats.org/package/2006/relationships"><Relationship Id="rId9" Type="http://schemas.openxmlformats.org/officeDocument/2006/relationships/image" Target="../media/image34.png"/><Relationship Id="rId8" Type="http://schemas.openxmlformats.org/officeDocument/2006/relationships/image" Target="../media/image33.svg"/><Relationship Id="rId7" Type="http://schemas.openxmlformats.org/officeDocument/2006/relationships/image" Target="../media/image32.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 Id="rId3" Type="http://schemas.openxmlformats.org/officeDocument/2006/relationships/image" Target="../media/image28.png"/><Relationship Id="rId2" Type="http://schemas.openxmlformats.org/officeDocument/2006/relationships/image" Target="../media/image27.svg"/><Relationship Id="rId14" Type="http://schemas.openxmlformats.org/officeDocument/2006/relationships/notesSlide" Target="../notesSlides/notesSlide8.xml"/><Relationship Id="rId13" Type="http://schemas.openxmlformats.org/officeDocument/2006/relationships/slideLayout" Target="../slideLayouts/slideLayout13.xml"/><Relationship Id="rId12" Type="http://schemas.openxmlformats.org/officeDocument/2006/relationships/image" Target="../media/image37.svg"/><Relationship Id="rId11" Type="http://schemas.openxmlformats.org/officeDocument/2006/relationships/image" Target="../media/image36.png"/><Relationship Id="rId10" Type="http://schemas.openxmlformats.org/officeDocument/2006/relationships/image" Target="../media/image35.svg"/><Relationship Id="rId1"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image" Target="../media/image38.jpe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image" Target="../media/image46.svg"/><Relationship Id="rId7" Type="http://schemas.openxmlformats.org/officeDocument/2006/relationships/image" Target="../media/image45.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 Id="rId3" Type="http://schemas.openxmlformats.org/officeDocument/2006/relationships/image" Target="../media/image41.png"/><Relationship Id="rId2" Type="http://schemas.openxmlformats.org/officeDocument/2006/relationships/image" Target="../media/image40.svg"/><Relationship Id="rId10" Type="http://schemas.openxmlformats.org/officeDocument/2006/relationships/notesSlide" Target="../notesSlides/notesSlide10.xml"/><Relationship Id="rId1"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4.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 Id="rId3" Type="http://schemas.openxmlformats.org/officeDocument/2006/relationships/image" Target="../media/image49.png"/><Relationship Id="rId2" Type="http://schemas.openxmlformats.org/officeDocument/2006/relationships/image" Target="../media/image48.svg"/><Relationship Id="rId1" Type="http://schemas.openxmlformats.org/officeDocument/2006/relationships/image" Target="../media/image4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5.xml"/><Relationship Id="rId7" Type="http://schemas.openxmlformats.org/officeDocument/2006/relationships/image" Target="../media/image59.svg"/><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image" Target="../media/image53.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5.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63.svg"/><Relationship Id="rId3" Type="http://schemas.openxmlformats.org/officeDocument/2006/relationships/image" Target="../media/image62.png"/><Relationship Id="rId2" Type="http://schemas.openxmlformats.org/officeDocument/2006/relationships/image" Target="../media/image61.svg"/><Relationship Id="rId1" Type="http://schemas.openxmlformats.org/officeDocument/2006/relationships/image" Target="../media/image60.pn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5.xml"/><Relationship Id="rId7" Type="http://schemas.openxmlformats.org/officeDocument/2006/relationships/image" Target="../media/image70.jpeg"/><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image" Target="../media/image65.svg"/><Relationship Id="rId1" Type="http://schemas.openxmlformats.org/officeDocument/2006/relationships/image" Target="../media/image6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5.xml"/><Relationship Id="rId4" Type="http://schemas.openxmlformats.org/officeDocument/2006/relationships/image" Target="../media/image74.svg"/><Relationship Id="rId3" Type="http://schemas.openxmlformats.org/officeDocument/2006/relationships/image" Target="../media/image73.png"/><Relationship Id="rId2" Type="http://schemas.openxmlformats.org/officeDocument/2006/relationships/image" Target="../media/image72.svg"/><Relationship Id="rId1" Type="http://schemas.openxmlformats.org/officeDocument/2006/relationships/image" Target="../media/image71.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9.xml"/><Relationship Id="rId2" Type="http://schemas.openxmlformats.org/officeDocument/2006/relationships/image" Target="../media/image76.png"/><Relationship Id="rId1" Type="http://schemas.openxmlformats.org/officeDocument/2006/relationships/image" Target="../media/image75.png"/></Relationships>
</file>

<file path=ppt/slides/_rels/slide21.xml.rels><?xml version="1.0" encoding="UTF-8" standalone="yes"?>
<Relationships xmlns="http://schemas.openxmlformats.org/package/2006/relationships"><Relationship Id="rId9" Type="http://schemas.openxmlformats.org/officeDocument/2006/relationships/image" Target="../media/image80.png"/><Relationship Id="rId8" Type="http://schemas.openxmlformats.org/officeDocument/2006/relationships/image" Target="../media/image79.png"/><Relationship Id="rId7" Type="http://schemas.openxmlformats.org/officeDocument/2006/relationships/image" Target="../media/image78.png"/><Relationship Id="rId6" Type="http://schemas.openxmlformats.org/officeDocument/2006/relationships/image" Target="../media/image77.png"/><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2" Type="http://schemas.openxmlformats.org/officeDocument/2006/relationships/notesSlide" Target="../notesSlides/notesSlide21.xml"/><Relationship Id="rId11" Type="http://schemas.openxmlformats.org/officeDocument/2006/relationships/slideLayout" Target="../slideLayouts/slideLayout17.xml"/><Relationship Id="rId10" Type="http://schemas.openxmlformats.org/officeDocument/2006/relationships/tags" Target="../tags/tag44.xml"/><Relationship Id="rId1" Type="http://schemas.openxmlformats.org/officeDocument/2006/relationships/tags" Target="../tags/tag39.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0" Type="http://schemas.openxmlformats.org/officeDocument/2006/relationships/notesSlide" Target="../notesSlides/notesSlide22.xml"/><Relationship Id="rId1" Type="http://schemas.openxmlformats.org/officeDocument/2006/relationships/tags" Target="../tags/tag45.xml"/></Relationships>
</file>

<file path=ppt/slides/_rels/slide23.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image" Target="../media/image86.png"/><Relationship Id="rId7" Type="http://schemas.openxmlformats.org/officeDocument/2006/relationships/image" Target="../media/image85.png"/><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1" Type="http://schemas.openxmlformats.org/officeDocument/2006/relationships/notesSlide" Target="../notesSlides/notesSlide23.xml"/><Relationship Id="rId10" Type="http://schemas.openxmlformats.org/officeDocument/2006/relationships/slideLayout" Target="../slideLayouts/slideLayout12.xml"/><Relationship Id="rId1" Type="http://schemas.openxmlformats.org/officeDocument/2006/relationships/tags" Target="../tags/tag51.xml"/></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tags" Target="../tags/tag61.xml"/><Relationship Id="rId7" Type="http://schemas.openxmlformats.org/officeDocument/2006/relationships/image" Target="../media/image88.png"/><Relationship Id="rId6" Type="http://schemas.openxmlformats.org/officeDocument/2006/relationships/tags" Target="../tags/tag60.xml"/><Relationship Id="rId5" Type="http://schemas.openxmlformats.org/officeDocument/2006/relationships/image" Target="../media/image87.png"/><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0" Type="http://schemas.openxmlformats.org/officeDocument/2006/relationships/notesSlide" Target="../notesSlides/notesSlide24.xml"/><Relationship Id="rId1" Type="http://schemas.openxmlformats.org/officeDocument/2006/relationships/tags" Target="../tags/tag56.xml"/></Relationships>
</file>

<file path=ppt/slides/_rels/slide25.xml.rels><?xml version="1.0" encoding="UTF-8" standalone="yes"?>
<Relationships xmlns="http://schemas.openxmlformats.org/package/2006/relationships"><Relationship Id="rId9" Type="http://schemas.openxmlformats.org/officeDocument/2006/relationships/image" Target="../media/image91.png"/><Relationship Id="rId8" Type="http://schemas.openxmlformats.org/officeDocument/2006/relationships/image" Target="../media/image90.wmf"/><Relationship Id="rId7" Type="http://schemas.openxmlformats.org/officeDocument/2006/relationships/image" Target="../media/image89.png"/><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8" Type="http://schemas.openxmlformats.org/officeDocument/2006/relationships/notesSlide" Target="../notesSlides/notesSlide25.xml"/><Relationship Id="rId17" Type="http://schemas.openxmlformats.org/officeDocument/2006/relationships/slideLayout" Target="../slideLayouts/slideLayout12.xml"/><Relationship Id="rId16" Type="http://schemas.openxmlformats.org/officeDocument/2006/relationships/tags" Target="../tags/tag68.xml"/><Relationship Id="rId15" Type="http://schemas.openxmlformats.org/officeDocument/2006/relationships/image" Target="../media/image97.png"/><Relationship Id="rId14" Type="http://schemas.openxmlformats.org/officeDocument/2006/relationships/image" Target="../media/image96.png"/><Relationship Id="rId13" Type="http://schemas.openxmlformats.org/officeDocument/2006/relationships/image" Target="../media/image95.png"/><Relationship Id="rId12" Type="http://schemas.openxmlformats.org/officeDocument/2006/relationships/image" Target="../media/image94.png"/><Relationship Id="rId11" Type="http://schemas.openxmlformats.org/officeDocument/2006/relationships/image" Target="../media/image93.png"/><Relationship Id="rId10" Type="http://schemas.openxmlformats.org/officeDocument/2006/relationships/image" Target="../media/image92.png"/><Relationship Id="rId1" Type="http://schemas.openxmlformats.org/officeDocument/2006/relationships/tags" Target="../tags/tag62.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image" Target="../media/image98.jpeg"/><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0" Type="http://schemas.openxmlformats.org/officeDocument/2006/relationships/notesSlide" Target="../notesSlides/notesSlide26.xml"/><Relationship Id="rId1" Type="http://schemas.openxmlformats.org/officeDocument/2006/relationships/tags" Target="../tags/tag69.xml"/></Relationships>
</file>

<file path=ppt/slides/_rels/slide27.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12.xml"/><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28.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image" Target="../media/image100.png"/><Relationship Id="rId7" Type="http://schemas.openxmlformats.org/officeDocument/2006/relationships/image" Target="../media/image99.png"/><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1" Type="http://schemas.openxmlformats.org/officeDocument/2006/relationships/notesSlide" Target="../notesSlides/notesSlide28.xml"/><Relationship Id="rId10" Type="http://schemas.openxmlformats.org/officeDocument/2006/relationships/slideLayout" Target="../slideLayouts/slideLayout12.xml"/><Relationship Id="rId1" Type="http://schemas.openxmlformats.org/officeDocument/2006/relationships/tags" Target="../tags/tag83.xml"/></Relationships>
</file>

<file path=ppt/slides/_rels/slide29.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3" Type="http://schemas.openxmlformats.org/officeDocument/2006/relationships/notesSlide" Target="../notesSlides/notesSlide29.xml"/><Relationship Id="rId12" Type="http://schemas.openxmlformats.org/officeDocument/2006/relationships/slideLayout" Target="../slideLayouts/slideLayout12.xml"/><Relationship Id="rId11" Type="http://schemas.openxmlformats.org/officeDocument/2006/relationships/tags" Target="../tags/tag100.xml"/><Relationship Id="rId10" Type="http://schemas.openxmlformats.org/officeDocument/2006/relationships/tags" Target="../tags/tag99.xml"/><Relationship Id="rId1" Type="http://schemas.openxmlformats.org/officeDocument/2006/relationships/tags" Target="../tags/tag90.xml"/></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106.xml"/><Relationship Id="rId7" Type="http://schemas.openxmlformats.org/officeDocument/2006/relationships/image" Target="../media/image102.png"/><Relationship Id="rId6" Type="http://schemas.openxmlformats.org/officeDocument/2006/relationships/image" Target="../media/image101.png"/><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0" Type="http://schemas.openxmlformats.org/officeDocument/2006/relationships/notesSlide" Target="../notesSlides/notesSlide30.xml"/><Relationship Id="rId1" Type="http://schemas.openxmlformats.org/officeDocument/2006/relationships/tags" Target="../tags/tag101.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7" Type="http://schemas.openxmlformats.org/officeDocument/2006/relationships/slideLayout" Target="../slideLayouts/slideLayout12.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32.xml"/><Relationship Id="rId7" Type="http://schemas.openxmlformats.org/officeDocument/2006/relationships/vmlDrawing" Target="../drawings/vmlDrawing1.vml"/><Relationship Id="rId6" Type="http://schemas.openxmlformats.org/officeDocument/2006/relationships/slideLayout" Target="../slideLayouts/slideLayout9.xml"/><Relationship Id="rId5" Type="http://schemas.openxmlformats.org/officeDocument/2006/relationships/image" Target="../media/image106.jpeg"/><Relationship Id="rId4" Type="http://schemas.openxmlformats.org/officeDocument/2006/relationships/image" Target="../media/image105.jpeg"/><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oleObject" Target="../embeddings/oleObject1.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18.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image" Target="../media/image108.png"/><Relationship Id="rId2" Type="http://schemas.openxmlformats.org/officeDocument/2006/relationships/tags" Target="../tags/tag113.xml"/><Relationship Id="rId1" Type="http://schemas.openxmlformats.org/officeDocument/2006/relationships/image" Target="../media/image107.png"/></Relationships>
</file>

<file path=ppt/slides/_rels/slide35.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image" Target="../media/image116.svg"/><Relationship Id="rId7" Type="http://schemas.openxmlformats.org/officeDocument/2006/relationships/image" Target="../media/image115.png"/><Relationship Id="rId6" Type="http://schemas.openxmlformats.org/officeDocument/2006/relationships/image" Target="../media/image114.svg"/><Relationship Id="rId5" Type="http://schemas.openxmlformats.org/officeDocument/2006/relationships/image" Target="../media/image113.png"/><Relationship Id="rId4" Type="http://schemas.openxmlformats.org/officeDocument/2006/relationships/image" Target="../media/image112.jpeg"/><Relationship Id="rId3" Type="http://schemas.openxmlformats.org/officeDocument/2006/relationships/image" Target="../media/image111.svg"/><Relationship Id="rId2" Type="http://schemas.openxmlformats.org/officeDocument/2006/relationships/image" Target="../media/image110.png"/><Relationship Id="rId10" Type="http://schemas.openxmlformats.org/officeDocument/2006/relationships/notesSlide" Target="../notesSlides/notesSlide35.xml"/><Relationship Id="rId1" Type="http://schemas.openxmlformats.org/officeDocument/2006/relationships/image" Target="../media/image109.jpeg"/></Relationships>
</file>

<file path=ppt/slides/_rels/slide36.xml.rels><?xml version="1.0" encoding="UTF-8" standalone="yes"?>
<Relationships xmlns="http://schemas.openxmlformats.org/package/2006/relationships"><Relationship Id="rId9" Type="http://schemas.openxmlformats.org/officeDocument/2006/relationships/image" Target="../media/image113.png"/><Relationship Id="rId8" Type="http://schemas.openxmlformats.org/officeDocument/2006/relationships/image" Target="../media/image122.svg"/><Relationship Id="rId7" Type="http://schemas.openxmlformats.org/officeDocument/2006/relationships/image" Target="../media/image121.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120.svg"/><Relationship Id="rId3" Type="http://schemas.openxmlformats.org/officeDocument/2006/relationships/image" Target="../media/image119.png"/><Relationship Id="rId2" Type="http://schemas.openxmlformats.org/officeDocument/2006/relationships/image" Target="../media/image118.svg"/><Relationship Id="rId12" Type="http://schemas.openxmlformats.org/officeDocument/2006/relationships/notesSlide" Target="../notesSlides/notesSlide36.xml"/><Relationship Id="rId11" Type="http://schemas.openxmlformats.org/officeDocument/2006/relationships/slideLayout" Target="../slideLayouts/slideLayout15.xml"/><Relationship Id="rId10" Type="http://schemas.openxmlformats.org/officeDocument/2006/relationships/image" Target="../media/image114.svg"/><Relationship Id="rId1" Type="http://schemas.openxmlformats.org/officeDocument/2006/relationships/image" Target="../media/image117.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18.xml"/><Relationship Id="rId2" Type="http://schemas.openxmlformats.org/officeDocument/2006/relationships/tags" Target="../tags/tag118.xml"/><Relationship Id="rId1" Type="http://schemas.openxmlformats.org/officeDocument/2006/relationships/tags" Target="../tags/tag117.xml"/></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38.xml"/><Relationship Id="rId7" Type="http://schemas.openxmlformats.org/officeDocument/2006/relationships/slideLayout" Target="../slideLayouts/slideLayout18.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image" Target="../media/image123.png"/><Relationship Id="rId1" Type="http://schemas.openxmlformats.org/officeDocument/2006/relationships/tags" Target="../tags/tag119.xml"/></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39.xml"/><Relationship Id="rId6" Type="http://schemas.openxmlformats.org/officeDocument/2006/relationships/slideLayout" Target="../slideLayouts/slideLayout1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image" Target="../media/image123.png"/><Relationship Id="rId1" Type="http://schemas.openxmlformats.org/officeDocument/2006/relationships/tags" Target="../tags/tag124.xml"/></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18.xml"/><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tags" Target="../tags/tag128.xml"/></Relationships>
</file>

<file path=ppt/slides/_rels/slide41.xml.rels><?xml version="1.0" encoding="UTF-8" standalone="yes"?>
<Relationships xmlns="http://schemas.openxmlformats.org/package/2006/relationships"><Relationship Id="rId9" Type="http://schemas.openxmlformats.org/officeDocument/2006/relationships/image" Target="../media/image126.png"/><Relationship Id="rId8" Type="http://schemas.openxmlformats.org/officeDocument/2006/relationships/tags" Target="../tags/tag134.xml"/><Relationship Id="rId7" Type="http://schemas.openxmlformats.org/officeDocument/2006/relationships/tags" Target="../tags/tag133.xml"/><Relationship Id="rId6" Type="http://schemas.openxmlformats.org/officeDocument/2006/relationships/image" Target="../media/image108.png"/><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3" Type="http://schemas.openxmlformats.org/officeDocument/2006/relationships/notesSlide" Target="../notesSlides/notesSlide41.xml"/><Relationship Id="rId22" Type="http://schemas.openxmlformats.org/officeDocument/2006/relationships/slideLayout" Target="../slideLayouts/slideLayout18.xml"/><Relationship Id="rId21" Type="http://schemas.openxmlformats.org/officeDocument/2006/relationships/tags" Target="../tags/tag146.xml"/><Relationship Id="rId20" Type="http://schemas.openxmlformats.org/officeDocument/2006/relationships/tags" Target="../tags/tag145.xml"/><Relationship Id="rId2" Type="http://schemas.openxmlformats.org/officeDocument/2006/relationships/image" Target="../media/image124.png"/><Relationship Id="rId19" Type="http://schemas.openxmlformats.org/officeDocument/2006/relationships/tags" Target="../tags/tag144.xml"/><Relationship Id="rId18" Type="http://schemas.openxmlformats.org/officeDocument/2006/relationships/tags" Target="../tags/tag143.xml"/><Relationship Id="rId17" Type="http://schemas.openxmlformats.org/officeDocument/2006/relationships/tags" Target="../tags/tag142.xml"/><Relationship Id="rId16" Type="http://schemas.openxmlformats.org/officeDocument/2006/relationships/tags" Target="../tags/tag141.xml"/><Relationship Id="rId15" Type="http://schemas.openxmlformats.org/officeDocument/2006/relationships/tags" Target="../tags/tag140.xml"/><Relationship Id="rId14" Type="http://schemas.openxmlformats.org/officeDocument/2006/relationships/tags" Target="../tags/tag139.xml"/><Relationship Id="rId13" Type="http://schemas.openxmlformats.org/officeDocument/2006/relationships/tags" Target="../tags/tag138.xml"/><Relationship Id="rId12" Type="http://schemas.openxmlformats.org/officeDocument/2006/relationships/tags" Target="../tags/tag137.xml"/><Relationship Id="rId11" Type="http://schemas.openxmlformats.org/officeDocument/2006/relationships/tags" Target="../tags/tag136.xml"/><Relationship Id="rId10" Type="http://schemas.openxmlformats.org/officeDocument/2006/relationships/tags" Target="../tags/tag135.xml"/><Relationship Id="rId1" Type="http://schemas.openxmlformats.org/officeDocument/2006/relationships/tags" Target="../tags/tag129.xml"/></Relationships>
</file>

<file path=ppt/slides/_rels/slide42.xml.rels><?xml version="1.0" encoding="UTF-8" standalone="yes"?>
<Relationships xmlns="http://schemas.openxmlformats.org/package/2006/relationships"><Relationship Id="rId9" Type="http://schemas.openxmlformats.org/officeDocument/2006/relationships/tags" Target="../tags/tag154.xml"/><Relationship Id="rId8" Type="http://schemas.openxmlformats.org/officeDocument/2006/relationships/image" Target="../media/image127.png"/><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0" Type="http://schemas.openxmlformats.org/officeDocument/2006/relationships/slideLayout" Target="../slideLayouts/slideLayout29.xml"/><Relationship Id="rId1" Type="http://schemas.openxmlformats.org/officeDocument/2006/relationships/tags" Target="../tags/tag147.xml"/></Relationships>
</file>

<file path=ppt/slides/_rels/slide4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image" Target="../media/image129.png"/><Relationship Id="rId5" Type="http://schemas.openxmlformats.org/officeDocument/2006/relationships/tags" Target="../tags/tag158.xml"/><Relationship Id="rId4" Type="http://schemas.openxmlformats.org/officeDocument/2006/relationships/image" Target="../media/image128.png"/><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9.xml"/><Relationship Id="rId1" Type="http://schemas.openxmlformats.org/officeDocument/2006/relationships/image" Target="../media/image6.jpeg"/></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18.xml"/><Relationship Id="rId2" Type="http://schemas.openxmlformats.org/officeDocument/2006/relationships/image" Target="../media/image130.png"/><Relationship Id="rId1" Type="http://schemas.openxmlformats.org/officeDocument/2006/relationships/tags" Target="../tags/tag161.xml"/></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18.xml"/><Relationship Id="rId2" Type="http://schemas.openxmlformats.org/officeDocument/2006/relationships/image" Target="../media/image130.png"/><Relationship Id="rId1" Type="http://schemas.openxmlformats.org/officeDocument/2006/relationships/tags" Target="../tags/tag162.xml"/></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18.xml"/><Relationship Id="rId2" Type="http://schemas.openxmlformats.org/officeDocument/2006/relationships/image" Target="../media/image130.png"/><Relationship Id="rId1" Type="http://schemas.openxmlformats.org/officeDocument/2006/relationships/tags" Target="../tags/tag163.xml"/></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6.xml"/><Relationship Id="rId3" Type="http://schemas.openxmlformats.org/officeDocument/2006/relationships/slideLayout" Target="../slideLayouts/slideLayout18.xml"/><Relationship Id="rId2" Type="http://schemas.openxmlformats.org/officeDocument/2006/relationships/image" Target="../media/image130.png"/><Relationship Id="rId1" Type="http://schemas.openxmlformats.org/officeDocument/2006/relationships/tags" Target="../tags/tag16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5.xml"/><Relationship Id="rId1" Type="http://schemas.openxmlformats.org/officeDocument/2006/relationships/image" Target="../media/image131.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9" Type="http://schemas.openxmlformats.org/officeDocument/2006/relationships/notesSlide" Target="../notesSlides/notesSlide50.xml"/><Relationship Id="rId8" Type="http://schemas.openxmlformats.org/officeDocument/2006/relationships/slideLayout" Target="../slideLayouts/slideLayout15.xml"/><Relationship Id="rId7" Type="http://schemas.openxmlformats.org/officeDocument/2006/relationships/image" Target="../media/image137.svg"/><Relationship Id="rId6" Type="http://schemas.openxmlformats.org/officeDocument/2006/relationships/image" Target="../media/image136.png"/><Relationship Id="rId5" Type="http://schemas.openxmlformats.org/officeDocument/2006/relationships/image" Target="../media/image135.svg"/><Relationship Id="rId4" Type="http://schemas.openxmlformats.org/officeDocument/2006/relationships/image" Target="../media/image134.png"/><Relationship Id="rId3" Type="http://schemas.openxmlformats.org/officeDocument/2006/relationships/image" Target="../media/image133.svg"/><Relationship Id="rId2" Type="http://schemas.openxmlformats.org/officeDocument/2006/relationships/image" Target="../media/image119.png"/><Relationship Id="rId1" Type="http://schemas.openxmlformats.org/officeDocument/2006/relationships/image" Target="../media/image132.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5.xml"/><Relationship Id="rId1" Type="http://schemas.openxmlformats.org/officeDocument/2006/relationships/image" Target="../media/image138.jpeg"/></Relationships>
</file>

<file path=ppt/slides/_rels/slide54.xml.rels><?xml version="1.0" encoding="UTF-8" standalone="yes"?>
<Relationships xmlns="http://schemas.openxmlformats.org/package/2006/relationships"><Relationship Id="rId8" Type="http://schemas.openxmlformats.org/officeDocument/2006/relationships/notesSlide" Target="../notesSlides/notesSlide52.xml"/><Relationship Id="rId7" Type="http://schemas.openxmlformats.org/officeDocument/2006/relationships/slideLayout" Target="../slideLayouts/slideLayout15.xml"/><Relationship Id="rId6" Type="http://schemas.openxmlformats.org/officeDocument/2006/relationships/image" Target="../media/image144.svg"/><Relationship Id="rId5" Type="http://schemas.openxmlformats.org/officeDocument/2006/relationships/image" Target="../media/image143.png"/><Relationship Id="rId4" Type="http://schemas.openxmlformats.org/officeDocument/2006/relationships/image" Target="../media/image142.svg"/><Relationship Id="rId3" Type="http://schemas.openxmlformats.org/officeDocument/2006/relationships/image" Target="../media/image141.png"/><Relationship Id="rId2" Type="http://schemas.openxmlformats.org/officeDocument/2006/relationships/image" Target="../media/image140.svg"/><Relationship Id="rId1" Type="http://schemas.openxmlformats.org/officeDocument/2006/relationships/image" Target="../media/image139.png"/></Relationships>
</file>

<file path=ppt/slides/_rels/slide55.xml.rels><?xml version="1.0" encoding="UTF-8" standalone="yes"?>
<Relationships xmlns="http://schemas.openxmlformats.org/package/2006/relationships"><Relationship Id="rId9" Type="http://schemas.openxmlformats.org/officeDocument/2006/relationships/notesSlide" Target="../notesSlides/notesSlide53.xml"/><Relationship Id="rId8" Type="http://schemas.openxmlformats.org/officeDocument/2006/relationships/slideLayout" Target="../slideLayouts/slideLayout15.xml"/><Relationship Id="rId7" Type="http://schemas.openxmlformats.org/officeDocument/2006/relationships/image" Target="../media/image151.jpeg"/><Relationship Id="rId6" Type="http://schemas.openxmlformats.org/officeDocument/2006/relationships/image" Target="../media/image150.svg"/><Relationship Id="rId5" Type="http://schemas.openxmlformats.org/officeDocument/2006/relationships/image" Target="../media/image149.png"/><Relationship Id="rId4" Type="http://schemas.openxmlformats.org/officeDocument/2006/relationships/image" Target="../media/image148.svg"/><Relationship Id="rId3" Type="http://schemas.openxmlformats.org/officeDocument/2006/relationships/image" Target="../media/image147.png"/><Relationship Id="rId2" Type="http://schemas.openxmlformats.org/officeDocument/2006/relationships/image" Target="../media/image146.svg"/><Relationship Id="rId1" Type="http://schemas.openxmlformats.org/officeDocument/2006/relationships/image" Target="../media/image145.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9" Type="http://schemas.openxmlformats.org/officeDocument/2006/relationships/tags" Target="../tags/tag173.xml"/><Relationship Id="rId8" Type="http://schemas.openxmlformats.org/officeDocument/2006/relationships/tags" Target="../tags/tag172.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1" Type="http://schemas.openxmlformats.org/officeDocument/2006/relationships/notesSlide" Target="../notesSlides/notesSlide55.xml"/><Relationship Id="rId10" Type="http://schemas.openxmlformats.org/officeDocument/2006/relationships/slideLayout" Target="../slideLayouts/slideLayout33.xml"/><Relationship Id="rId1" Type="http://schemas.openxmlformats.org/officeDocument/2006/relationships/tags" Target="../tags/tag165.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5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835025" y="912495"/>
            <a:ext cx="10160000" cy="332930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5200" b="1" i="0" u="none" strike="noStrike">
                <a:solidFill>
                  <a:schemeClr val="accent2"/>
                </a:solidFill>
                <a:latin typeface="Noto Sans SC" panose="020B0500000000000000" charset="-122"/>
                <a:ea typeface="Noto Sans SC" panose="020B0500000000000000" charset="-122"/>
                <a:cs typeface="Noto Sans SC" panose="020B0500000000000000" charset="-122"/>
                <a:sym typeface="Noto Sans SC" panose="020B0500000000000000" charset="-122"/>
              </a:rPr>
              <a:t>点水成金</a:t>
            </a:r>
            <a:endParaRPr lang="en-US" sz="5200" b="1" i="0" u="none" strike="noStrike">
              <a:solidFill>
                <a:schemeClr val="accent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 name="AutoShape 4"/>
          <p:cNvSpPr/>
          <p:nvPr/>
        </p:nvSpPr>
        <p:spPr>
          <a:xfrm>
            <a:off x="1016000" y="3810000"/>
            <a:ext cx="1016000" cy="762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图片 9" descr="fde26aeb6896bc3bd25f88e6af2cd079"/>
          <p:cNvPicPr>
            <a:picLocks noChangeAspect="1"/>
          </p:cNvPicPr>
          <p:nvPr/>
        </p:nvPicPr>
        <p:blipFill>
          <a:blip r:embed="rId2"/>
          <a:srcRect b="13909"/>
          <a:stretch>
            <a:fillRect/>
          </a:stretch>
        </p:blipFill>
        <p:spPr>
          <a:xfrm>
            <a:off x="635" y="635"/>
            <a:ext cx="12192000" cy="6864985"/>
          </a:xfrm>
          <a:prstGeom prst="rect">
            <a:avLst/>
          </a:prstGeom>
        </p:spPr>
      </p:pic>
      <p:sp>
        <p:nvSpPr>
          <p:cNvPr id="5" name="AutoShape 5"/>
          <p:cNvSpPr/>
          <p:nvPr/>
        </p:nvSpPr>
        <p:spPr>
          <a:xfrm>
            <a:off x="635" y="373380"/>
            <a:ext cx="12192635" cy="1758315"/>
          </a:xfrm>
          <a:prstGeom prst="rect">
            <a:avLst/>
          </a:prstGeom>
          <a:noFill/>
          <a:ln w="12700" cap="flat" cmpd="sng">
            <a:noFill/>
            <a:prstDash val="solid"/>
            <a:round/>
          </a:ln>
          <a:extLst>
            <a:ext uri="{909E8E84-426E-40DD-AFC4-6F175D3DCCD1}">
              <a14:hiddenFill xmlns:a14="http://schemas.microsoft.com/office/drawing/2010/main">
                <a:solidFill>
                  <a:schemeClr val="accent3"/>
                </a:solidFill>
              </a14:hiddenFill>
            </a:ext>
          </a:extLst>
        </p:spPr>
        <p:txBody>
          <a:bodyPr vert="horz" wrap="square" lIns="0" tIns="0" rIns="0" bIns="0" rtlCol="0" anchor="ctr" anchorCtr="0">
            <a:scene3d>
              <a:camera prst="orthographicFront"/>
              <a:lightRig rig="threePt" dir="t"/>
            </a:scene3d>
          </a:bodyPr>
          <a:lstStyle/>
          <a:p>
            <a:pPr indent="0" algn="l">
              <a:lnSpc>
                <a:spcPct val="125000"/>
              </a:lnSpc>
              <a:defRPr/>
            </a:pPr>
            <a:r>
              <a:rPr lang="en-US" sz="3000" b="0"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endParaRPr lang="en-US" sz="4000" b="1" i="0" u="none" strike="noStrike">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25000"/>
              </a:lnSpc>
              <a:defRPr/>
            </a:pPr>
            <a:r>
              <a:rPr lang="en-US" altLang="zh-CN" sz="4000" b="1" i="0" u="none" strike="noStrike">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4000" b="1" i="0" u="none" strike="noStrike">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sym typeface="Noto Sans SC" panose="020B0500000000000000" charset="-122"/>
              </a:rPr>
              <a:t>特定地域单元水生态产品价值实现实践</a:t>
            </a:r>
            <a:endParaRPr lang="zh-CN" altLang="en-US" sz="4000" b="1" i="0" u="none" strike="noStrike">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ctr">
              <a:lnSpc>
                <a:spcPct val="125000"/>
              </a:lnSpc>
              <a:defRPr/>
            </a:pPr>
            <a:r>
              <a:rPr lang="en-US" altLang="zh-CN" sz="4000" b="1" i="0" u="none" strike="noStrike">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4000" b="1" i="0" u="none" strike="noStrike">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sym typeface="Noto Sans SC" panose="020B0500000000000000" charset="-122"/>
              </a:rPr>
              <a:t>以水利风景区为例</a:t>
            </a:r>
            <a:endParaRPr lang="zh-CN" altLang="en-US" sz="4000" b="1" i="0" u="none" strike="noStrike">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AutoShape 6"/>
          <p:cNvSpPr/>
          <p:nvPr/>
        </p:nvSpPr>
        <p:spPr>
          <a:xfrm>
            <a:off x="1016000" y="6005830"/>
            <a:ext cx="1016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endParaRPr lang="en-US" sz="1100"/>
          </a:p>
        </p:txBody>
      </p:sp>
      <p:sp>
        <p:nvSpPr>
          <p:cNvPr id="7" name="标题 6"/>
          <p:cNvSpPr>
            <a:spLocks noGrp="1"/>
          </p:cNvSpPr>
          <p:nvPr>
            <p:ph type="title"/>
          </p:nvPr>
        </p:nvSpPr>
        <p:spPr>
          <a:xfrm>
            <a:off x="4134485" y="5570855"/>
            <a:ext cx="4443095" cy="870585"/>
          </a:xfrm>
          <a:prstGeom prst="rect">
            <a:avLst/>
          </a:prstGeom>
        </p:spPr>
        <p:txBody>
          <a:bodyPr vert="horz" lIns="91440" tIns="45720" rIns="91440" bIns="45720" rtlCol="0" anchor="ctr">
            <a:normAutofit fontScale="90000"/>
          </a:bodyPr>
          <a:p>
            <a:pPr algn="ctr"/>
            <a:r>
              <a:rPr lang="en-US" altLang="zh-CN" sz="3200">
                <a:gradFill>
                  <a:gsLst>
                    <a:gs pos="0">
                      <a:srgbClr val="9EE256"/>
                    </a:gs>
                    <a:gs pos="100000">
                      <a:srgbClr val="52762D"/>
                    </a:gs>
                  </a:gsLst>
                  <a:lin scaled="0"/>
                </a:gradFill>
                <a:latin typeface="华文中宋" panose="02010600040101010101" charset="-122"/>
                <a:ea typeface="华文中宋" panose="02010600040101010101" charset="-122"/>
              </a:rPr>
              <a:t>                                  </a:t>
            </a:r>
            <a:r>
              <a:rPr lang="zh-CN" altLang="en-US" sz="2665" b="1">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rPr>
              <a:t>水利部综合事业局</a:t>
            </a:r>
            <a:r>
              <a:rPr lang="en-US" altLang="zh-CN" sz="2665" b="1">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rPr>
              <a:t>     </a:t>
            </a:r>
            <a:r>
              <a:rPr lang="zh-CN" altLang="en-US" sz="2665" b="1">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rPr>
              <a:t>董 青</a:t>
            </a:r>
            <a:endParaRPr lang="zh-CN" altLang="en-US" sz="2665" b="1">
              <a:solidFill>
                <a:srgbClr val="FF0000"/>
              </a:solidFill>
              <a:effectLst>
                <a:outerShdw blurRad="38100" dist="25400" dir="5400000" algn="ctr" rotWithShape="0">
                  <a:srgbClr val="6E747A">
                    <a:alpha val="43000"/>
                  </a:srgbClr>
                </a:outerShdw>
              </a:effectLst>
              <a:latin typeface="Noto Sans SC" panose="020B0500000000000000" charset="-122"/>
              <a:ea typeface="Noto Sans SC" panose="020B0500000000000000" charset="-122"/>
              <a:cs typeface="Noto Sans SC" panose="020B05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目录 CONTENTS</a:t>
            </a:r>
            <a:endParaRPr lang="en-US" sz="1100"/>
          </a:p>
        </p:txBody>
      </p:sp>
      <p:sp>
        <p:nvSpPr>
          <p:cNvPr id="3" name="AutoShape 3"/>
          <p:cNvSpPr/>
          <p:nvPr>
            <p:custDataLst>
              <p:tags r:id="rId1"/>
            </p:custDataLst>
          </p:nvPr>
        </p:nvSpPr>
        <p:spPr>
          <a:xfrm>
            <a:off x="762000" y="1778000"/>
            <a:ext cx="3934460" cy="1905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4" name="AutoShape 4"/>
          <p:cNvSpPr/>
          <p:nvPr>
            <p:custDataLst>
              <p:tags r:id="rId2"/>
            </p:custDataLst>
          </p:nvPr>
        </p:nvSpPr>
        <p:spPr>
          <a:xfrm>
            <a:off x="986155" y="1965325"/>
            <a:ext cx="1553845"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1</a:t>
            </a:r>
            <a:endPar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 name="AutoShape 5"/>
          <p:cNvSpPr/>
          <p:nvPr>
            <p:custDataLst>
              <p:tags r:id="rId3"/>
            </p:custDataLst>
          </p:nvPr>
        </p:nvSpPr>
        <p:spPr>
          <a:xfrm>
            <a:off x="1778000" y="1875155"/>
            <a:ext cx="2918460" cy="191389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生态产品价值实现</a:t>
            </a:r>
            <a:endPar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17000"/>
              </a:lnSpc>
              <a:defRPr/>
            </a:pP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相关政策演进</a:t>
            </a:r>
            <a:endParaRPr lang="zh-CN" altLang="en-US" sz="2400" b="1" i="0" u="none" strike="noStrike">
              <a:solidFill>
                <a:srgbClr val="1F2937"/>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
        <p:nvSpPr>
          <p:cNvPr id="8" name="AutoShape 8"/>
          <p:cNvSpPr/>
          <p:nvPr/>
        </p:nvSpPr>
        <p:spPr>
          <a:xfrm>
            <a:off x="5020945" y="2032000"/>
            <a:ext cx="152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endPar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Shape 9"/>
          <p:cNvSpPr/>
          <p:nvPr/>
        </p:nvSpPr>
        <p:spPr>
          <a:xfrm>
            <a:off x="6007735" y="1965325"/>
            <a:ext cx="3048000" cy="2286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endParaRPr lang="en-US" sz="18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4" name="AutoShape 3"/>
          <p:cNvSpPr/>
          <p:nvPr>
            <p:custDataLst>
              <p:tags r:id="rId4"/>
            </p:custDataLst>
          </p:nvPr>
        </p:nvSpPr>
        <p:spPr>
          <a:xfrm>
            <a:off x="762000" y="4184650"/>
            <a:ext cx="4074160" cy="1905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p>
            <a:pPr algn="ctr">
              <a:defRPr/>
            </a:pPr>
          </a:p>
        </p:txBody>
      </p:sp>
      <p:sp>
        <p:nvSpPr>
          <p:cNvPr id="15" name="AutoShape 4"/>
          <p:cNvSpPr/>
          <p:nvPr>
            <p:custDataLst>
              <p:tags r:id="rId5"/>
            </p:custDataLst>
          </p:nvPr>
        </p:nvSpPr>
        <p:spPr>
          <a:xfrm>
            <a:off x="762000" y="4521200"/>
            <a:ext cx="1553845" cy="1397000"/>
          </a:xfrm>
          <a:prstGeom prst="rect">
            <a:avLst/>
          </a:prstGeom>
          <a:noFill/>
          <a:ln w="12700" cap="flat" cmpd="sng">
            <a:noFill/>
            <a:prstDash val="solid"/>
            <a:round/>
          </a:ln>
        </p:spPr>
        <p:txBody>
          <a:bodyPr vert="horz" wrap="square" lIns="0" tIns="0" rIns="0" bIns="0" rtlCol="0" anchor="ctr" anchorCtr="0"/>
          <a:p>
            <a:pPr indent="0" algn="l">
              <a:lnSpc>
                <a:spcPct val="125000"/>
              </a:lnSpc>
              <a:defRPr/>
            </a:pPr>
            <a:r>
              <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 2</a:t>
            </a:r>
            <a:endPar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6" name="AutoShape 5"/>
          <p:cNvSpPr/>
          <p:nvPr>
            <p:custDataLst>
              <p:tags r:id="rId6"/>
            </p:custDataLst>
          </p:nvPr>
        </p:nvSpPr>
        <p:spPr>
          <a:xfrm>
            <a:off x="1636395" y="4184650"/>
            <a:ext cx="3128645" cy="1913890"/>
          </a:xfrm>
          <a:prstGeom prst="rect">
            <a:avLst/>
          </a:prstGeom>
          <a:noFill/>
          <a:ln w="12700" cap="flat" cmpd="sng">
            <a:noFill/>
            <a:prstDash val="solid"/>
            <a:round/>
          </a:ln>
        </p:spPr>
        <p:txBody>
          <a:bodyPr vert="horz" wrap="square" lIns="0" tIns="0" rIns="0" bIns="0" rtlCol="0" anchor="ctr" anchorCtr="0"/>
          <a:p>
            <a:pPr indent="0" algn="l">
              <a:lnSpc>
                <a:spcPct val="117000"/>
              </a:lnSpc>
              <a:defRPr/>
            </a:pPr>
            <a:endParaRPr lang="en-US" sz="1100"/>
          </a:p>
          <a:p>
            <a:pPr indent="0" algn="l">
              <a:lnSpc>
                <a:spcPct val="125000"/>
              </a:lnSpc>
              <a:spcBef>
                <a:spcPts val="2400"/>
              </a:spcBef>
            </a:pP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水利</a:t>
            </a:r>
            <a:r>
              <a:rPr lang="zh-CN" alt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风景区</a:t>
            </a: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生态产品价值实现实践</a:t>
            </a:r>
            <a:endPar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7" name="AutoShape 3"/>
          <p:cNvSpPr/>
          <p:nvPr>
            <p:custDataLst>
              <p:tags r:id="rId7"/>
            </p:custDataLst>
          </p:nvPr>
        </p:nvSpPr>
        <p:spPr>
          <a:xfrm>
            <a:off x="5468620" y="2968625"/>
            <a:ext cx="3703320" cy="1905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8" name="AutoShape 4"/>
          <p:cNvSpPr/>
          <p:nvPr>
            <p:custDataLst>
              <p:tags r:id="rId8"/>
            </p:custDataLst>
          </p:nvPr>
        </p:nvSpPr>
        <p:spPr>
          <a:xfrm>
            <a:off x="5590540" y="3222625"/>
            <a:ext cx="1553845"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 3</a:t>
            </a:r>
            <a:endPar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9" name="AutoShape 5"/>
          <p:cNvSpPr/>
          <p:nvPr>
            <p:custDataLst>
              <p:tags r:id="rId9"/>
            </p:custDataLst>
          </p:nvPr>
        </p:nvSpPr>
        <p:spPr>
          <a:xfrm>
            <a:off x="6383020" y="3030855"/>
            <a:ext cx="2788920" cy="191389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难点与风险点</a:t>
            </a:r>
            <a:endParaRPr lang="zh-CN" altLang="en-US" sz="2400" b="1" i="0" u="none" strike="noStrike">
              <a:solidFill>
                <a:srgbClr val="1F2937"/>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143000"/>
            <a:ext cx="12192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96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96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一</a:t>
            </a:r>
            <a:endParaRPr lang="zh-CN" altLang="en-US" sz="96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
        <p:nvSpPr>
          <p:cNvPr id="4" name="AutoShape 4"/>
          <p:cNvSpPr/>
          <p:nvPr/>
        </p:nvSpPr>
        <p:spPr>
          <a:xfrm>
            <a:off x="0" y="2794000"/>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8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生态产品价值实现政策演进</a:t>
            </a:r>
            <a:endParaRPr lang="zh-CN" altLang="en-US" sz="48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政策演进概览：从理念到制度的跨越</a:t>
            </a:r>
            <a:endParaRPr lang="en-US" sz="1100"/>
          </a:p>
        </p:txBody>
      </p:sp>
      <p:sp>
        <p:nvSpPr>
          <p:cNvPr id="3" name="AutoShape 3"/>
          <p:cNvSpPr/>
          <p:nvPr/>
        </p:nvSpPr>
        <p:spPr>
          <a:xfrm>
            <a:off x="762000" y="1397000"/>
            <a:ext cx="106680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600"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自2010年首次提出“生态产品”概念以来，国家通过一系列政策文件，逐步构建起生态产品价值实现的制度框架。这是一个从顶层设计、试点探索到全面推进的演进过程。</a:t>
            </a:r>
            <a:endParaRPr lang="en-US" sz="1600" b="1">
              <a:latin typeface="华文楷体" panose="02010600040101010101" charset="-122"/>
              <a:ea typeface="华文楷体" panose="02010600040101010101" charset="-122"/>
              <a:cs typeface="华文楷体" panose="02010600040101010101" charset="-122"/>
            </a:endParaRPr>
          </a:p>
        </p:txBody>
      </p:sp>
      <p:sp>
        <p:nvSpPr>
          <p:cNvPr id="4" name="AutoShape 4"/>
          <p:cNvSpPr/>
          <p:nvPr/>
        </p:nvSpPr>
        <p:spPr>
          <a:xfrm>
            <a:off x="762000" y="2540000"/>
            <a:ext cx="2603500" cy="3683000"/>
          </a:xfrm>
          <a:prstGeom prst="roundRect">
            <a:avLst>
              <a:gd name="adj" fmla="val 585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762000" y="2540000"/>
            <a:ext cx="2603500" cy="762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7" name="AutoShape 7"/>
          <p:cNvSpPr/>
          <p:nvPr/>
        </p:nvSpPr>
        <p:spPr>
          <a:xfrm>
            <a:off x="1460500" y="2895600"/>
            <a:ext cx="1651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2010-2015年</a:t>
            </a:r>
            <a:endParaRPr lang="en-US" sz="1100"/>
          </a:p>
        </p:txBody>
      </p:sp>
      <p:sp>
        <p:nvSpPr>
          <p:cNvPr id="8" name="AutoShape 8"/>
          <p:cNvSpPr/>
          <p:nvPr/>
        </p:nvSpPr>
        <p:spPr>
          <a:xfrm>
            <a:off x="1016000" y="3683000"/>
            <a:ext cx="20955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11827"/>
                </a:solidFill>
                <a:latin typeface="Noto Sans SC" panose="020B0500000000000000" charset="-122"/>
                <a:ea typeface="Noto Sans SC" panose="020B0500000000000000" charset="-122"/>
                <a:cs typeface="Noto Sans SC" panose="020B0500000000000000" charset="-122"/>
                <a:sym typeface="Noto Sans SC" panose="020B0500000000000000" charset="-122"/>
              </a:rPr>
              <a:t>理念奠基</a:t>
            </a:r>
            <a:endParaRPr lang="en-US" sz="1100"/>
          </a:p>
        </p:txBody>
      </p:sp>
      <p:sp>
        <p:nvSpPr>
          <p:cNvPr id="9" name="AutoShape 9"/>
          <p:cNvSpPr/>
          <p:nvPr/>
        </p:nvSpPr>
        <p:spPr>
          <a:xfrm>
            <a:off x="1016000" y="4445000"/>
            <a:ext cx="20955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首次界定生态产品概念，将其提升至国家战略层面，并明确其公共产品属性。</a:t>
            </a:r>
            <a:endParaRPr lang="en-US" sz="1100"/>
          </a:p>
        </p:txBody>
      </p:sp>
      <p:sp>
        <p:nvSpPr>
          <p:cNvPr id="10" name="AutoShape 10"/>
          <p:cNvSpPr/>
          <p:nvPr/>
        </p:nvSpPr>
        <p:spPr>
          <a:xfrm>
            <a:off x="3619500" y="2540000"/>
            <a:ext cx="2603500" cy="3683000"/>
          </a:xfrm>
          <a:prstGeom prst="roundRect">
            <a:avLst>
              <a:gd name="adj" fmla="val 585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1" name="AutoShape 11"/>
          <p:cNvSpPr/>
          <p:nvPr/>
        </p:nvSpPr>
        <p:spPr>
          <a:xfrm>
            <a:off x="3619500" y="2540000"/>
            <a:ext cx="2603500" cy="762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73500" y="2921000"/>
            <a:ext cx="355600" cy="355600"/>
          </a:xfrm>
          <a:prstGeom prst="rect">
            <a:avLst/>
          </a:prstGeom>
        </p:spPr>
      </p:pic>
      <p:sp>
        <p:nvSpPr>
          <p:cNvPr id="13" name="AutoShape 13"/>
          <p:cNvSpPr/>
          <p:nvPr/>
        </p:nvSpPr>
        <p:spPr>
          <a:xfrm>
            <a:off x="4318000" y="2895600"/>
            <a:ext cx="1651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2016-2018年</a:t>
            </a:r>
            <a:endParaRPr lang="en-US" sz="1100"/>
          </a:p>
        </p:txBody>
      </p:sp>
      <p:sp>
        <p:nvSpPr>
          <p:cNvPr id="14" name="AutoShape 14"/>
          <p:cNvSpPr/>
          <p:nvPr/>
        </p:nvSpPr>
        <p:spPr>
          <a:xfrm>
            <a:off x="3873500" y="3683000"/>
            <a:ext cx="20955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11827"/>
                </a:solidFill>
                <a:latin typeface="Noto Sans SC" panose="020B0500000000000000" charset="-122"/>
                <a:ea typeface="Noto Sans SC" panose="020B0500000000000000" charset="-122"/>
                <a:cs typeface="Noto Sans SC" panose="020B0500000000000000" charset="-122"/>
                <a:sym typeface="Noto Sans SC" panose="020B0500000000000000" charset="-122"/>
              </a:rPr>
              <a:t>试点探索</a:t>
            </a:r>
            <a:endParaRPr lang="en-US" sz="1100"/>
          </a:p>
        </p:txBody>
      </p:sp>
      <p:sp>
        <p:nvSpPr>
          <p:cNvPr id="15" name="AutoShape 15"/>
          <p:cNvSpPr/>
          <p:nvPr/>
        </p:nvSpPr>
        <p:spPr>
          <a:xfrm>
            <a:off x="3873500" y="4445000"/>
            <a:ext cx="20955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在全国范围内设立生态文明试验区，探索市场化实现路径，明确政府、市场、社会的角色。</a:t>
            </a:r>
            <a:endParaRPr lang="en-US" sz="1100"/>
          </a:p>
        </p:txBody>
      </p:sp>
      <p:sp>
        <p:nvSpPr>
          <p:cNvPr id="16" name="AutoShape 16"/>
          <p:cNvSpPr/>
          <p:nvPr/>
        </p:nvSpPr>
        <p:spPr>
          <a:xfrm>
            <a:off x="6477000" y="2540000"/>
            <a:ext cx="2603500" cy="3683000"/>
          </a:xfrm>
          <a:prstGeom prst="roundRect">
            <a:avLst>
              <a:gd name="adj" fmla="val 585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7" name="AutoShape 17"/>
          <p:cNvSpPr/>
          <p:nvPr/>
        </p:nvSpPr>
        <p:spPr>
          <a:xfrm>
            <a:off x="6477000" y="2540000"/>
            <a:ext cx="2603500" cy="762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31000" y="2921000"/>
            <a:ext cx="355600" cy="355600"/>
          </a:xfrm>
          <a:prstGeom prst="rect">
            <a:avLst/>
          </a:prstGeom>
        </p:spPr>
      </p:pic>
      <p:sp>
        <p:nvSpPr>
          <p:cNvPr id="19" name="AutoShape 19"/>
          <p:cNvSpPr/>
          <p:nvPr/>
        </p:nvSpPr>
        <p:spPr>
          <a:xfrm>
            <a:off x="7175500" y="2895600"/>
            <a:ext cx="1651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2019-2022年</a:t>
            </a:r>
            <a:endParaRPr lang="en-US" sz="1100"/>
          </a:p>
        </p:txBody>
      </p:sp>
      <p:sp>
        <p:nvSpPr>
          <p:cNvPr id="20" name="AutoShape 20"/>
          <p:cNvSpPr/>
          <p:nvPr/>
        </p:nvSpPr>
        <p:spPr>
          <a:xfrm>
            <a:off x="6731000" y="3683000"/>
            <a:ext cx="20955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11827"/>
                </a:solidFill>
                <a:latin typeface="Noto Sans SC" panose="020B0500000000000000" charset="-122"/>
                <a:ea typeface="Noto Sans SC" panose="020B0500000000000000" charset="-122"/>
                <a:cs typeface="Noto Sans SC" panose="020B0500000000000000" charset="-122"/>
                <a:sym typeface="Noto Sans SC" panose="020B0500000000000000" charset="-122"/>
              </a:rPr>
              <a:t>深化发展</a:t>
            </a:r>
            <a:endParaRPr lang="en-US" sz="1100"/>
          </a:p>
        </p:txBody>
      </p:sp>
      <p:sp>
        <p:nvSpPr>
          <p:cNvPr id="21" name="AutoShape 21"/>
          <p:cNvSpPr/>
          <p:nvPr/>
        </p:nvSpPr>
        <p:spPr>
          <a:xfrm>
            <a:off x="6731000" y="4445000"/>
            <a:ext cx="20955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将生态产品价值实现与城乡融合、乡村振兴、国家公园体系建设等深度衔接。</a:t>
            </a:r>
            <a:endParaRPr lang="en-US" sz="1100"/>
          </a:p>
        </p:txBody>
      </p:sp>
      <p:sp>
        <p:nvSpPr>
          <p:cNvPr id="22" name="AutoShape 22"/>
          <p:cNvSpPr/>
          <p:nvPr/>
        </p:nvSpPr>
        <p:spPr>
          <a:xfrm>
            <a:off x="9334500" y="2540000"/>
            <a:ext cx="2603500" cy="3683000"/>
          </a:xfrm>
          <a:prstGeom prst="roundRect">
            <a:avLst>
              <a:gd name="adj" fmla="val 585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3" name="AutoShape 23"/>
          <p:cNvSpPr/>
          <p:nvPr/>
        </p:nvSpPr>
        <p:spPr>
          <a:xfrm>
            <a:off x="9334500" y="2540000"/>
            <a:ext cx="2603500" cy="762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88500" y="2921000"/>
            <a:ext cx="355600" cy="355600"/>
          </a:xfrm>
          <a:prstGeom prst="rect">
            <a:avLst/>
          </a:prstGeom>
        </p:spPr>
      </p:pic>
      <p:sp>
        <p:nvSpPr>
          <p:cNvPr id="25" name="AutoShape 25"/>
          <p:cNvSpPr/>
          <p:nvPr/>
        </p:nvSpPr>
        <p:spPr>
          <a:xfrm>
            <a:off x="10033000" y="2895600"/>
            <a:ext cx="1651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2022年后</a:t>
            </a:r>
            <a:endParaRPr lang="en-US" sz="1100"/>
          </a:p>
        </p:txBody>
      </p:sp>
      <p:sp>
        <p:nvSpPr>
          <p:cNvPr id="26" name="AutoShape 26"/>
          <p:cNvSpPr/>
          <p:nvPr/>
        </p:nvSpPr>
        <p:spPr>
          <a:xfrm>
            <a:off x="9588500" y="3683000"/>
            <a:ext cx="20955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11827"/>
                </a:solidFill>
                <a:latin typeface="Noto Sans SC" panose="020B0500000000000000" charset="-122"/>
                <a:ea typeface="Noto Sans SC" panose="020B0500000000000000" charset="-122"/>
                <a:cs typeface="Noto Sans SC" panose="020B0500000000000000" charset="-122"/>
                <a:sym typeface="Noto Sans SC" panose="020B0500000000000000" charset="-122"/>
              </a:rPr>
              <a:t>制度完善</a:t>
            </a:r>
            <a:endParaRPr lang="en-US" sz="1100"/>
          </a:p>
        </p:txBody>
      </p:sp>
      <p:sp>
        <p:nvSpPr>
          <p:cNvPr id="27" name="AutoShape 27"/>
          <p:cNvSpPr/>
          <p:nvPr/>
        </p:nvSpPr>
        <p:spPr>
          <a:xfrm>
            <a:off x="9588500" y="4445000"/>
            <a:ext cx="20955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出台纲领性文件，构建“六个机制”核心框架，并针对水生态等细分领域出台专项政策。</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早期奠基：确立生态产品的核心地位 (2010-2015)</a:t>
            </a:r>
            <a:endParaRPr lang="en-US" sz="1100"/>
          </a:p>
        </p:txBody>
      </p:sp>
      <p:sp>
        <p:nvSpPr>
          <p:cNvPr id="3" name="AutoShape 3"/>
          <p:cNvSpPr/>
          <p:nvPr/>
        </p:nvSpPr>
        <p:spPr>
          <a:xfrm>
            <a:off x="762000" y="1524000"/>
            <a:ext cx="3302000" cy="4826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t="14750" b="14750"/>
          <a:stretch>
            <a:fillRect/>
          </a:stretch>
        </p:blipFill>
        <p:spPr>
          <a:xfrm>
            <a:off x="889000" y="1714500"/>
            <a:ext cx="3048000" cy="1651000"/>
          </a:xfrm>
          <a:prstGeom prst="roundRect">
            <a:avLst>
              <a:gd name="adj" fmla="val 6153"/>
            </a:avLst>
          </a:prstGeom>
          <a:noFill/>
          <a:ln w="25400" cap="flat" cmpd="sng">
            <a:noFill/>
            <a:prstDash val="solid"/>
            <a:round/>
          </a:ln>
        </p:spPr>
      </p:pic>
      <p:sp>
        <p:nvSpPr>
          <p:cNvPr id="5" name="AutoShape 5"/>
          <p:cNvSpPr/>
          <p:nvPr/>
        </p:nvSpPr>
        <p:spPr>
          <a:xfrm>
            <a:off x="952500" y="3556000"/>
            <a:ext cx="292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2010年</a:t>
            </a:r>
            <a:r>
              <a:rPr lang="en-US" sz="16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 《全国主体功能区规划》</a:t>
            </a:r>
            <a:endParaRPr lang="en-US" sz="1100"/>
          </a:p>
        </p:txBody>
      </p:sp>
      <p:sp>
        <p:nvSpPr>
          <p:cNvPr id="6" name="AutoShape 6"/>
          <p:cNvSpPr/>
          <p:nvPr/>
        </p:nvSpPr>
        <p:spPr>
          <a:xfrm>
            <a:off x="952500" y="4445000"/>
            <a:ext cx="2921000" cy="1651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核心内容：</a:t>
            </a:r>
            <a:r>
              <a:rPr lang="en-US" sz="120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首次提出“生态产品”概念，明确其价值创造属性。</a:t>
            </a:r>
            <a:endParaRPr lang="en-US" sz="1200">
              <a:solidFill>
                <a:schemeClr val="tx1"/>
              </a:solidFill>
              <a:latin typeface="Noto Sans SC" panose="020B0500000000000000" charset="-122"/>
              <a:ea typeface="Noto Sans SC" panose="020B0500000000000000" charset="-122"/>
              <a:cs typeface="Noto Sans SC" panose="020B0500000000000000" charset="-122"/>
            </a:endParaRPr>
          </a:p>
          <a:p>
            <a:pPr indent="0" algn="l">
              <a:lnSpc>
                <a:spcPct val="117000"/>
              </a:lnSpc>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政策意义：</a:t>
            </a:r>
            <a:r>
              <a:rPr lang="en-US" sz="12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打破“生态保护只有投入、无产出”的传统认知，奠定理论逻辑起点。</a:t>
            </a:r>
            <a:endParaRPr lang="en-US" sz="12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Shape 7"/>
          <p:cNvSpPr/>
          <p:nvPr/>
        </p:nvSpPr>
        <p:spPr>
          <a:xfrm>
            <a:off x="4445000" y="1524000"/>
            <a:ext cx="3302000" cy="4826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2"/>
          <a:srcRect t="14410" b="14410"/>
          <a:stretch>
            <a:fillRect/>
          </a:stretch>
        </p:blipFill>
        <p:spPr>
          <a:xfrm>
            <a:off x="4572000" y="1714500"/>
            <a:ext cx="3048000" cy="1651000"/>
          </a:xfrm>
          <a:prstGeom prst="roundRect">
            <a:avLst>
              <a:gd name="adj" fmla="val 6153"/>
            </a:avLst>
          </a:prstGeom>
          <a:noFill/>
          <a:ln w="25400" cap="flat" cmpd="sng">
            <a:noFill/>
            <a:prstDash val="solid"/>
            <a:round/>
          </a:ln>
        </p:spPr>
      </p:pic>
      <p:sp>
        <p:nvSpPr>
          <p:cNvPr id="9" name="AutoShape 9"/>
          <p:cNvSpPr/>
          <p:nvPr/>
        </p:nvSpPr>
        <p:spPr>
          <a:xfrm>
            <a:off x="4635500" y="3556000"/>
            <a:ext cx="292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2012年</a:t>
            </a:r>
            <a:r>
              <a:rPr lang="en-US" sz="16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 党的十八大报告</a:t>
            </a:r>
            <a:endParaRPr lang="en-US" sz="1100"/>
          </a:p>
        </p:txBody>
      </p:sp>
      <p:sp>
        <p:nvSpPr>
          <p:cNvPr id="10" name="AutoShape 10"/>
          <p:cNvSpPr/>
          <p:nvPr/>
        </p:nvSpPr>
        <p:spPr>
          <a:xfrm>
            <a:off x="4635500" y="4445000"/>
            <a:ext cx="2921000" cy="1651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核心内容：</a:t>
            </a:r>
            <a:r>
              <a:rPr lang="en-US" sz="12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首次提出“增强生态产品生产能力”，纳入国家生态文明建设核心任务。</a:t>
            </a:r>
            <a:endParaRPr lang="en-US" sz="1100"/>
          </a:p>
          <a:p>
            <a:pPr indent="0" algn="l">
              <a:lnSpc>
                <a:spcPct val="117000"/>
              </a:lnSpc>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政策意义：</a:t>
            </a:r>
            <a:r>
              <a:rPr lang="en-US" sz="12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将生态产品提升至国家战略高度，锚定其服务民生、保障发展的核心定位。</a:t>
            </a:r>
            <a:endParaRPr lang="en-US" sz="12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AutoShape 11"/>
          <p:cNvSpPr/>
          <p:nvPr/>
        </p:nvSpPr>
        <p:spPr>
          <a:xfrm>
            <a:off x="8128000" y="1524000"/>
            <a:ext cx="3302000" cy="4826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2" name="AutoShape 12"/>
          <p:cNvSpPr/>
          <p:nvPr/>
        </p:nvSpPr>
        <p:spPr>
          <a:xfrm>
            <a:off x="8255000" y="1714500"/>
            <a:ext cx="3048000" cy="1651000"/>
          </a:xfrm>
          <a:prstGeom prst="roundRect">
            <a:avLst>
              <a:gd name="adj" fmla="val 6153"/>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7500" y="2095500"/>
            <a:ext cx="1143000" cy="889000"/>
          </a:xfrm>
          <a:prstGeom prst="rect">
            <a:avLst/>
          </a:prstGeom>
        </p:spPr>
      </p:pic>
      <p:sp>
        <p:nvSpPr>
          <p:cNvPr id="14" name="AutoShape 14"/>
          <p:cNvSpPr/>
          <p:nvPr/>
        </p:nvSpPr>
        <p:spPr>
          <a:xfrm>
            <a:off x="8318500" y="3556000"/>
            <a:ext cx="292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2015年</a:t>
            </a:r>
            <a:r>
              <a:rPr lang="en-US" sz="16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 《生态文明体制改革总体方案》</a:t>
            </a:r>
            <a:endParaRPr lang="en-US" sz="1100"/>
          </a:p>
        </p:txBody>
      </p:sp>
      <p:sp>
        <p:nvSpPr>
          <p:cNvPr id="15" name="AutoShape 15"/>
          <p:cNvSpPr/>
          <p:nvPr/>
        </p:nvSpPr>
        <p:spPr>
          <a:xfrm>
            <a:off x="8318500" y="4445000"/>
            <a:ext cx="2921000" cy="1651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核心内容：</a:t>
            </a:r>
            <a:r>
              <a:rPr lang="en-US" sz="12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树立“自然价值和自然资本”理念，将生态环境看作稀缺资源。</a:t>
            </a:r>
            <a:endParaRPr lang="en-US" sz="1100"/>
          </a:p>
          <a:p>
            <a:pPr indent="0" algn="l">
              <a:lnSpc>
                <a:spcPct val="117000"/>
              </a:lnSpc>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政策意义：</a:t>
            </a:r>
            <a:r>
              <a:rPr lang="en-US" sz="12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从底层理论上认可生态系统的资本属性，为后续价值核算、市场化交易提供理论支撑。</a:t>
            </a:r>
            <a:endParaRPr lang="en-US" sz="12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试点探索：从理念到实践的跨越 (2016-2018)</a:t>
            </a:r>
            <a:endParaRPr lang="en-US" sz="1100"/>
          </a:p>
        </p:txBody>
      </p:sp>
      <p:sp>
        <p:nvSpPr>
          <p:cNvPr id="3" name="AutoShape 3"/>
          <p:cNvSpPr/>
          <p:nvPr/>
        </p:nvSpPr>
        <p:spPr>
          <a:xfrm>
            <a:off x="762000" y="1524000"/>
            <a:ext cx="3302000" cy="4826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t="6698" b="6698"/>
          <a:stretch>
            <a:fillRect/>
          </a:stretch>
        </p:blipFill>
        <p:spPr>
          <a:xfrm>
            <a:off x="762000" y="1379855"/>
            <a:ext cx="3302000" cy="1795145"/>
          </a:xfrm>
          <a:prstGeom prst="roundRect">
            <a:avLst>
              <a:gd name="adj" fmla="val 8000"/>
            </a:avLst>
          </a:prstGeom>
          <a:noFill/>
          <a:ln w="25400" cap="flat" cmpd="sng">
            <a:noFill/>
            <a:prstDash val="solid"/>
            <a:round/>
          </a:ln>
        </p:spPr>
      </p:pic>
      <p:sp>
        <p:nvSpPr>
          <p:cNvPr id="5" name="AutoShape 5"/>
          <p:cNvSpPr/>
          <p:nvPr/>
        </p:nvSpPr>
        <p:spPr>
          <a:xfrm>
            <a:off x="965200" y="3556000"/>
            <a:ext cx="28956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2016</a:t>
            </a:r>
            <a:r>
              <a:rPr lang="en-US" b="1" i="0" u="none" strike="noStrike">
                <a:solidFill>
                  <a:srgbClr val="2D3748"/>
                </a:solidFill>
                <a:latin typeface="Noto Sans SC" panose="020B0500000000000000" charset="-122"/>
                <a:ea typeface="Noto Sans SC" panose="020B0500000000000000" charset="-122"/>
                <a:cs typeface="Noto Sans SC" panose="020B0500000000000000" charset="-122"/>
                <a:sym typeface="Noto Sans SC" panose="020B0500000000000000" charset="-122"/>
              </a:rPr>
              <a:t>设立国家生态文明试验区</a:t>
            </a:r>
            <a:r>
              <a:rPr lang="zh-CN" altLang="en-US" b="1" i="0" u="none" strike="noStrike">
                <a:solidFill>
                  <a:srgbClr val="2D3748"/>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《关于设立统一规范的国家生态文明试验区的意见》</a:t>
            </a:r>
            <a:endParaRPr lang="zh-CN" altLang="en-US" b="1" i="0" u="none" strike="noStrike">
              <a:solidFill>
                <a:srgbClr val="2D3748"/>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
        <p:nvSpPr>
          <p:cNvPr id="6" name="AutoShape 6"/>
          <p:cNvSpPr/>
          <p:nvPr/>
        </p:nvSpPr>
        <p:spPr>
          <a:xfrm>
            <a:off x="965200" y="4318000"/>
            <a:ext cx="2895600" cy="1079500"/>
          </a:xfrm>
          <a:prstGeom prst="roundRect">
            <a:avLst>
              <a:gd name="adj" fmla="val 9411"/>
            </a:avLst>
          </a:prstGeom>
          <a:solidFill>
            <a:srgbClr val="F0F5F1">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66800" y="4419600"/>
            <a:ext cx="26924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核心内容：</a:t>
            </a:r>
            <a:r>
              <a:rPr lang="en-US" sz="12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在贵州、浙江、江西、青海等省开展生态产品市场化先行试点。</a:t>
            </a:r>
            <a:endParaRPr lang="en-US" sz="1100"/>
          </a:p>
        </p:txBody>
      </p:sp>
      <p:sp>
        <p:nvSpPr>
          <p:cNvPr id="8" name="AutoShape 8"/>
          <p:cNvSpPr/>
          <p:nvPr/>
        </p:nvSpPr>
        <p:spPr>
          <a:xfrm>
            <a:off x="965200" y="5524500"/>
            <a:ext cx="2895600" cy="1079500"/>
          </a:xfrm>
          <a:prstGeom prst="roundRect">
            <a:avLst>
              <a:gd name="adj" fmla="val 9411"/>
            </a:avLst>
          </a:prstGeom>
          <a:solidFill>
            <a:srgbClr val="F0F5F1">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66800" y="5626100"/>
            <a:ext cx="26924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政策意义：</a:t>
            </a:r>
            <a:r>
              <a:rPr lang="en-US" sz="12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首次将价值实现从理念推向全国性实践，探索“两山”转化路径。</a:t>
            </a:r>
            <a:endParaRPr lang="en-US" sz="1100"/>
          </a:p>
        </p:txBody>
      </p:sp>
      <p:sp>
        <p:nvSpPr>
          <p:cNvPr id="10" name="AutoShape 10"/>
          <p:cNvSpPr/>
          <p:nvPr/>
        </p:nvSpPr>
        <p:spPr>
          <a:xfrm>
            <a:off x="4445000" y="1524000"/>
            <a:ext cx="3302000" cy="4826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2"/>
          <a:srcRect t="6650" b="6650"/>
          <a:stretch>
            <a:fillRect/>
          </a:stretch>
        </p:blipFill>
        <p:spPr>
          <a:xfrm>
            <a:off x="4445000" y="1379855"/>
            <a:ext cx="3302000" cy="1694815"/>
          </a:xfrm>
          <a:prstGeom prst="roundRect">
            <a:avLst>
              <a:gd name="adj" fmla="val 8000"/>
            </a:avLst>
          </a:prstGeom>
          <a:noFill/>
          <a:ln w="25400" cap="flat" cmpd="sng">
            <a:noFill/>
            <a:prstDash val="solid"/>
            <a:round/>
          </a:ln>
        </p:spPr>
      </p:pic>
      <p:sp>
        <p:nvSpPr>
          <p:cNvPr id="12" name="AutoShape 12"/>
          <p:cNvSpPr/>
          <p:nvPr/>
        </p:nvSpPr>
        <p:spPr>
          <a:xfrm>
            <a:off x="4648200" y="3556000"/>
            <a:ext cx="28956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2017</a:t>
            </a:r>
            <a:r>
              <a:rPr lang="en-US" sz="1600" b="1" i="0">
                <a:solidFill>
                  <a:srgbClr val="2D3748"/>
                </a:solidFill>
                <a:uFillTx/>
                <a:latin typeface="Noto Sans SC" panose="020B0500000000000000" charset="-122"/>
                <a:ea typeface="Noto Sans SC" panose="020B0500000000000000" charset="-122"/>
                <a:cs typeface="Noto Sans SC" panose="020B0500000000000000" charset="-122"/>
                <a:sym typeface="Noto Sans SC" panose="020B0500000000000000" charset="-122"/>
              </a:rPr>
              <a:t>完善主体功能区战略和制度</a:t>
            </a:r>
            <a:r>
              <a:rPr lang="en-US" sz="1400" b="1">
                <a:solidFill>
                  <a:srgbClr val="2D3748"/>
                </a:solidFill>
                <a:uFillTx/>
                <a:latin typeface="Noto Sans SC" panose="020B0500000000000000" charset="-122"/>
                <a:ea typeface="Noto Sans SC" panose="020B0500000000000000" charset="-122"/>
                <a:cs typeface="Noto Sans SC" panose="020B0500000000000000" charset="-122"/>
              </a:rPr>
              <a:t>《全国国土规划纲要（2016—2030年）》《中共中央 国务院关于完善主体功能区战略和制度的若干意见》</a:t>
            </a:r>
            <a:endParaRPr lang="en-US" altLang="en-US" sz="1400" b="1">
              <a:solidFill>
                <a:srgbClr val="2D3748"/>
              </a:solidFill>
              <a:uFillTx/>
              <a:latin typeface="Noto Sans SC" panose="020B0500000000000000" charset="-122"/>
              <a:ea typeface="Noto Sans SC" panose="020B0500000000000000" charset="-122"/>
              <a:cs typeface="Noto Sans SC" panose="020B0500000000000000" charset="-122"/>
            </a:endParaRPr>
          </a:p>
        </p:txBody>
      </p:sp>
      <p:sp>
        <p:nvSpPr>
          <p:cNvPr id="13" name="AutoShape 13"/>
          <p:cNvSpPr/>
          <p:nvPr/>
        </p:nvSpPr>
        <p:spPr>
          <a:xfrm>
            <a:off x="4648200" y="4508500"/>
            <a:ext cx="2895600" cy="889000"/>
          </a:xfrm>
          <a:prstGeom prst="roundRect">
            <a:avLst>
              <a:gd name="adj" fmla="val 9411"/>
            </a:avLst>
          </a:prstGeom>
          <a:solidFill>
            <a:srgbClr val="F0F5F1">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4749800" y="4508500"/>
            <a:ext cx="26924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核心内容：</a:t>
            </a:r>
            <a:r>
              <a:rPr lang="en-US" sz="12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首次提出“建立健全生态产品价值实现机制”，明确价值评估、市场培育两大核心环节。</a:t>
            </a:r>
            <a:endParaRPr lang="en-US" sz="1100"/>
          </a:p>
        </p:txBody>
      </p:sp>
      <p:sp>
        <p:nvSpPr>
          <p:cNvPr id="15" name="AutoShape 15"/>
          <p:cNvSpPr/>
          <p:nvPr/>
        </p:nvSpPr>
        <p:spPr>
          <a:xfrm>
            <a:off x="4648200" y="5524500"/>
            <a:ext cx="2895600" cy="910590"/>
          </a:xfrm>
          <a:prstGeom prst="roundRect">
            <a:avLst>
              <a:gd name="adj" fmla="val 9411"/>
            </a:avLst>
          </a:prstGeom>
          <a:solidFill>
            <a:srgbClr val="F0F5F1">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4749800" y="5626100"/>
            <a:ext cx="2692400" cy="80899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政策意义：</a:t>
            </a:r>
            <a:r>
              <a:rPr lang="en-US" sz="12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标志着工作进入制度化、规范化、市场化全面建设阶段。</a:t>
            </a:r>
            <a:endParaRPr lang="en-US" sz="1100"/>
          </a:p>
        </p:txBody>
      </p:sp>
      <p:sp>
        <p:nvSpPr>
          <p:cNvPr id="17" name="AutoShape 17"/>
          <p:cNvSpPr/>
          <p:nvPr/>
        </p:nvSpPr>
        <p:spPr>
          <a:xfrm>
            <a:off x="8128000" y="1524000"/>
            <a:ext cx="3302000" cy="4826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3"/>
          <a:srcRect t="961" b="961"/>
          <a:stretch>
            <a:fillRect/>
          </a:stretch>
        </p:blipFill>
        <p:spPr>
          <a:xfrm>
            <a:off x="8128000" y="1379855"/>
            <a:ext cx="3302000" cy="1795145"/>
          </a:xfrm>
          <a:prstGeom prst="roundRect">
            <a:avLst>
              <a:gd name="adj" fmla="val 8000"/>
            </a:avLst>
          </a:prstGeom>
          <a:noFill/>
          <a:ln w="25400" cap="flat" cmpd="sng">
            <a:noFill/>
            <a:prstDash val="solid"/>
            <a:round/>
          </a:ln>
        </p:spPr>
      </p:pic>
      <p:sp>
        <p:nvSpPr>
          <p:cNvPr id="19" name="AutoShape 19"/>
          <p:cNvSpPr/>
          <p:nvPr/>
        </p:nvSpPr>
        <p:spPr>
          <a:xfrm>
            <a:off x="8331200" y="3556000"/>
            <a:ext cx="28956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2018</a:t>
            </a:r>
            <a:r>
              <a:rPr lang="en-US" sz="1800" b="1" i="0" u="none" strike="noStrike">
                <a:solidFill>
                  <a:srgbClr val="2D3748"/>
                </a:solidFill>
                <a:latin typeface="Noto Sans SC" panose="020B0500000000000000" charset="-122"/>
                <a:ea typeface="Noto Sans SC" panose="020B0500000000000000" charset="-122"/>
                <a:cs typeface="Noto Sans SC" panose="020B0500000000000000" charset="-122"/>
                <a:sym typeface="Noto Sans SC" panose="020B0500000000000000" charset="-122"/>
              </a:rPr>
              <a:t>推动长江经济带发展座谈会</a:t>
            </a:r>
            <a:endParaRPr lang="en-US" sz="1800" b="1">
              <a:solidFill>
                <a:srgbClr val="2D3748"/>
              </a:solidFill>
              <a:latin typeface="Noto Sans SC" panose="020B0500000000000000" charset="-122"/>
              <a:ea typeface="Noto Sans SC" panose="020B0500000000000000" charset="-122"/>
              <a:cs typeface="Noto Sans SC" panose="020B0500000000000000" charset="-122"/>
            </a:endParaRPr>
          </a:p>
        </p:txBody>
      </p:sp>
      <p:sp>
        <p:nvSpPr>
          <p:cNvPr id="20" name="AutoShape 20"/>
          <p:cNvSpPr/>
          <p:nvPr/>
        </p:nvSpPr>
        <p:spPr>
          <a:xfrm>
            <a:off x="8331200" y="4318000"/>
            <a:ext cx="2895600" cy="1079500"/>
          </a:xfrm>
          <a:prstGeom prst="roundRect">
            <a:avLst>
              <a:gd name="adj" fmla="val 9411"/>
            </a:avLst>
          </a:prstGeom>
          <a:solidFill>
            <a:srgbClr val="F0F5F1">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432800" y="4419600"/>
            <a:ext cx="26924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核心内容：</a:t>
            </a:r>
            <a:r>
              <a:rPr lang="zh-CN" altLang="en-US" sz="1100"/>
              <a:t>明确</a:t>
            </a:r>
            <a:r>
              <a:rPr lang="en-US" altLang="zh-CN" sz="1100"/>
              <a:t>“</a:t>
            </a:r>
            <a:r>
              <a:rPr lang="zh-CN" altLang="en-US" sz="1100"/>
              <a:t>选择具备条件的地区开展生态产品价值实现机制试点，探索政府主导、企业和社会各界参与、市场化运作、可持续的生态产品价值实现路径</a:t>
            </a:r>
            <a:endParaRPr lang="zh-CN" altLang="en-US" sz="1100"/>
          </a:p>
        </p:txBody>
      </p:sp>
      <p:sp>
        <p:nvSpPr>
          <p:cNvPr id="22" name="AutoShape 22"/>
          <p:cNvSpPr/>
          <p:nvPr/>
        </p:nvSpPr>
        <p:spPr>
          <a:xfrm>
            <a:off x="8331200" y="5524500"/>
            <a:ext cx="2895600" cy="1079500"/>
          </a:xfrm>
          <a:prstGeom prst="roundRect">
            <a:avLst>
              <a:gd name="adj" fmla="val 9411"/>
            </a:avLst>
          </a:prstGeom>
          <a:solidFill>
            <a:srgbClr val="F0F5F1">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8432800" y="5626100"/>
            <a:ext cx="2692400" cy="80899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政策意义：</a:t>
            </a:r>
            <a:r>
              <a:rPr lang="zh-CN" altLang="en-US" sz="1100"/>
              <a:t>为全国生态产品价值实现试点工作划定了核心实施路径，明确了政府、市场、社会三方的定位与职责。</a:t>
            </a:r>
            <a:endParaRPr lang="zh-CN" alt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深化发展：融入国家发展大局 (2019-2022)</a:t>
            </a:r>
            <a:endParaRPr lang="en-US" sz="1100"/>
          </a:p>
        </p:txBody>
      </p:sp>
      <p:sp>
        <p:nvSpPr>
          <p:cNvPr id="3" name="AutoShape 3"/>
          <p:cNvSpPr/>
          <p:nvPr/>
        </p:nvSpPr>
        <p:spPr>
          <a:xfrm>
            <a:off x="762000" y="1524000"/>
            <a:ext cx="3302000" cy="4826000"/>
          </a:xfrm>
          <a:prstGeom prst="roundRect">
            <a:avLst>
              <a:gd name="adj" fmla="val 307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t="11089" b="11089"/>
          <a:stretch>
            <a:fillRect/>
          </a:stretch>
        </p:blipFill>
        <p:spPr>
          <a:xfrm>
            <a:off x="889000" y="1651000"/>
            <a:ext cx="3048000" cy="1778000"/>
          </a:xfrm>
          <a:prstGeom prst="roundRect">
            <a:avLst>
              <a:gd name="adj" fmla="val 4285"/>
            </a:avLst>
          </a:prstGeom>
          <a:noFill/>
          <a:ln w="25400" cap="flat" cmpd="sng">
            <a:noFill/>
            <a:prstDash val="solid"/>
            <a:round/>
          </a:ln>
        </p:spPr>
      </p:pic>
      <p:sp>
        <p:nvSpPr>
          <p:cNvPr id="5" name="AutoShape 5"/>
          <p:cNvSpPr/>
          <p:nvPr/>
        </p:nvSpPr>
        <p:spPr>
          <a:xfrm>
            <a:off x="889000" y="3683000"/>
            <a:ext cx="304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2019年</a:t>
            </a:r>
            <a:r>
              <a:rPr lang="en-US" sz="16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 衔接城乡融合与乡村振兴</a:t>
            </a:r>
            <a:endParaRPr lang="en-US" sz="1100"/>
          </a:p>
        </p:txBody>
      </p:sp>
      <p:sp>
        <p:nvSpPr>
          <p:cNvPr id="6" name="AutoShape 6"/>
          <p:cNvSpPr/>
          <p:nvPr/>
        </p:nvSpPr>
        <p:spPr>
          <a:xfrm>
            <a:off x="889000" y="4572000"/>
            <a:ext cx="3048000" cy="1651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 政策导向：</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《关于建立健全城乡融合发展体制机制和政策体系的意见》将“探索生态产品价值实现机制”列为重点改革事项。</a:t>
            </a:r>
            <a:endParaRPr lang="en-US" sz="1100"/>
          </a:p>
          <a:p>
            <a:pPr indent="0" algn="l">
              <a:lnSpc>
                <a:spcPct val="108000"/>
              </a:lnSpc>
              <a:spcBef>
                <a:spcPts val="1000"/>
              </a:spcBef>
            </a:pPr>
            <a:r>
              <a:rPr lang="en-US" sz="1300" b="1" i="0" u="none" strike="noStrike">
                <a:solidFill>
                  <a:srgbClr val="D97706"/>
                </a:solidFill>
                <a:latin typeface="Noto Sans SC" panose="020B0500000000000000" charset="-122"/>
                <a:ea typeface="Noto Sans SC" panose="020B0500000000000000" charset="-122"/>
                <a:cs typeface="Noto Sans SC" panose="020B0500000000000000" charset="-122"/>
                <a:sym typeface="Noto Sans SC" panose="020B0500000000000000" charset="-122"/>
              </a:rPr>
              <a:t>✨ 深远意义：</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拓宽了价值实现的应用场景，打通了生态效益向乡村经济效益转化的关键通道。</a:t>
            </a:r>
            <a:endPar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Shape 7"/>
          <p:cNvSpPr/>
          <p:nvPr/>
        </p:nvSpPr>
        <p:spPr>
          <a:xfrm>
            <a:off x="4445000" y="1524000"/>
            <a:ext cx="3302000" cy="4826000"/>
          </a:xfrm>
          <a:prstGeom prst="roundRect">
            <a:avLst>
              <a:gd name="adj" fmla="val 307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2"/>
          <a:srcRect l="1919" r="1919"/>
          <a:stretch>
            <a:fillRect/>
          </a:stretch>
        </p:blipFill>
        <p:spPr>
          <a:xfrm>
            <a:off x="4572000" y="1651000"/>
            <a:ext cx="3048000" cy="1778000"/>
          </a:xfrm>
          <a:prstGeom prst="roundRect">
            <a:avLst>
              <a:gd name="adj" fmla="val 4285"/>
            </a:avLst>
          </a:prstGeom>
          <a:noFill/>
          <a:ln w="25400" cap="flat" cmpd="sng">
            <a:noFill/>
            <a:prstDash val="solid"/>
            <a:round/>
          </a:ln>
        </p:spPr>
      </p:pic>
      <p:sp>
        <p:nvSpPr>
          <p:cNvPr id="9" name="AutoShape 9"/>
          <p:cNvSpPr/>
          <p:nvPr/>
        </p:nvSpPr>
        <p:spPr>
          <a:xfrm>
            <a:off x="4572000" y="3683000"/>
            <a:ext cx="304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2020年</a:t>
            </a:r>
            <a:r>
              <a:rPr lang="en-US" sz="16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 “两山”理念再深化</a:t>
            </a:r>
            <a:endParaRPr lang="en-US" sz="1100"/>
          </a:p>
        </p:txBody>
      </p:sp>
      <p:sp>
        <p:nvSpPr>
          <p:cNvPr id="10" name="AutoShape 10"/>
          <p:cNvSpPr/>
          <p:nvPr/>
        </p:nvSpPr>
        <p:spPr>
          <a:xfrm>
            <a:off x="4572000" y="4572000"/>
            <a:ext cx="3048000" cy="1651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 重要指示：</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习近平总书记在浙江安吉考察时强调，要“把绿水青山建得更美，把金山银山做得更大”。</a:t>
            </a:r>
            <a:endParaRPr lang="en-US" sz="1100"/>
          </a:p>
          <a:p>
            <a:pPr indent="0" algn="l">
              <a:lnSpc>
                <a:spcPct val="108000"/>
              </a:lnSpc>
              <a:spcBef>
                <a:spcPts val="1000"/>
              </a:spcBef>
            </a:pPr>
            <a:r>
              <a:rPr lang="en-US" sz="1300" b="1" i="0" u="none" strike="noStrike">
                <a:solidFill>
                  <a:srgbClr val="D97706"/>
                </a:solidFill>
                <a:latin typeface="Noto Sans SC" panose="020B0500000000000000" charset="-122"/>
                <a:ea typeface="Noto Sans SC" panose="020B0500000000000000" charset="-122"/>
                <a:cs typeface="Noto Sans SC" panose="020B0500000000000000" charset="-122"/>
                <a:sym typeface="Noto Sans SC" panose="020B0500000000000000" charset="-122"/>
              </a:rPr>
              <a:t>🎯 核心逻辑：</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为生态产品价值实现锚定了“保护优先、绿色发展、价值转化”的根本路径。</a:t>
            </a:r>
            <a:endPar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AutoShape 11"/>
          <p:cNvSpPr/>
          <p:nvPr/>
        </p:nvSpPr>
        <p:spPr>
          <a:xfrm>
            <a:off x="8128000" y="1524000"/>
            <a:ext cx="3302000" cy="4826000"/>
          </a:xfrm>
          <a:prstGeom prst="roundRect">
            <a:avLst>
              <a:gd name="adj" fmla="val 307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2" name="AutoShape 12"/>
          <p:cNvSpPr/>
          <p:nvPr/>
        </p:nvSpPr>
        <p:spPr>
          <a:xfrm>
            <a:off x="8255000" y="1651000"/>
            <a:ext cx="3048000" cy="1778000"/>
          </a:xfrm>
          <a:prstGeom prst="roundRect">
            <a:avLst>
              <a:gd name="adj" fmla="val 4285"/>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45600" y="2095500"/>
            <a:ext cx="1066800" cy="889000"/>
          </a:xfrm>
          <a:prstGeom prst="rect">
            <a:avLst/>
          </a:prstGeom>
        </p:spPr>
      </p:pic>
      <p:sp>
        <p:nvSpPr>
          <p:cNvPr id="14" name="AutoShape 14"/>
          <p:cNvSpPr/>
          <p:nvPr/>
        </p:nvSpPr>
        <p:spPr>
          <a:xfrm>
            <a:off x="8255000" y="3683000"/>
            <a:ext cx="304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2022年</a:t>
            </a:r>
            <a:r>
              <a:rPr lang="en-US" sz="16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 提升至中国式现代化高度</a:t>
            </a:r>
            <a:endParaRPr lang="en-US" sz="1100"/>
          </a:p>
        </p:txBody>
      </p:sp>
      <p:sp>
        <p:nvSpPr>
          <p:cNvPr id="15" name="AutoShape 15"/>
          <p:cNvSpPr/>
          <p:nvPr/>
        </p:nvSpPr>
        <p:spPr>
          <a:xfrm>
            <a:off x="8255000" y="4572000"/>
            <a:ext cx="3048000" cy="1651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 战略部署：</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党的二十大报告将“人与自然和谐共生”确立为中国式现代化的五大重要内涵之一。</a:t>
            </a:r>
            <a:endParaRPr lang="en-US" sz="1100"/>
          </a:p>
          <a:p>
            <a:pPr indent="0" algn="l">
              <a:lnSpc>
                <a:spcPct val="108000"/>
              </a:lnSpc>
              <a:spcBef>
                <a:spcPts val="1000"/>
              </a:spcBef>
            </a:pPr>
            <a:r>
              <a:rPr lang="en-US" sz="1300" b="1" i="0" u="none" strike="noStrike">
                <a:solidFill>
                  <a:srgbClr val="D97706"/>
                </a:solidFill>
                <a:latin typeface="Noto Sans SC" panose="020B0500000000000000" charset="-122"/>
                <a:ea typeface="Noto Sans SC" panose="020B0500000000000000" charset="-122"/>
                <a:cs typeface="Noto Sans SC" panose="020B0500000000000000" charset="-122"/>
                <a:sym typeface="Noto Sans SC" panose="020B0500000000000000" charset="-122"/>
              </a:rPr>
              <a:t>🚀 战略高度：</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将生态产品价值实现正式提升至国家战略高度，明确其是实现高质量发展的必由之路。</a:t>
            </a:r>
            <a:endPar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制度完善：构建全链条制度框架 (2022年后)</a:t>
            </a:r>
            <a:endParaRPr lang="en-US" sz="1100"/>
          </a:p>
        </p:txBody>
      </p:sp>
      <p:sp>
        <p:nvSpPr>
          <p:cNvPr id="3" name="AutoShape 3"/>
          <p:cNvSpPr/>
          <p:nvPr/>
        </p:nvSpPr>
        <p:spPr>
          <a:xfrm>
            <a:off x="762000" y="1651000"/>
            <a:ext cx="5207000" cy="4572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4" name="AutoShape 4"/>
          <p:cNvSpPr/>
          <p:nvPr/>
        </p:nvSpPr>
        <p:spPr>
          <a:xfrm>
            <a:off x="762000" y="1651000"/>
            <a:ext cx="5207000" cy="762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032000"/>
            <a:ext cx="469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01 核心纲领：</a:t>
            </a:r>
            <a:r>
              <a:rPr lang="zh-CN" alt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《关于建立健全生态产品价值实现机制的意见》</a:t>
            </a:r>
            <a:endParaRPr lang="en-US" sz="1100"/>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651000" y="2857500"/>
            <a:ext cx="3937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72B4D"/>
                </a:solidFill>
                <a:latin typeface="Noto Sans SC" panose="020B0500000000000000" charset="-122"/>
                <a:ea typeface="Noto Sans SC" panose="020B0500000000000000" charset="-122"/>
                <a:cs typeface="Noto Sans SC" panose="020B0500000000000000" charset="-122"/>
                <a:sym typeface="Noto Sans SC" panose="020B0500000000000000" charset="-122"/>
              </a:rPr>
              <a:t>六大机制 · 核心框架</a:t>
            </a:r>
            <a:endParaRPr lang="en-US" sz="1100"/>
          </a:p>
          <a:p>
            <a:pPr indent="0" algn="l">
              <a:lnSpc>
                <a:spcPct val="108000"/>
              </a:lnSpc>
              <a:spcBef>
                <a:spcPts val="600"/>
              </a:spcBef>
            </a:pPr>
            <a:r>
              <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构建调查监测、价值评价、经营开发、保护补偿、保障机制、推进机制六大机制，形成全链条制度闭环。</a:t>
            </a:r>
            <a:endPar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4064000"/>
            <a:ext cx="406400" cy="406400"/>
          </a:xfrm>
          <a:prstGeom prst="rect">
            <a:avLst/>
          </a:prstGeom>
        </p:spPr>
      </p:pic>
      <p:sp>
        <p:nvSpPr>
          <p:cNvPr id="9" name="AutoShape 9"/>
          <p:cNvSpPr/>
          <p:nvPr/>
        </p:nvSpPr>
        <p:spPr>
          <a:xfrm>
            <a:off x="1651000" y="4000500"/>
            <a:ext cx="3937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72B4D"/>
                </a:solidFill>
                <a:latin typeface="Noto Sans SC" panose="020B0500000000000000" charset="-122"/>
                <a:ea typeface="Noto Sans SC" panose="020B0500000000000000" charset="-122"/>
                <a:cs typeface="Noto Sans SC" panose="020B0500000000000000" charset="-122"/>
                <a:sym typeface="Noto Sans SC" panose="020B0500000000000000" charset="-122"/>
              </a:rPr>
              <a:t>2025目标 · 破解四难</a:t>
            </a:r>
            <a:endParaRPr lang="en-US" sz="1100"/>
          </a:p>
          <a:p>
            <a:pPr indent="0" algn="l">
              <a:lnSpc>
                <a:spcPct val="108000"/>
              </a:lnSpc>
              <a:spcBef>
                <a:spcPts val="600"/>
              </a:spcBef>
            </a:pPr>
            <a:r>
              <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着力破解“难度量、难抵押、难交易、难变现”等瓶颈，明确2025年初步形成完整的生态产品价值实现制度体系。</a:t>
            </a:r>
            <a:endPar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5207000"/>
            <a:ext cx="406400" cy="406400"/>
          </a:xfrm>
          <a:prstGeom prst="rect">
            <a:avLst/>
          </a:prstGeom>
        </p:spPr>
      </p:pic>
      <p:sp>
        <p:nvSpPr>
          <p:cNvPr id="11" name="AutoShape 11"/>
          <p:cNvSpPr/>
          <p:nvPr/>
        </p:nvSpPr>
        <p:spPr>
          <a:xfrm>
            <a:off x="1651000" y="5143500"/>
            <a:ext cx="3937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72B4D"/>
                </a:solidFill>
                <a:latin typeface="Noto Sans SC" panose="020B0500000000000000" charset="-122"/>
                <a:ea typeface="Noto Sans SC" panose="020B0500000000000000" charset="-122"/>
                <a:cs typeface="Noto Sans SC" panose="020B0500000000000000" charset="-122"/>
                <a:sym typeface="Noto Sans SC" panose="020B0500000000000000" charset="-122"/>
              </a:rPr>
              <a:t>根本遵循 · 两山落地</a:t>
            </a:r>
            <a:endParaRPr lang="en-US" sz="1100"/>
          </a:p>
          <a:p>
            <a:pPr indent="0" algn="l">
              <a:lnSpc>
                <a:spcPct val="108000"/>
              </a:lnSpc>
              <a:spcBef>
                <a:spcPts val="600"/>
              </a:spcBef>
            </a:pPr>
            <a:r>
              <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作为“绿水青山就是金山银山”理念制度化落地的纲领性文件，为各地探索实践提供根本政策指引。</a:t>
            </a:r>
            <a:endPar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AutoShape 12"/>
          <p:cNvSpPr/>
          <p:nvPr/>
        </p:nvSpPr>
        <p:spPr>
          <a:xfrm>
            <a:off x="6223000" y="1651000"/>
            <a:ext cx="5207000" cy="4572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3" name="AutoShape 13"/>
          <p:cNvSpPr/>
          <p:nvPr/>
        </p:nvSpPr>
        <p:spPr>
          <a:xfrm>
            <a:off x="6223000" y="1651000"/>
            <a:ext cx="5207000" cy="762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477000" y="2032000"/>
            <a:ext cx="469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02 配套支撑：标准化与试点推进体系</a:t>
            </a:r>
            <a:endParaRPr lang="en-US" sz="1100"/>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2921000"/>
            <a:ext cx="406400" cy="406400"/>
          </a:xfrm>
          <a:prstGeom prst="rect">
            <a:avLst/>
          </a:prstGeom>
        </p:spPr>
      </p:pic>
      <p:sp>
        <p:nvSpPr>
          <p:cNvPr id="16" name="AutoShape 16"/>
          <p:cNvSpPr/>
          <p:nvPr/>
        </p:nvSpPr>
        <p:spPr>
          <a:xfrm>
            <a:off x="7112000" y="2857500"/>
            <a:ext cx="3937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72B4D"/>
                </a:solidFill>
                <a:latin typeface="Noto Sans SC" panose="020B0500000000000000" charset="-122"/>
                <a:ea typeface="Noto Sans SC" panose="020B0500000000000000" charset="-122"/>
                <a:cs typeface="Noto Sans SC" panose="020B0500000000000000" charset="-122"/>
                <a:sym typeface="Noto Sans SC" panose="020B0500000000000000" charset="-122"/>
              </a:rPr>
              <a:t>核算规范 · 摸清底数</a:t>
            </a:r>
            <a:endParaRPr lang="en-US" sz="1100"/>
          </a:p>
          <a:p>
            <a:pPr indent="0" algn="l">
              <a:lnSpc>
                <a:spcPct val="108000"/>
              </a:lnSpc>
              <a:spcBef>
                <a:spcPts val="600"/>
              </a:spcBef>
            </a:pPr>
            <a:r>
              <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出台《生态产品总值核算规范（试行）》，统一核算方法，切实解决生态产品“底数不清、度量难”的行业痛点。</a:t>
            </a:r>
            <a:endPar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7"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4064000"/>
            <a:ext cx="406400" cy="406400"/>
          </a:xfrm>
          <a:prstGeom prst="rect">
            <a:avLst/>
          </a:prstGeom>
        </p:spPr>
      </p:pic>
      <p:sp>
        <p:nvSpPr>
          <p:cNvPr id="18" name="AutoShape 18"/>
          <p:cNvSpPr/>
          <p:nvPr/>
        </p:nvSpPr>
        <p:spPr>
          <a:xfrm>
            <a:off x="7112000" y="4000500"/>
            <a:ext cx="3937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72B4D"/>
                </a:solidFill>
                <a:latin typeface="Noto Sans SC" panose="020B0500000000000000" charset="-122"/>
                <a:ea typeface="Noto Sans SC" panose="020B0500000000000000" charset="-122"/>
                <a:cs typeface="Noto Sans SC" panose="020B0500000000000000" charset="-122"/>
                <a:sym typeface="Noto Sans SC" panose="020B0500000000000000" charset="-122"/>
              </a:rPr>
              <a:t>产品目录 · 规范分类</a:t>
            </a:r>
            <a:endParaRPr lang="en-US" sz="1100"/>
          </a:p>
          <a:p>
            <a:pPr indent="0" algn="l">
              <a:lnSpc>
                <a:spcPct val="108000"/>
              </a:lnSpc>
              <a:spcBef>
                <a:spcPts val="600"/>
              </a:spcBef>
            </a:pPr>
            <a:r>
              <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发布《生态产品目录（2024年版）》，科学划分生态产品类别，推动生态产品核算与管理标准化、规范化。</a:t>
            </a:r>
            <a:endPar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7000" y="5207000"/>
            <a:ext cx="406400" cy="406400"/>
          </a:xfrm>
          <a:prstGeom prst="rect">
            <a:avLst/>
          </a:prstGeom>
        </p:spPr>
      </p:pic>
      <p:sp>
        <p:nvSpPr>
          <p:cNvPr id="20" name="AutoShape 20"/>
          <p:cNvSpPr/>
          <p:nvPr/>
        </p:nvSpPr>
        <p:spPr>
          <a:xfrm>
            <a:off x="7112000" y="5143500"/>
            <a:ext cx="3937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72B4D"/>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国家试点 · 精准突破</a:t>
            </a:r>
            <a:endParaRPr lang="en-US" sz="1100"/>
          </a:p>
          <a:p>
            <a:pPr indent="0" algn="l">
              <a:lnSpc>
                <a:spcPct val="108000"/>
              </a:lnSpc>
              <a:spcBef>
                <a:spcPts val="600"/>
              </a:spcBef>
            </a:pPr>
            <a:r>
              <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设立首批国家生态产品价值实现机制试点，推动试点工作从初期的“探索尝试”向解决关键问题的“精准突破”阶段转变。</a:t>
            </a:r>
            <a:endPar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专项聚焦：水利与江河保护治理</a:t>
            </a:r>
            <a:endParaRPr lang="en-US" sz="1100"/>
          </a:p>
        </p:txBody>
      </p:sp>
      <p:pic>
        <p:nvPicPr>
          <p:cNvPr id="3" name="Picture 3"/>
          <p:cNvPicPr>
            <a:picLocks noChangeAspect="1"/>
          </p:cNvPicPr>
          <p:nvPr/>
        </p:nvPicPr>
        <p:blipFill>
          <a:blip r:embed="rId1"/>
          <a:srcRect l="23046" r="23046"/>
          <a:stretch>
            <a:fillRect/>
          </a:stretch>
        </p:blipFill>
        <p:spPr>
          <a:xfrm>
            <a:off x="762000" y="1651000"/>
            <a:ext cx="3810000" cy="4699000"/>
          </a:xfrm>
          <a:prstGeom prst="roundRect">
            <a:avLst>
              <a:gd name="adj" fmla="val 4000"/>
            </a:avLst>
          </a:prstGeom>
          <a:noFill/>
          <a:ln w="25400" cap="flat" cmpd="sng">
            <a:noFill/>
            <a:prstDash val="solid"/>
            <a:round/>
          </a:ln>
          <a:effectLst>
            <a:outerShdw blurRad="444500" dist="190500" dir="2700000" algn="tl" rotWithShape="0">
              <a:srgbClr val="000000">
                <a:alpha val="25000"/>
              </a:srgbClr>
            </a:outerShdw>
          </a:effectLst>
        </p:spPr>
      </p:pic>
      <p:sp>
        <p:nvSpPr>
          <p:cNvPr id="4" name="AutoShape 4"/>
          <p:cNvSpPr/>
          <p:nvPr/>
        </p:nvSpPr>
        <p:spPr>
          <a:xfrm>
            <a:off x="4953000" y="1651000"/>
            <a:ext cx="6477000" cy="1460500"/>
          </a:xfrm>
          <a:prstGeom prst="roundRect">
            <a:avLst>
              <a:gd name="adj" fmla="val 695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5143500" y="1803400"/>
            <a:ext cx="1079500" cy="1155700"/>
          </a:xfrm>
          <a:prstGeom prst="roundRect">
            <a:avLst>
              <a:gd name="adj" fmla="val 7058"/>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5143500" y="2032000"/>
            <a:ext cx="1079500" cy="698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2025.01</a:t>
            </a:r>
            <a:endParaRPr lang="en-US" sz="1100"/>
          </a:p>
        </p:txBody>
      </p:sp>
      <p:sp>
        <p:nvSpPr>
          <p:cNvPr id="7" name="AutoShape 7"/>
          <p:cNvSpPr/>
          <p:nvPr/>
        </p:nvSpPr>
        <p:spPr>
          <a:xfrm>
            <a:off x="6477000" y="1732915"/>
            <a:ext cx="4762500" cy="11557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16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《关于在首批国家生态产品价值实现机制试点中积极开展水生态产品价值实现实践探索的通知》</a:t>
            </a:r>
            <a:endParaRPr lang="en-US" sz="1100"/>
          </a:p>
          <a:p>
            <a:pPr indent="0" algn="l">
              <a:lnSpc>
                <a:spcPct val="108000"/>
              </a:lnSpc>
              <a:spcBef>
                <a:spcPts val="600"/>
              </a:spcBef>
            </a:pPr>
            <a:r>
              <a:rPr lang="en-US" sz="1200" b="1" i="0" u="none" strike="noStrike">
                <a:solidFill>
                  <a:srgbClr val="374151"/>
                </a:solidFill>
                <a:latin typeface="国标黑体" panose="02000500000000000000" charset="-122"/>
                <a:ea typeface="国标黑体" panose="02000500000000000000" charset="-122"/>
                <a:cs typeface="Noto Sans SC" panose="020B0500000000000000" charset="-122"/>
                <a:sym typeface="Noto Sans SC" panose="020B0500000000000000" charset="-122"/>
              </a:rPr>
              <a:t>核心领域：</a:t>
            </a:r>
            <a:r>
              <a:rPr lang="en-US" sz="120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聚焦用水权交易、水生态保护补偿、水生态产业融合、水生态产品融资等。</a:t>
            </a:r>
            <a:endParaRPr lang="en-US" sz="1200" b="0" i="0" u="none" strike="noStrike">
              <a:solidFill>
                <a:schemeClr val="tx1"/>
              </a:solidFill>
              <a:latin typeface="微软雅黑" panose="020B0503020204020204" charset="-122"/>
              <a:ea typeface="微软雅黑" panose="020B0503020204020204" charset="-122"/>
              <a:cs typeface="Noto Sans SC" panose="020B0500000000000000" charset="-122"/>
              <a:sym typeface="Noto Sans SC" panose="020B0500000000000000" charset="-122"/>
            </a:endParaRPr>
          </a:p>
          <a:p>
            <a:pPr indent="0" algn="l">
              <a:lnSpc>
                <a:spcPct val="108000"/>
              </a:lnSpc>
            </a:pPr>
            <a:r>
              <a:rPr lang="en-US" sz="1200" b="1" i="0" u="none" strike="noStrike">
                <a:solidFill>
                  <a:srgbClr val="374151"/>
                </a:solidFill>
                <a:latin typeface="国标黑体" panose="02000500000000000000" charset="-122"/>
                <a:ea typeface="国标黑体" panose="02000500000000000000" charset="-122"/>
                <a:cs typeface="Noto Sans SC" panose="020B0500000000000000" charset="-122"/>
                <a:sym typeface="Noto Sans SC" panose="020B0500000000000000" charset="-122"/>
              </a:rPr>
              <a:t>政策意义：</a:t>
            </a:r>
            <a:r>
              <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将生态产品价值实现与水利工作深度融合，推动向专业化、精细化发展。</a:t>
            </a:r>
            <a:endPar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Shape 8"/>
          <p:cNvSpPr/>
          <p:nvPr/>
        </p:nvSpPr>
        <p:spPr>
          <a:xfrm>
            <a:off x="4953000" y="3302000"/>
            <a:ext cx="6477000" cy="1460500"/>
          </a:xfrm>
          <a:prstGeom prst="roundRect">
            <a:avLst>
              <a:gd name="adj" fmla="val 695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nvSpPr>
        <p:spPr>
          <a:xfrm>
            <a:off x="5143500" y="3454400"/>
            <a:ext cx="1079500" cy="1155700"/>
          </a:xfrm>
          <a:prstGeom prst="roundRect">
            <a:avLst>
              <a:gd name="adj" fmla="val 7058"/>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143500" y="3683000"/>
            <a:ext cx="1079500" cy="698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2025.06</a:t>
            </a:r>
            <a:endParaRPr lang="en-US" sz="1100"/>
          </a:p>
        </p:txBody>
      </p:sp>
      <p:sp>
        <p:nvSpPr>
          <p:cNvPr id="11" name="AutoShape 11"/>
          <p:cNvSpPr/>
          <p:nvPr/>
        </p:nvSpPr>
        <p:spPr>
          <a:xfrm>
            <a:off x="6477000" y="3454400"/>
            <a:ext cx="4762500" cy="11557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16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《关于全面推进江河保护治理的意见》</a:t>
            </a:r>
            <a:endParaRPr lang="en-US" sz="1100"/>
          </a:p>
          <a:p>
            <a:pPr indent="0" algn="l">
              <a:lnSpc>
                <a:spcPct val="108000"/>
              </a:lnSpc>
              <a:spcBef>
                <a:spcPts val="600"/>
              </a:spcBef>
            </a:pPr>
            <a:r>
              <a:rPr lang="en-US" sz="1200" b="1" i="0" u="none" strike="noStrike">
                <a:solidFill>
                  <a:srgbClr val="374151"/>
                </a:solidFill>
                <a:latin typeface="国标黑体" panose="02000500000000000000" charset="-122"/>
                <a:ea typeface="国标黑体" panose="02000500000000000000" charset="-122"/>
                <a:cs typeface="Noto Sans SC" panose="020B0500000000000000" charset="-122"/>
                <a:sym typeface="Noto Sans SC" panose="020B0500000000000000" charset="-122"/>
              </a:rPr>
              <a:t>核心内容：</a:t>
            </a:r>
            <a:r>
              <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健全江河流域生态产品价值实现机制和生态保护补偿机制。</a:t>
            </a:r>
            <a:endPar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pPr>
            <a:r>
              <a:rPr lang="en-US" sz="1200" b="1" i="0" u="none" strike="noStrike">
                <a:solidFill>
                  <a:srgbClr val="374151"/>
                </a:solidFill>
                <a:latin typeface="国标黑体" panose="02000500000000000000" charset="-122"/>
                <a:ea typeface="国标黑体" panose="02000500000000000000" charset="-122"/>
                <a:cs typeface="Noto Sans SC" panose="020B0500000000000000" charset="-122"/>
                <a:sym typeface="Noto Sans SC" panose="020B0500000000000000" charset="-122"/>
              </a:rPr>
              <a:t>政策意义：</a:t>
            </a:r>
            <a:r>
              <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将江河保护治理与价值实现有机结合，拓宽了价值实现的空间载体。</a:t>
            </a:r>
            <a:endPar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AutoShape 12"/>
          <p:cNvSpPr/>
          <p:nvPr/>
        </p:nvSpPr>
        <p:spPr>
          <a:xfrm>
            <a:off x="4953000" y="4953000"/>
            <a:ext cx="6477000" cy="1460500"/>
          </a:xfrm>
          <a:prstGeom prst="roundRect">
            <a:avLst>
              <a:gd name="adj" fmla="val 695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3" name="AutoShape 13"/>
          <p:cNvSpPr/>
          <p:nvPr/>
        </p:nvSpPr>
        <p:spPr>
          <a:xfrm>
            <a:off x="5143500" y="5105400"/>
            <a:ext cx="1079500" cy="1155700"/>
          </a:xfrm>
          <a:prstGeom prst="roundRect">
            <a:avLst>
              <a:gd name="adj" fmla="val 7058"/>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143500" y="5334000"/>
            <a:ext cx="1079500" cy="698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2025.10</a:t>
            </a:r>
            <a:endParaRPr lang="en-US" sz="1100"/>
          </a:p>
        </p:txBody>
      </p:sp>
      <p:sp>
        <p:nvSpPr>
          <p:cNvPr id="15" name="AutoShape 15"/>
          <p:cNvSpPr/>
          <p:nvPr/>
        </p:nvSpPr>
        <p:spPr>
          <a:xfrm>
            <a:off x="6477000" y="5105400"/>
            <a:ext cx="4762500" cy="11557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16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党的二十届四中全会《建议》</a:t>
            </a:r>
            <a:endParaRPr lang="en-US" sz="1100"/>
          </a:p>
          <a:p>
            <a:pPr indent="0" algn="l">
              <a:lnSpc>
                <a:spcPct val="108000"/>
              </a:lnSpc>
              <a:spcBef>
                <a:spcPts val="600"/>
              </a:spcBef>
            </a:pPr>
            <a:r>
              <a:rPr lang="en-US" sz="1200" b="1" i="0" u="none" strike="noStrike">
                <a:solidFill>
                  <a:srgbClr val="374151"/>
                </a:solidFill>
                <a:latin typeface="国标黑体" panose="02000500000000000000" charset="-122"/>
                <a:ea typeface="国标黑体" panose="02000500000000000000" charset="-122"/>
                <a:cs typeface="Noto Sans SC" panose="020B0500000000000000" charset="-122"/>
                <a:sym typeface="Noto Sans SC" panose="020B0500000000000000" charset="-122"/>
              </a:rPr>
              <a:t>核心内容：</a:t>
            </a:r>
            <a:r>
              <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提出“完善多元化生态补偿机制，因地制宜拓展生态产品价值实现机制”。</a:t>
            </a:r>
            <a:endPar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pPr>
            <a:r>
              <a:rPr lang="en-US" sz="1200" b="1" i="0" u="none" strike="noStrike">
                <a:solidFill>
                  <a:srgbClr val="374151"/>
                </a:solidFill>
                <a:latin typeface="国标黑体" panose="02000500000000000000" charset="-122"/>
                <a:ea typeface="国标黑体" panose="02000500000000000000" charset="-122"/>
                <a:cs typeface="Noto Sans SC" panose="020B0500000000000000" charset="-122"/>
                <a:sym typeface="Noto Sans SC" panose="020B0500000000000000" charset="-122"/>
              </a:rPr>
              <a:t>政策意义：</a:t>
            </a:r>
            <a:r>
              <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强化生态补偿与价值实现的协同，突出“因地制宜”的实践导向。</a:t>
            </a:r>
            <a:endParaRPr lang="en-US" sz="12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38200" y="29718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“两山”理论：发展观的深刻变革</a:t>
            </a:r>
            <a:endParaRPr lang="en-US" sz="1100"/>
          </a:p>
        </p:txBody>
      </p:sp>
      <p:sp>
        <p:nvSpPr>
          <p:cNvPr id="3" name="AutoShape 3"/>
          <p:cNvSpPr/>
          <p:nvPr/>
        </p:nvSpPr>
        <p:spPr>
          <a:xfrm>
            <a:off x="762000" y="1270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将</a:t>
            </a:r>
            <a:r>
              <a:rPr lang="en-US" altLang="zh-CN"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绿水青山</a:t>
            </a:r>
            <a:r>
              <a:rPr lang="en-US" altLang="zh-CN"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转变为</a:t>
            </a:r>
            <a:r>
              <a:rPr lang="en-US" altLang="zh-CN"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金山银山</a:t>
            </a:r>
            <a:r>
              <a:rPr lang="en-US" altLang="zh-CN"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，实际是国家在推动将生态文明理念融入经济社会发展的方方面面，实现我国发展方式向绿色化的转变。从</a:t>
            </a:r>
            <a:r>
              <a:rPr lang="en-US" altLang="zh-CN"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2010</a:t>
            </a:r>
            <a:r>
              <a:rPr lang="zh-CN" altLang="en-US"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年至今，中国确立了生态文明建设的四梁八柱，形成包括发展理念、政策目标、重点领域、体制机制等在内的绿色发展基本框架。</a:t>
            </a:r>
            <a:r>
              <a:rPr lang="en-US" sz="1400" b="0" i="0" u="none" strike="noStrike">
                <a:solidFill>
                  <a:srgbClr val="5C6B64"/>
                </a:solidFill>
                <a:latin typeface="Noto Sans SC" panose="020B0500000000000000" charset="-122"/>
                <a:ea typeface="Noto Sans SC" panose="020B0500000000000000" charset="-122"/>
                <a:cs typeface="Noto Sans SC" panose="020B0500000000000000" charset="-122"/>
                <a:sym typeface="Noto Sans SC" panose="020B0500000000000000" charset="-122"/>
              </a:rPr>
              <a:t>两山”理论体现了相对于传统经济发展模式的根本性转变，其特征主要体现在四个维度：</a:t>
            </a:r>
            <a:endParaRPr lang="en-US" sz="1100"/>
          </a:p>
        </p:txBody>
      </p:sp>
      <p:sp>
        <p:nvSpPr>
          <p:cNvPr id="4" name="AutoShape 4"/>
          <p:cNvSpPr/>
          <p:nvPr/>
        </p:nvSpPr>
        <p:spPr>
          <a:xfrm>
            <a:off x="762000" y="2051685"/>
            <a:ext cx="5207000" cy="2012315"/>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762000" y="1905000"/>
            <a:ext cx="76200" cy="21590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92200" y="2159000"/>
            <a:ext cx="457200" cy="457200"/>
          </a:xfrm>
          <a:prstGeom prst="rect">
            <a:avLst/>
          </a:prstGeom>
        </p:spPr>
      </p:pic>
      <p:sp>
        <p:nvSpPr>
          <p:cNvPr id="7" name="AutoShape 7"/>
          <p:cNvSpPr/>
          <p:nvPr/>
        </p:nvSpPr>
        <p:spPr>
          <a:xfrm>
            <a:off x="1778000" y="2159000"/>
            <a:ext cx="3937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01 / 要素投入</a:t>
            </a:r>
            <a:endParaRPr lang="en-US" sz="1100"/>
          </a:p>
        </p:txBody>
      </p:sp>
      <p:sp>
        <p:nvSpPr>
          <p:cNvPr id="8" name="AutoShape 8"/>
          <p:cNvSpPr/>
          <p:nvPr/>
        </p:nvSpPr>
        <p:spPr>
          <a:xfrm>
            <a:off x="1092200" y="2857500"/>
            <a:ext cx="4572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传统模式：</a:t>
            </a: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过度依赖物质资本、劳动力等传统生产要素，往往忽视生态价值。</a:t>
            </a:r>
            <a:endParaRPr lang="en-US" sz="1100"/>
          </a:p>
          <a:p>
            <a:pPr indent="0" algn="l">
              <a:lnSpc>
                <a:spcPct val="108000"/>
              </a:lnSpc>
              <a:spcBef>
                <a:spcPts val="600"/>
              </a:spcBef>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两山理论：</a:t>
            </a: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将生态流量资源作为核心要素，强调对生态价值的深度挖掘与转化利用。</a:t>
            </a:r>
            <a:endPar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Shape 9"/>
          <p:cNvSpPr/>
          <p:nvPr/>
        </p:nvSpPr>
        <p:spPr>
          <a:xfrm>
            <a:off x="6223000" y="2075815"/>
            <a:ext cx="5207000" cy="1988185"/>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0" name="AutoShape 10"/>
          <p:cNvSpPr/>
          <p:nvPr/>
        </p:nvSpPr>
        <p:spPr>
          <a:xfrm>
            <a:off x="6223000" y="1905000"/>
            <a:ext cx="76200" cy="21590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3200" y="2159000"/>
            <a:ext cx="457200" cy="457200"/>
          </a:xfrm>
          <a:prstGeom prst="rect">
            <a:avLst/>
          </a:prstGeom>
        </p:spPr>
      </p:pic>
      <p:sp>
        <p:nvSpPr>
          <p:cNvPr id="12" name="AutoShape 12"/>
          <p:cNvSpPr/>
          <p:nvPr/>
        </p:nvSpPr>
        <p:spPr>
          <a:xfrm>
            <a:off x="7239000" y="2159000"/>
            <a:ext cx="3937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02 / 生产方式</a:t>
            </a:r>
            <a:endParaRPr lang="en-US" sz="1100"/>
          </a:p>
        </p:txBody>
      </p:sp>
      <p:sp>
        <p:nvSpPr>
          <p:cNvPr id="13" name="AutoShape 13"/>
          <p:cNvSpPr/>
          <p:nvPr/>
        </p:nvSpPr>
        <p:spPr>
          <a:xfrm>
            <a:off x="6553200" y="2857500"/>
            <a:ext cx="4572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传统模式：</a:t>
            </a: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以牺牲环境为代价，生产过程往往伴随着对生态资源的消耗和不可逆破坏。</a:t>
            </a:r>
            <a:endParaRPr lang="en-US" sz="1100"/>
          </a:p>
          <a:p>
            <a:pPr indent="0" algn="l">
              <a:lnSpc>
                <a:spcPct val="108000"/>
              </a:lnSpc>
              <a:spcBef>
                <a:spcPts val="600"/>
              </a:spcBef>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两山理论：</a:t>
            </a: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倡导非消耗性利用，如发展生态旅游、康养产业等，实现资源的永续循环。</a:t>
            </a:r>
            <a:endPar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4" name="AutoShape 14"/>
          <p:cNvSpPr/>
          <p:nvPr/>
        </p:nvSpPr>
        <p:spPr>
          <a:xfrm>
            <a:off x="762000" y="4572635"/>
            <a:ext cx="5207000" cy="1904365"/>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5" name="AutoShape 15"/>
          <p:cNvSpPr/>
          <p:nvPr/>
        </p:nvSpPr>
        <p:spPr>
          <a:xfrm>
            <a:off x="762000" y="4318000"/>
            <a:ext cx="76200" cy="21590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2200" y="4572000"/>
            <a:ext cx="457200" cy="457200"/>
          </a:xfrm>
          <a:prstGeom prst="rect">
            <a:avLst/>
          </a:prstGeom>
        </p:spPr>
      </p:pic>
      <p:sp>
        <p:nvSpPr>
          <p:cNvPr id="17" name="AutoShape 17"/>
          <p:cNvSpPr/>
          <p:nvPr/>
        </p:nvSpPr>
        <p:spPr>
          <a:xfrm>
            <a:off x="1778000" y="4572000"/>
            <a:ext cx="3937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03 / 要素性质</a:t>
            </a:r>
            <a:endParaRPr lang="en-US" sz="1100"/>
          </a:p>
        </p:txBody>
      </p:sp>
      <p:sp>
        <p:nvSpPr>
          <p:cNvPr id="18" name="AutoShape 18"/>
          <p:cNvSpPr/>
          <p:nvPr/>
        </p:nvSpPr>
        <p:spPr>
          <a:xfrm>
            <a:off x="1092200" y="5270500"/>
            <a:ext cx="4572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传统模式：</a:t>
            </a: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片面将生态环境等同于可交易的私人物品，易引发公地悲剧和分配不公。</a:t>
            </a:r>
            <a:endParaRPr lang="en-US" sz="1100"/>
          </a:p>
          <a:p>
            <a:pPr indent="0" algn="l">
              <a:lnSpc>
                <a:spcPct val="108000"/>
              </a:lnSpc>
              <a:spcBef>
                <a:spcPts val="600"/>
              </a:spcBef>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两山理论：</a:t>
            </a: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回归生态环境的公共产品属性，注重生态福祉的全民共享与公平普惠。</a:t>
            </a:r>
            <a:endPar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9" name="AutoShape 19"/>
          <p:cNvSpPr/>
          <p:nvPr/>
        </p:nvSpPr>
        <p:spPr>
          <a:xfrm>
            <a:off x="6223000" y="4538345"/>
            <a:ext cx="5207000" cy="1938655"/>
          </a:xfrm>
          <a:prstGeom prst="roundRect">
            <a:avLst>
              <a:gd name="adj" fmla="val 705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0" name="AutoShape 20"/>
          <p:cNvSpPr/>
          <p:nvPr/>
        </p:nvSpPr>
        <p:spPr>
          <a:xfrm>
            <a:off x="6223000" y="4318000"/>
            <a:ext cx="76200" cy="21590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53200" y="4572000"/>
            <a:ext cx="457200" cy="457200"/>
          </a:xfrm>
          <a:prstGeom prst="rect">
            <a:avLst/>
          </a:prstGeom>
        </p:spPr>
      </p:pic>
      <p:sp>
        <p:nvSpPr>
          <p:cNvPr id="22" name="AutoShape 22"/>
          <p:cNvSpPr/>
          <p:nvPr/>
        </p:nvSpPr>
        <p:spPr>
          <a:xfrm>
            <a:off x="7239000" y="4572000"/>
            <a:ext cx="3937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04 / 经济价值</a:t>
            </a:r>
            <a:endParaRPr lang="en-US" sz="1100"/>
          </a:p>
        </p:txBody>
      </p:sp>
      <p:sp>
        <p:nvSpPr>
          <p:cNvPr id="23" name="AutoShape 23"/>
          <p:cNvSpPr/>
          <p:nvPr/>
        </p:nvSpPr>
        <p:spPr>
          <a:xfrm>
            <a:off x="6553200" y="5270500"/>
            <a:ext cx="4572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rPr>
              <a:t>传统模式：</a:t>
            </a: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局限于市场交易产生的货币化价值，忽略生态系统服务的巨大潜在价值。</a:t>
            </a:r>
            <a:endParaRPr lang="en-US" sz="1100"/>
          </a:p>
          <a:p>
            <a:pPr indent="0" algn="l">
              <a:lnSpc>
                <a:spcPct val="108000"/>
              </a:lnSpc>
              <a:spcBef>
                <a:spcPts val="600"/>
              </a:spcBef>
            </a:pPr>
            <a:r>
              <a:rPr lang="en-US" sz="1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两山理论：</a:t>
            </a: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推动调节气候、净化空气等非货币化生态价值显性化，实现“有价变现”。</a:t>
            </a:r>
            <a:endPar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核心路径：生态系统与生态资本核算</a:t>
            </a:r>
            <a:endParaRPr lang="en-US" sz="1100"/>
          </a:p>
        </p:txBody>
      </p:sp>
      <p:sp>
        <p:nvSpPr>
          <p:cNvPr id="3" name="AutoShape 3"/>
          <p:cNvSpPr/>
          <p:nvPr/>
        </p:nvSpPr>
        <p:spPr>
          <a:xfrm>
            <a:off x="762000" y="1397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要将“绿水青山就是金山银山”的理念落到实处，必须要通过关键的一关：</a:t>
            </a:r>
            <a:r>
              <a:rPr lang="en-US" sz="1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生态系统与生态资本的核算、度量和交易</a:t>
            </a:r>
            <a:r>
              <a:rPr lang="en-US" sz="14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。这三者环环相扣，构成了生态产品价值实现的核心技术路径和制度保障。</a:t>
            </a:r>
            <a:endParaRPr lang="en-US" sz="1100"/>
          </a:p>
        </p:txBody>
      </p:sp>
      <p:sp>
        <p:nvSpPr>
          <p:cNvPr id="4" name="AutoShape 4"/>
          <p:cNvSpPr/>
          <p:nvPr/>
        </p:nvSpPr>
        <p:spPr>
          <a:xfrm>
            <a:off x="762000" y="2413000"/>
            <a:ext cx="3302000" cy="2921000"/>
          </a:xfrm>
          <a:prstGeom prst="roundRect">
            <a:avLst>
              <a:gd name="adj" fmla="val 0"/>
            </a:avLst>
          </a:prstGeom>
          <a:solidFill>
            <a:srgbClr val="FFFFFF">
              <a:alpha val="100000"/>
            </a:srgbClr>
          </a:solidFill>
          <a:ln w="12700" cap="flat" cmpd="sng">
            <a:solidFill>
              <a:srgbClr val="E2E8F0">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66800" y="2717800"/>
            <a:ext cx="457200" cy="457200"/>
          </a:xfrm>
          <a:prstGeom prst="rect">
            <a:avLst/>
          </a:prstGeom>
        </p:spPr>
      </p:pic>
      <p:sp>
        <p:nvSpPr>
          <p:cNvPr id="6" name="AutoShape 6"/>
          <p:cNvSpPr/>
          <p:nvPr/>
        </p:nvSpPr>
        <p:spPr>
          <a:xfrm>
            <a:off x="1651000" y="2667000"/>
            <a:ext cx="2159000" cy="558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01 / 核算是基础</a:t>
            </a:r>
            <a:endParaRPr lang="en-US" sz="1100"/>
          </a:p>
        </p:txBody>
      </p:sp>
      <p:sp>
        <p:nvSpPr>
          <p:cNvPr id="7" name="AutoShape 7"/>
          <p:cNvSpPr/>
          <p:nvPr/>
        </p:nvSpPr>
        <p:spPr>
          <a:xfrm>
            <a:off x="1016000" y="3556000"/>
            <a:ext cx="279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没有科学的核算，生态价值就无从谈起。建立标准化的生态系统核算体系，量化生态资源存量与流量，是摸清“生态家底”和开展后续工作的根本前提。</a:t>
            </a:r>
            <a:endParaRPr lang="en-US" sz="1100"/>
          </a:p>
        </p:txBody>
      </p:sp>
      <p:sp>
        <p:nvSpPr>
          <p:cNvPr id="8" name="AutoShape 8"/>
          <p:cNvSpPr/>
          <p:nvPr/>
        </p:nvSpPr>
        <p:spPr>
          <a:xfrm>
            <a:off x="4445000" y="2413000"/>
            <a:ext cx="3302000" cy="2921000"/>
          </a:xfrm>
          <a:prstGeom prst="roundRect">
            <a:avLst>
              <a:gd name="adj" fmla="val 0"/>
            </a:avLst>
          </a:prstGeom>
          <a:solidFill>
            <a:srgbClr val="FFFFFF">
              <a:alpha val="100000"/>
            </a:srgbClr>
          </a:solidFill>
          <a:ln w="12700" cap="flat" cmpd="sng">
            <a:solidFill>
              <a:srgbClr val="E2E8F0">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49800" y="2717800"/>
            <a:ext cx="457200" cy="457200"/>
          </a:xfrm>
          <a:prstGeom prst="rect">
            <a:avLst/>
          </a:prstGeom>
        </p:spPr>
      </p:pic>
      <p:sp>
        <p:nvSpPr>
          <p:cNvPr id="10" name="AutoShape 10"/>
          <p:cNvSpPr/>
          <p:nvPr/>
        </p:nvSpPr>
        <p:spPr>
          <a:xfrm>
            <a:off x="5334000" y="2667000"/>
            <a:ext cx="2159000" cy="558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02 / 度量是关键</a:t>
            </a:r>
            <a:endParaRPr lang="en-US" sz="1100"/>
          </a:p>
        </p:txBody>
      </p:sp>
      <p:sp>
        <p:nvSpPr>
          <p:cNvPr id="11" name="AutoShape 11"/>
          <p:cNvSpPr/>
          <p:nvPr/>
        </p:nvSpPr>
        <p:spPr>
          <a:xfrm>
            <a:off x="4699000" y="3556000"/>
            <a:ext cx="279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通过标准化的度量方法，将生态系统的调节、供给、文化等多种服务功能转化为可比较、可量化的统一指标，是实现生态价值可视化的关键步骤。</a:t>
            </a:r>
            <a:endParaRPr lang="en-US" sz="1100"/>
          </a:p>
        </p:txBody>
      </p:sp>
      <p:sp>
        <p:nvSpPr>
          <p:cNvPr id="12" name="AutoShape 12"/>
          <p:cNvSpPr/>
          <p:nvPr/>
        </p:nvSpPr>
        <p:spPr>
          <a:xfrm>
            <a:off x="8128000" y="2413000"/>
            <a:ext cx="3302000" cy="2921000"/>
          </a:xfrm>
          <a:prstGeom prst="roundRect">
            <a:avLst>
              <a:gd name="adj" fmla="val 0"/>
            </a:avLst>
          </a:prstGeom>
          <a:solidFill>
            <a:srgbClr val="FFFFFF">
              <a:alpha val="100000"/>
            </a:srgbClr>
          </a:solidFill>
          <a:ln w="12700" cap="flat" cmpd="sng">
            <a:solidFill>
              <a:srgbClr val="E2E8F0">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32800" y="2717800"/>
            <a:ext cx="457200" cy="457200"/>
          </a:xfrm>
          <a:prstGeom prst="rect">
            <a:avLst/>
          </a:prstGeom>
        </p:spPr>
      </p:pic>
      <p:sp>
        <p:nvSpPr>
          <p:cNvPr id="14" name="AutoShape 14"/>
          <p:cNvSpPr/>
          <p:nvPr/>
        </p:nvSpPr>
        <p:spPr>
          <a:xfrm>
            <a:off x="9017000" y="2667000"/>
            <a:ext cx="2159000" cy="558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03 / 交易是路径</a:t>
            </a:r>
            <a:endParaRPr lang="en-US" sz="1100"/>
          </a:p>
        </p:txBody>
      </p:sp>
      <p:sp>
        <p:nvSpPr>
          <p:cNvPr id="15" name="AutoShape 15"/>
          <p:cNvSpPr/>
          <p:nvPr/>
        </p:nvSpPr>
        <p:spPr>
          <a:xfrm>
            <a:off x="8382000" y="3556000"/>
            <a:ext cx="279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4A5568"/>
                </a:solidFill>
                <a:latin typeface="Noto Sans SC" panose="020B0500000000000000" charset="-122"/>
                <a:ea typeface="Noto Sans SC" panose="020B0500000000000000" charset="-122"/>
                <a:cs typeface="Noto Sans SC" panose="020B0500000000000000" charset="-122"/>
                <a:sym typeface="Noto Sans SC" panose="020B0500000000000000" charset="-122"/>
              </a:rPr>
              <a:t>建立市场化的交易平台和价值转化机制，让核算和度量出的生态价值在市场中自由流转、合理定价，最终实现“绿水青山”向“金山银山”的价值变现。</a:t>
            </a:r>
            <a:endParaRPr lang="en-US" sz="1100"/>
          </a:p>
        </p:txBody>
      </p:sp>
      <p:sp>
        <p:nvSpPr>
          <p:cNvPr id="16" name="AutoShape 16"/>
          <p:cNvSpPr/>
          <p:nvPr/>
        </p:nvSpPr>
        <p:spPr>
          <a:xfrm>
            <a:off x="762000" y="5715000"/>
            <a:ext cx="10668000" cy="635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核算筑基 · 度量赋能 · 交易变现 —— 生态产品价值实现的完整闭环</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当前开展生态产品价值实现的重要意义</a:t>
            </a:r>
            <a:endParaRPr lang="en-US" sz="1100"/>
          </a:p>
        </p:txBody>
      </p:sp>
      <p:sp>
        <p:nvSpPr>
          <p:cNvPr id="3" name="AutoShape 3"/>
          <p:cNvSpPr/>
          <p:nvPr/>
        </p:nvSpPr>
        <p:spPr>
          <a:xfrm>
            <a:off x="762000" y="1651000"/>
            <a:ext cx="5207000" cy="22225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4" name="AutoShape 4"/>
          <p:cNvSpPr/>
          <p:nvPr/>
        </p:nvSpPr>
        <p:spPr>
          <a:xfrm>
            <a:off x="1016000" y="1968500"/>
            <a:ext cx="762000" cy="7620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133600"/>
            <a:ext cx="762000" cy="431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01</a:t>
            </a:r>
            <a:endParaRPr lang="en-US" sz="1100"/>
          </a:p>
        </p:txBody>
      </p:sp>
      <p:sp>
        <p:nvSpPr>
          <p:cNvPr id="6" name="AutoShape 6"/>
          <p:cNvSpPr/>
          <p:nvPr/>
        </p:nvSpPr>
        <p:spPr>
          <a:xfrm>
            <a:off x="2032000" y="1905000"/>
            <a:ext cx="3683000" cy="17145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18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贯彻落实党中央决策部署</a:t>
            </a:r>
            <a:endParaRPr lang="en-US" sz="1100"/>
          </a:p>
          <a:p>
            <a:pPr indent="0" algn="l">
              <a:lnSpc>
                <a:spcPct val="125000"/>
              </a:lnSpc>
              <a:spcBef>
                <a:spcPts val="1200"/>
              </a:spcBef>
            </a:pPr>
            <a:r>
              <a:rPr lang="en-US" altLang="zh-CN" b="0"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a:t>
            </a:r>
            <a:r>
              <a:rPr lang="zh-CN" altLang="en-US"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绿水青山就是金山银山</a:t>
            </a:r>
            <a:r>
              <a:rPr lang="en-US" altLang="zh-CN"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a:t>
            </a:r>
            <a:r>
              <a:rPr lang="zh-CN" altLang="en-US"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保护生态环境就是保护生产力</a:t>
            </a:r>
            <a:r>
              <a:rPr lang="en-US" altLang="zh-CN"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a:t>
            </a:r>
            <a:r>
              <a:rPr lang="zh-CN" altLang="en-US"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，而将其真正落到实处必然要对生态资本进行核算，确保各类制度体系能够落地，解决我国生态环境保护领域一直存在的</a:t>
            </a:r>
            <a:r>
              <a:rPr lang="en-US" altLang="zh-CN"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a:t>
            </a:r>
            <a:r>
              <a:rPr lang="zh-CN" altLang="en-US"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理念先进、行动落后</a:t>
            </a:r>
            <a:r>
              <a:rPr lang="en-US" altLang="zh-CN"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a:t>
            </a:r>
            <a:r>
              <a:rPr lang="zh-CN" altLang="en-US"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的问题。</a:t>
            </a:r>
            <a:endParaRPr lang="zh-CN" altLang="en-US"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endParaRPr>
          </a:p>
        </p:txBody>
      </p:sp>
      <p:sp>
        <p:nvSpPr>
          <p:cNvPr id="7" name="AutoShape 7"/>
          <p:cNvSpPr/>
          <p:nvPr/>
        </p:nvSpPr>
        <p:spPr>
          <a:xfrm>
            <a:off x="6223000" y="1651000"/>
            <a:ext cx="5207000" cy="22225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8" name="AutoShape 8"/>
          <p:cNvSpPr/>
          <p:nvPr/>
        </p:nvSpPr>
        <p:spPr>
          <a:xfrm>
            <a:off x="6477000" y="1968500"/>
            <a:ext cx="762000" cy="7620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477000" y="2133600"/>
            <a:ext cx="762000" cy="431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02</a:t>
            </a:r>
            <a:endParaRPr lang="en-US" sz="1100"/>
          </a:p>
        </p:txBody>
      </p:sp>
      <p:sp>
        <p:nvSpPr>
          <p:cNvPr id="10" name="AutoShape 10"/>
          <p:cNvSpPr/>
          <p:nvPr/>
        </p:nvSpPr>
        <p:spPr>
          <a:xfrm>
            <a:off x="7493000" y="1968500"/>
            <a:ext cx="3683000" cy="17145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18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有助于形成资源环境有价使用的理念</a:t>
            </a:r>
            <a:endParaRPr lang="en-US" sz="1100"/>
          </a:p>
          <a:p>
            <a:pPr algn="l">
              <a:lnSpc>
                <a:spcPct val="125000"/>
              </a:lnSpc>
              <a:spcBef>
                <a:spcPts val="1200"/>
              </a:spcBef>
              <a:buSzTx/>
            </a:pPr>
            <a:r>
              <a:rPr lang="en-US" altLang="zh-CN" sz="1400"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改变自然环境“无限、无价、无偿”使用的传统观念，引导全社会深刻认识到生态资源的稀缺性、有限性和经济价值，树立正确的资源观与消费观。</a:t>
            </a:r>
            <a:endParaRPr lang="zh-CN" altLang="en-US" sz="1300" b="1"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AutoShape 11"/>
          <p:cNvSpPr/>
          <p:nvPr/>
        </p:nvSpPr>
        <p:spPr>
          <a:xfrm>
            <a:off x="762000" y="4191000"/>
            <a:ext cx="5207000" cy="22225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2" name="AutoShape 12"/>
          <p:cNvSpPr/>
          <p:nvPr/>
        </p:nvSpPr>
        <p:spPr>
          <a:xfrm>
            <a:off x="1016000" y="4508500"/>
            <a:ext cx="762000" cy="7620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016000" y="4673600"/>
            <a:ext cx="762000" cy="431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03</a:t>
            </a:r>
            <a:endParaRPr lang="en-US" sz="1100"/>
          </a:p>
        </p:txBody>
      </p:sp>
      <p:sp>
        <p:nvSpPr>
          <p:cNvPr id="14" name="AutoShape 14"/>
          <p:cNvSpPr/>
          <p:nvPr/>
        </p:nvSpPr>
        <p:spPr>
          <a:xfrm>
            <a:off x="2032000" y="4445000"/>
            <a:ext cx="3683000" cy="17145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18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有利于形成绿色发展的利益导向机制</a:t>
            </a:r>
            <a:endParaRPr lang="en-US" sz="1100"/>
          </a:p>
          <a:p>
            <a:pPr algn="l">
              <a:lnSpc>
                <a:spcPct val="125000"/>
              </a:lnSpc>
              <a:spcBef>
                <a:spcPts val="1200"/>
              </a:spcBef>
              <a:buSzTx/>
            </a:pPr>
            <a:r>
              <a:rPr lang="zh-CN" altLang="en-US" sz="1400"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只有开展生态资本和服务核算，生态资本才有可能进入市场交易体系，通过逐步建立生态资本的价格形成机制和交易基础，实现以最低代价保护生态环境。同时，生态资本和服务核算也为绿色金融发展提供基础。</a:t>
            </a:r>
            <a:endParaRPr lang="zh-CN" altLang="en-US" sz="1400"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endParaRPr>
          </a:p>
        </p:txBody>
      </p:sp>
      <p:sp>
        <p:nvSpPr>
          <p:cNvPr id="15" name="AutoShape 15"/>
          <p:cNvSpPr/>
          <p:nvPr/>
        </p:nvSpPr>
        <p:spPr>
          <a:xfrm>
            <a:off x="6223000" y="4191000"/>
            <a:ext cx="5207000" cy="22225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6" name="AutoShape 16"/>
          <p:cNvSpPr/>
          <p:nvPr/>
        </p:nvSpPr>
        <p:spPr>
          <a:xfrm>
            <a:off x="6477000" y="4508500"/>
            <a:ext cx="762000" cy="762000"/>
          </a:xfrm>
          <a:prstGeom prst="roundRect">
            <a:avLst>
              <a:gd name="adj" fmla="val 0"/>
            </a:avLst>
          </a:prstGeom>
          <a:solidFill>
            <a:srgbClr val="2254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477000" y="4673600"/>
            <a:ext cx="762000" cy="431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04</a:t>
            </a:r>
            <a:endParaRPr lang="en-US" sz="1100"/>
          </a:p>
        </p:txBody>
      </p:sp>
      <p:sp>
        <p:nvSpPr>
          <p:cNvPr id="18" name="AutoShape 18"/>
          <p:cNvSpPr/>
          <p:nvPr/>
        </p:nvSpPr>
        <p:spPr>
          <a:xfrm>
            <a:off x="7493000" y="4445000"/>
            <a:ext cx="3683000" cy="17145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18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有利于形成可持续发展的评价与约束机制</a:t>
            </a:r>
            <a:endParaRPr lang="en-US" sz="1100"/>
          </a:p>
          <a:p>
            <a:pPr algn="l">
              <a:lnSpc>
                <a:spcPct val="125000"/>
              </a:lnSpc>
              <a:spcBef>
                <a:spcPts val="1200"/>
              </a:spcBef>
              <a:buSzTx/>
            </a:pPr>
            <a:r>
              <a:rPr lang="zh-CN" altLang="en-US" sz="1400"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rPr>
              <a:t>生态资本和服务核算核算将为把资源消耗、环境损害、生态效益纳入经济社会发展评价体系提供技术支撑，并在此基础上形成促进可持续发展的激励手段和约束机制。</a:t>
            </a:r>
            <a:endParaRPr lang="zh-CN" altLang="en-US" sz="1400" b="1" i="0" u="none" strike="noStrike">
              <a:solidFill>
                <a:srgbClr val="4B5563"/>
              </a:solidFill>
              <a:latin typeface="华文楷体" panose="02010600040101010101" charset="-122"/>
              <a:ea typeface="华文楷体" panose="02010600040101010101" charset="-122"/>
              <a:cs typeface="华文楷体" panose="02010600040101010101" charset="-122"/>
              <a:sym typeface="Noto Sans SC" panose="020B0500000000000000" charset="-122"/>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143000"/>
            <a:ext cx="12192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96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96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二</a:t>
            </a:r>
            <a:endParaRPr lang="zh-CN" altLang="en-US" sz="96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
        <p:nvSpPr>
          <p:cNvPr id="4" name="AutoShape 4"/>
          <p:cNvSpPr/>
          <p:nvPr/>
        </p:nvSpPr>
        <p:spPr>
          <a:xfrm>
            <a:off x="0" y="2794000"/>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48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水利风景区</a:t>
            </a:r>
            <a:r>
              <a:rPr lang="en-US" sz="48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生态产品价值实践</a:t>
            </a:r>
            <a:endParaRPr lang="zh-CN" altLang="en-US" sz="48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397000"/>
            <a:ext cx="12192000" cy="177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1</a:t>
            </a:r>
            <a:endParaRPr lang="en-US" sz="1100"/>
          </a:p>
        </p:txBody>
      </p:sp>
      <p:sp>
        <p:nvSpPr>
          <p:cNvPr id="4" name="AutoShape 4"/>
          <p:cNvSpPr/>
          <p:nvPr/>
        </p:nvSpPr>
        <p:spPr>
          <a:xfrm>
            <a:off x="5588000" y="3429000"/>
            <a:ext cx="1016000" cy="508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0" y="393700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4000" b="1" i="0" u="none" strike="noStrike">
                <a:solidFill>
                  <a:srgbClr val="333333"/>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背景</a:t>
            </a:r>
            <a:endParaRPr lang="zh-CN" altLang="en-US" sz="4000" b="1" i="0" u="none" strike="noStrike">
              <a:solidFill>
                <a:srgbClr val="333333"/>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
        <p:nvSpPr>
          <p:cNvPr id="6" name="AutoShape 6"/>
          <p:cNvSpPr/>
          <p:nvPr/>
        </p:nvSpPr>
        <p:spPr>
          <a:xfrm>
            <a:off x="0" y="5207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2400" b="1" i="0" u="none" strike="noStrike" spc="200">
                <a:solidFill>
                  <a:srgbClr val="666666"/>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新需求提出新要求</a:t>
            </a:r>
            <a:endParaRPr lang="zh-CN" altLang="en-US" sz="2400" b="1" i="0" u="none" strike="noStrike" spc="200">
              <a:solidFill>
                <a:srgbClr val="666666"/>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背景一：河湖滨水</a:t>
            </a: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生态空间提质升级，奠定价值转化基础</a:t>
            </a:r>
            <a:endParaRPr lang="en-US" sz="3200" b="1">
              <a:solidFill>
                <a:srgbClr val="333333"/>
              </a:solidFill>
              <a:latin typeface="Noto Sans SC" panose="020B0500000000000000" charset="-122"/>
              <a:ea typeface="Noto Sans SC" panose="020B0500000000000000" charset="-122"/>
              <a:cs typeface="Noto Sans SC" panose="020B0500000000000000" charset="-122"/>
            </a:endParaRPr>
          </a:p>
        </p:txBody>
      </p:sp>
      <p:pic>
        <p:nvPicPr>
          <p:cNvPr id="4" name="Picture 4"/>
          <p:cNvPicPr>
            <a:picLocks noChangeAspect="1"/>
          </p:cNvPicPr>
          <p:nvPr/>
        </p:nvPicPr>
        <p:blipFill>
          <a:blip r:embed="rId1"/>
          <a:srcRect l="13688" r="13688"/>
          <a:stretch>
            <a:fillRect/>
          </a:stretch>
        </p:blipFill>
        <p:spPr>
          <a:xfrm>
            <a:off x="762000" y="1905000"/>
            <a:ext cx="4572000" cy="4191000"/>
          </a:xfrm>
          <a:prstGeom prst="roundRect">
            <a:avLst>
              <a:gd name="adj" fmla="val 3636"/>
            </a:avLst>
          </a:prstGeom>
          <a:noFill/>
          <a:ln w="50800" cap="flat" cmpd="sng">
            <a:solidFill>
              <a:srgbClr val="FFFFFF">
                <a:alpha val="100000"/>
              </a:srgbClr>
            </a:solidFill>
            <a:prstDash val="solid"/>
            <a:round/>
          </a:ln>
          <a:effectLst>
            <a:outerShdw blurRad="444500" dist="190500" dir="2700000" algn="tl" rotWithShape="0">
              <a:srgbClr val="000000">
                <a:alpha val="25000"/>
              </a:srgbClr>
            </a:outerShdw>
          </a:effectLst>
        </p:spPr>
      </p:pic>
      <p:sp>
        <p:nvSpPr>
          <p:cNvPr id="5" name="AutoShape 5"/>
          <p:cNvSpPr/>
          <p:nvPr/>
        </p:nvSpPr>
        <p:spPr>
          <a:xfrm>
            <a:off x="5842000" y="1905000"/>
            <a:ext cx="5588000" cy="1270000"/>
          </a:xfrm>
          <a:prstGeom prst="roundRect">
            <a:avLst>
              <a:gd name="adj" fmla="val 8000"/>
            </a:avLst>
          </a:prstGeom>
          <a:solidFill>
            <a:srgbClr val="FFFFFF">
              <a:alpha val="9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2159000"/>
            <a:ext cx="508000" cy="508000"/>
          </a:xfrm>
          <a:prstGeom prst="rect">
            <a:avLst/>
          </a:prstGeom>
        </p:spPr>
      </p:pic>
      <p:sp>
        <p:nvSpPr>
          <p:cNvPr id="7" name="AutoShape 7"/>
          <p:cNvSpPr/>
          <p:nvPr/>
        </p:nvSpPr>
        <p:spPr>
          <a:xfrm>
            <a:off x="6858000" y="2032000"/>
            <a:ext cx="431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坚实基础</a:t>
            </a:r>
            <a:endParaRPr lang="en-US" sz="1100"/>
          </a:p>
          <a:p>
            <a:pPr indent="0" algn="l">
              <a:lnSpc>
                <a:spcPct val="108000"/>
              </a:lnSpc>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随着生态修复、河道治理、幸福河湖建设，越来越多的河湖实现了“水清、岸绿、景美”的转型，构建宜居宜业的自然生态底色。</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Shape 8"/>
          <p:cNvSpPr/>
          <p:nvPr/>
        </p:nvSpPr>
        <p:spPr>
          <a:xfrm>
            <a:off x="5842000" y="3429000"/>
            <a:ext cx="5588000" cy="1270000"/>
          </a:xfrm>
          <a:prstGeom prst="roundRect">
            <a:avLst>
              <a:gd name="adj" fmla="val 8000"/>
            </a:avLst>
          </a:prstGeom>
          <a:solidFill>
            <a:srgbClr val="FFFFFF">
              <a:alpha val="9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683000"/>
            <a:ext cx="508000" cy="508000"/>
          </a:xfrm>
          <a:prstGeom prst="rect">
            <a:avLst/>
          </a:prstGeom>
        </p:spPr>
      </p:pic>
      <p:sp>
        <p:nvSpPr>
          <p:cNvPr id="10" name="AutoShape 10"/>
          <p:cNvSpPr/>
          <p:nvPr/>
        </p:nvSpPr>
        <p:spPr>
          <a:xfrm>
            <a:off x="6858000" y="3556000"/>
            <a:ext cx="431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功能拓展</a:t>
            </a:r>
            <a:endParaRPr lang="en-US" sz="1100"/>
          </a:p>
          <a:p>
            <a:pPr indent="0" algn="l">
              <a:lnSpc>
                <a:spcPct val="108000"/>
              </a:lnSpc>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滨水空间从传统的防洪、供水等支撑工农业生产、交通运输等基础保障功能，</a:t>
            </a: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拓展为集生态保育、休闲游憩、文化展示、社会交往于一体的复合型高品质公共空间。</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AutoShape 11"/>
          <p:cNvSpPr/>
          <p:nvPr/>
        </p:nvSpPr>
        <p:spPr>
          <a:xfrm>
            <a:off x="5842000" y="4953000"/>
            <a:ext cx="5588000" cy="1270000"/>
          </a:xfrm>
          <a:prstGeom prst="roundRect">
            <a:avLst>
              <a:gd name="adj" fmla="val 8000"/>
            </a:avLst>
          </a:prstGeom>
          <a:solidFill>
            <a:srgbClr val="FFFFFF">
              <a:alpha val="9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96000" y="5207000"/>
            <a:ext cx="508000" cy="508000"/>
          </a:xfrm>
          <a:prstGeom prst="rect">
            <a:avLst/>
          </a:prstGeom>
        </p:spPr>
      </p:pic>
      <p:sp>
        <p:nvSpPr>
          <p:cNvPr id="13" name="AutoShape 13"/>
          <p:cNvSpPr/>
          <p:nvPr/>
        </p:nvSpPr>
        <p:spPr>
          <a:xfrm>
            <a:off x="6858000" y="5080000"/>
            <a:ext cx="431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发展潜力</a:t>
            </a:r>
            <a:endParaRPr lang="en-US" sz="1100"/>
          </a:p>
          <a:p>
            <a:pPr algn="l">
              <a:lnSpc>
                <a:spcPct val="108000"/>
              </a:lnSpc>
              <a:buSzTx/>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生态价值的显性化带来了极强的涉水产业发展潜力，为生态产品价值转化提供了坚实的物质基础和广阔的应用场景，</a:t>
            </a:r>
            <a:r>
              <a:rPr lang="en-US" sz="1300">
                <a:solidFill>
                  <a:srgbClr val="555555"/>
                </a:solidFill>
                <a:latin typeface="Noto Sans SC" panose="020B0500000000000000" charset="-122"/>
                <a:ea typeface="Noto Sans SC" panose="020B0500000000000000" charset="-122"/>
                <a:cs typeface="Noto Sans SC" panose="020B0500000000000000" charset="-122"/>
                <a:sym typeface="+mn-ea"/>
              </a:rPr>
              <a:t>具备了将生态优势转化为经济价值的前提条件。</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背景二：传统认知与制度瓶颈，导致生态优势难以转化为经济价值</a:t>
            </a:r>
            <a:endParaRPr lang="en-US" sz="2400" b="1">
              <a:solidFill>
                <a:srgbClr val="333333"/>
              </a:solidFill>
              <a:latin typeface="Noto Sans SC" panose="020B0500000000000000" charset="-122"/>
              <a:ea typeface="Noto Sans SC" panose="020B0500000000000000" charset="-122"/>
              <a:cs typeface="Noto Sans SC" panose="020B0500000000000000" charset="-122"/>
            </a:endParaRPr>
          </a:p>
        </p:txBody>
      </p:sp>
      <p:sp>
        <p:nvSpPr>
          <p:cNvPr id="4" name="AutoShape 4"/>
          <p:cNvSpPr/>
          <p:nvPr/>
        </p:nvSpPr>
        <p:spPr>
          <a:xfrm>
            <a:off x="762000" y="1905000"/>
            <a:ext cx="3302000" cy="4191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057400" y="2286000"/>
            <a:ext cx="711200" cy="711200"/>
          </a:xfrm>
          <a:prstGeom prst="rect">
            <a:avLst/>
          </a:prstGeom>
        </p:spPr>
      </p:pic>
      <p:sp>
        <p:nvSpPr>
          <p:cNvPr id="6" name="AutoShape 6"/>
          <p:cNvSpPr/>
          <p:nvPr/>
        </p:nvSpPr>
        <p:spPr>
          <a:xfrm>
            <a:off x="889000" y="3302000"/>
            <a:ext cx="304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认知偏差</a:t>
            </a:r>
            <a:endParaRPr lang="en-US" sz="1100"/>
          </a:p>
        </p:txBody>
      </p:sp>
      <p:sp>
        <p:nvSpPr>
          <p:cNvPr id="7" name="AutoShape 7"/>
          <p:cNvSpPr/>
          <p:nvPr/>
        </p:nvSpPr>
        <p:spPr>
          <a:xfrm>
            <a:off x="1016000" y="4191000"/>
            <a:ext cx="2794000" cy="1651000"/>
          </a:xfrm>
          <a:prstGeom prst="rect">
            <a:avLst/>
          </a:prstGeom>
          <a:noFill/>
          <a:ln w="12700" cap="flat" cmpd="sng">
            <a:noFill/>
            <a:prstDash val="solid"/>
            <a:round/>
          </a:ln>
        </p:spPr>
        <p:txBody>
          <a:bodyPr vert="horz" wrap="square" lIns="0" tIns="0" rIns="0" bIns="0" rtlCol="0" anchor="t" anchorCtr="0"/>
          <a:lstStyle/>
          <a:p>
            <a:pPr indent="0" algn="just">
              <a:lnSpc>
                <a:spcPct val="125000"/>
              </a:lnSpc>
              <a:defRPr/>
            </a:pPr>
            <a:r>
              <a:rPr lang="en-US" sz="1400" b="0" i="0" u="none" strike="noStrike">
                <a:solidFill>
                  <a:srgbClr val="525252"/>
                </a:solidFill>
                <a:latin typeface="微软雅黑" panose="020B0503020204020204" charset="-122"/>
                <a:ea typeface="微软雅黑" panose="020B0503020204020204" charset="-122"/>
                <a:cs typeface="微软雅黑" panose="020B0503020204020204" charset="-122"/>
                <a:sym typeface="Noto Sans SC" panose="020B0500000000000000" charset="-122"/>
              </a:rPr>
              <a:t>长期以来，社会普遍将生态环境视为纯公益属性，认为可以无偿享受，忽视了生态保护背后的成本投入，缺乏“谁破坏、谁付费”的市场意识和价值观念。</a:t>
            </a:r>
            <a:endParaRPr lang="en-US" sz="1400">
              <a:solidFill>
                <a:srgbClr val="525252"/>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nvSpPr>
        <p:spPr>
          <a:xfrm>
            <a:off x="4445000" y="1905000"/>
            <a:ext cx="3302000" cy="4191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00" y="2286000"/>
            <a:ext cx="711200" cy="711200"/>
          </a:xfrm>
          <a:prstGeom prst="rect">
            <a:avLst/>
          </a:prstGeom>
        </p:spPr>
      </p:pic>
      <p:sp>
        <p:nvSpPr>
          <p:cNvPr id="10" name="AutoShape 10"/>
          <p:cNvSpPr/>
          <p:nvPr/>
        </p:nvSpPr>
        <p:spPr>
          <a:xfrm>
            <a:off x="4572000" y="3302000"/>
            <a:ext cx="304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制度困境</a:t>
            </a:r>
            <a:endParaRPr lang="en-US" sz="1100"/>
          </a:p>
        </p:txBody>
      </p:sp>
      <p:sp>
        <p:nvSpPr>
          <p:cNvPr id="11" name="AutoShape 11"/>
          <p:cNvSpPr/>
          <p:nvPr/>
        </p:nvSpPr>
        <p:spPr>
          <a:xfrm>
            <a:off x="4699000" y="4191000"/>
            <a:ext cx="2794000" cy="1651000"/>
          </a:xfrm>
          <a:prstGeom prst="rect">
            <a:avLst/>
          </a:prstGeom>
          <a:noFill/>
          <a:ln w="12700" cap="flat" cmpd="sng">
            <a:noFill/>
            <a:prstDash val="solid"/>
            <a:round/>
          </a:ln>
        </p:spPr>
        <p:txBody>
          <a:bodyPr vert="horz" wrap="square" lIns="0" tIns="0" rIns="0" bIns="0" rtlCol="0" anchor="t" anchorCtr="0"/>
          <a:lstStyle/>
          <a:p>
            <a:pPr algn="just">
              <a:lnSpc>
                <a:spcPct val="125000"/>
              </a:lnSpc>
              <a:buSzTx/>
              <a:defRPr/>
            </a:pPr>
            <a:r>
              <a:rPr lang="en-US" sz="1400" b="0" i="0" u="none" strike="noStrike">
                <a:solidFill>
                  <a:srgbClr val="525252"/>
                </a:solidFill>
                <a:latin typeface="微软雅黑" panose="020B0503020204020204" charset="-122"/>
                <a:ea typeface="微软雅黑" panose="020B0503020204020204" charset="-122"/>
                <a:cs typeface="微软雅黑" panose="020B0503020204020204" charset="-122"/>
                <a:sym typeface="Noto Sans SC" panose="020B0500000000000000" charset="-122"/>
              </a:rPr>
              <a:t>受思想观念、政策体系和技术水平、发展路径等多重因素制约，现行制度框架难以破解“生态无价”的定价难题，导致优良的生态资源优势无法顺畅转化为经济价值。</a:t>
            </a:r>
            <a:endParaRPr lang="en-US" sz="1400">
              <a:solidFill>
                <a:srgbClr val="525252"/>
              </a:solidFill>
              <a:latin typeface="微软雅黑" panose="020B0503020204020204" charset="-122"/>
              <a:ea typeface="微软雅黑" panose="020B0503020204020204" charset="-122"/>
              <a:cs typeface="微软雅黑" panose="020B0503020204020204" charset="-122"/>
            </a:endParaRPr>
          </a:p>
        </p:txBody>
      </p:sp>
      <p:sp>
        <p:nvSpPr>
          <p:cNvPr id="12" name="AutoShape 12"/>
          <p:cNvSpPr/>
          <p:nvPr/>
        </p:nvSpPr>
        <p:spPr>
          <a:xfrm>
            <a:off x="8128000" y="1905000"/>
            <a:ext cx="3302000" cy="4191000"/>
          </a:xfrm>
          <a:prstGeom prst="roundRect">
            <a:avLst>
              <a:gd name="adj" fmla="val 4615"/>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23400" y="2286000"/>
            <a:ext cx="711200" cy="711200"/>
          </a:xfrm>
          <a:prstGeom prst="rect">
            <a:avLst/>
          </a:prstGeom>
        </p:spPr>
      </p:pic>
      <p:sp>
        <p:nvSpPr>
          <p:cNvPr id="14" name="AutoShape 14"/>
          <p:cNvSpPr/>
          <p:nvPr/>
        </p:nvSpPr>
        <p:spPr>
          <a:xfrm>
            <a:off x="8255000" y="3302000"/>
            <a:ext cx="304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被动局面</a:t>
            </a:r>
            <a:endParaRPr lang="en-US" sz="1100"/>
          </a:p>
        </p:txBody>
      </p:sp>
      <p:sp>
        <p:nvSpPr>
          <p:cNvPr id="15" name="AutoShape 15"/>
          <p:cNvSpPr/>
          <p:nvPr/>
        </p:nvSpPr>
        <p:spPr>
          <a:xfrm>
            <a:off x="8382000" y="4191000"/>
            <a:ext cx="2794000" cy="1651000"/>
          </a:xfrm>
          <a:prstGeom prst="rect">
            <a:avLst/>
          </a:prstGeom>
          <a:noFill/>
          <a:ln w="12700" cap="flat" cmpd="sng">
            <a:noFill/>
            <a:prstDash val="solid"/>
            <a:round/>
          </a:ln>
        </p:spPr>
        <p:txBody>
          <a:bodyPr vert="horz" wrap="square" lIns="0" tIns="0" rIns="0" bIns="0" rtlCol="0" anchor="t" anchorCtr="0"/>
          <a:lstStyle/>
          <a:p>
            <a:pPr algn="just">
              <a:lnSpc>
                <a:spcPct val="125000"/>
              </a:lnSpc>
              <a:buSzTx/>
              <a:defRPr/>
            </a:pPr>
            <a:r>
              <a:rPr lang="en-US" sz="1400" b="0" i="0" u="none" strike="noStrike">
                <a:solidFill>
                  <a:srgbClr val="525252"/>
                </a:solidFill>
                <a:latin typeface="微软雅黑" panose="020B0503020204020204" charset="-122"/>
                <a:ea typeface="微软雅黑" panose="020B0503020204020204" charset="-122"/>
                <a:cs typeface="微软雅黑" panose="020B0503020204020204" charset="-122"/>
                <a:sym typeface="Noto Sans SC" panose="020B0500000000000000" charset="-122"/>
              </a:rPr>
              <a:t>上述矛盾不仅制约了生态资源的可持续利用与保值增值，更使生态保护工作陷入“持续投入、无直接产出”的被动境地，难以形成正向的资金循环。</a:t>
            </a:r>
            <a:endParaRPr lang="en-US" sz="1400">
              <a:solidFill>
                <a:srgbClr val="525252"/>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背景三：破解保护负担，构建协同发展新模式</a:t>
            </a:r>
            <a:endParaRPr lang="en-US" sz="1100"/>
          </a:p>
        </p:txBody>
      </p:sp>
      <p:sp>
        <p:nvSpPr>
          <p:cNvPr id="4" name="AutoShape 4"/>
          <p:cNvSpPr/>
          <p:nvPr/>
        </p:nvSpPr>
        <p:spPr>
          <a:xfrm>
            <a:off x="762000" y="1778000"/>
            <a:ext cx="5207000" cy="1460500"/>
          </a:xfrm>
          <a:prstGeom prst="roundRect">
            <a:avLst>
              <a:gd name="adj" fmla="val 10434"/>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762000" y="1778000"/>
            <a:ext cx="101600" cy="14605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2032000"/>
            <a:ext cx="406400" cy="406400"/>
          </a:xfrm>
          <a:prstGeom prst="rect">
            <a:avLst/>
          </a:prstGeom>
        </p:spPr>
      </p:pic>
      <p:sp>
        <p:nvSpPr>
          <p:cNvPr id="7" name="AutoShape 7"/>
          <p:cNvSpPr/>
          <p:nvPr/>
        </p:nvSpPr>
        <p:spPr>
          <a:xfrm>
            <a:off x="1651000" y="1968500"/>
            <a:ext cx="4064000" cy="1079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现实压力：财政与发展的双重负重</a:t>
            </a:r>
            <a:endParaRPr lang="en-US" sz="1100"/>
          </a:p>
          <a:p>
            <a:pPr indent="0" algn="l">
              <a:lnSpc>
                <a:spcPct val="108000"/>
              </a:lnSpc>
            </a:pPr>
            <a:r>
              <a:rPr lang="zh-CN" altLang="en-US" sz="1300" b="0" i="0" u="none" strike="noStrike">
                <a:solidFill>
                  <a:srgbClr val="525252"/>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不</a:t>
            </a:r>
            <a:r>
              <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少河湖型、水库型景区长期面临沉重的运营压力，需要政府每年投入大量的财政资金维持运转，成为了地方负担，</a:t>
            </a:r>
            <a:r>
              <a:rPr lang="en-US" sz="1300">
                <a:solidFill>
                  <a:srgbClr val="525252"/>
                </a:solidFill>
                <a:latin typeface="Noto Sans SC" panose="020B0500000000000000" charset="-122"/>
                <a:ea typeface="Noto Sans SC" panose="020B0500000000000000" charset="-122"/>
                <a:cs typeface="Noto Sans SC" panose="020B0500000000000000" charset="-122"/>
                <a:sym typeface="+mn-ea"/>
              </a:rPr>
              <a:t>难以形成可持续的良性循环。</a:t>
            </a:r>
            <a:endParaRPr lang="zh-CN" altLang="en-US" sz="1300" b="0" i="0" u="none" strike="noStrike">
              <a:solidFill>
                <a:srgbClr val="525252"/>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
        <p:nvSpPr>
          <p:cNvPr id="8" name="AutoShape 8"/>
          <p:cNvSpPr/>
          <p:nvPr/>
        </p:nvSpPr>
        <p:spPr>
          <a:xfrm>
            <a:off x="762000" y="3492500"/>
            <a:ext cx="5207000" cy="1460500"/>
          </a:xfrm>
          <a:prstGeom prst="roundRect">
            <a:avLst>
              <a:gd name="adj" fmla="val 10434"/>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nvSpPr>
        <p:spPr>
          <a:xfrm>
            <a:off x="762000" y="3492500"/>
            <a:ext cx="101600" cy="14605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9500" y="3746500"/>
            <a:ext cx="406400" cy="406400"/>
          </a:xfrm>
          <a:prstGeom prst="rect">
            <a:avLst/>
          </a:prstGeom>
        </p:spPr>
      </p:pic>
      <p:sp>
        <p:nvSpPr>
          <p:cNvPr id="11" name="AutoShape 11"/>
          <p:cNvSpPr/>
          <p:nvPr/>
        </p:nvSpPr>
        <p:spPr>
          <a:xfrm>
            <a:off x="1651000" y="3683000"/>
            <a:ext cx="4064000" cy="1079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核心目标：打通“两山”转化通道</a:t>
            </a:r>
            <a:endParaRPr lang="en-US" sz="1100"/>
          </a:p>
          <a:p>
            <a:pPr indent="0" algn="l">
              <a:lnSpc>
                <a:spcPct val="108000"/>
              </a:lnSpc>
            </a:pPr>
            <a:r>
              <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建立健全生态产品价值实现机制，本质上构建从“绿水青山”到“金山银山”的完整制度链条，</a:t>
            </a:r>
            <a:r>
              <a:rPr lang="en-US" sz="1300">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推动生态产业化与产业生态化并行，</a:t>
            </a:r>
            <a:r>
              <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激活良好生态环境本身蕴含的经济价值，实现生态产品价值变现，把生态环境优势转化为实实在在的经济优势和发展优势。</a:t>
            </a:r>
            <a:endPar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AutoShape 12"/>
          <p:cNvSpPr/>
          <p:nvPr/>
        </p:nvSpPr>
        <p:spPr>
          <a:xfrm>
            <a:off x="762000" y="5080000"/>
            <a:ext cx="5207000" cy="1460500"/>
          </a:xfrm>
          <a:prstGeom prst="roundRect">
            <a:avLst>
              <a:gd name="adj" fmla="val 10434"/>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3" name="AutoShape 13"/>
          <p:cNvSpPr/>
          <p:nvPr/>
        </p:nvSpPr>
        <p:spPr>
          <a:xfrm>
            <a:off x="762000" y="5080000"/>
            <a:ext cx="101600" cy="14605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5334000"/>
            <a:ext cx="406400" cy="406400"/>
          </a:xfrm>
          <a:prstGeom prst="rect">
            <a:avLst/>
          </a:prstGeom>
        </p:spPr>
      </p:pic>
      <p:sp>
        <p:nvSpPr>
          <p:cNvPr id="15" name="AutoShape 15"/>
          <p:cNvSpPr/>
          <p:nvPr/>
        </p:nvSpPr>
        <p:spPr>
          <a:xfrm>
            <a:off x="1701800" y="5207000"/>
            <a:ext cx="4064000" cy="1079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良性循环：形成协同推进新范式</a:t>
            </a:r>
            <a:endParaRPr lang="en-US" sz="1100"/>
          </a:p>
          <a:p>
            <a:pPr indent="0" algn="l">
              <a:lnSpc>
                <a:spcPct val="108000"/>
              </a:lnSpc>
            </a:pPr>
            <a:r>
              <a:rPr lang="zh-CN" alt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结合非生态要素配置和多元业态加持，引导形成</a:t>
            </a:r>
            <a:r>
              <a:rPr lang="en-US" altLang="zh-CN"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生态保护促经济发展、经济发展反哺生态保护</a:t>
            </a:r>
            <a:r>
              <a:rPr lang="en-US" altLang="zh-CN"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的协同推进新模式，培育生态产品价值实现的良性循环，从根本上破解生态保护的负担难题。</a:t>
            </a:r>
            <a:endParaRPr lang="zh-CN" alt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6" name="Picture 16"/>
          <p:cNvPicPr>
            <a:picLocks noChangeAspect="1"/>
          </p:cNvPicPr>
          <p:nvPr/>
        </p:nvPicPr>
        <p:blipFill>
          <a:blip r:embed="rId7"/>
          <a:srcRect l="13527" r="13527"/>
          <a:stretch>
            <a:fillRect/>
          </a:stretch>
        </p:blipFill>
        <p:spPr>
          <a:xfrm>
            <a:off x="6223000" y="1778000"/>
            <a:ext cx="5207000" cy="4762500"/>
          </a:xfrm>
          <a:prstGeom prst="roundRect">
            <a:avLst>
              <a:gd name="adj" fmla="val 4266"/>
            </a:avLst>
          </a:prstGeom>
          <a:noFill/>
          <a:ln w="50800" cap="flat" cmpd="sng">
            <a:solidFill>
              <a:srgbClr val="FFFFFF">
                <a:alpha val="100000"/>
              </a:srgbClr>
            </a:solidFill>
            <a:prstDash val="solid"/>
            <a:round/>
          </a:ln>
          <a:effectLst>
            <a:outerShdw blurRad="444500" dist="190500" dir="2700000" algn="tl" rotWithShape="0">
              <a:srgbClr val="000000">
                <a:alpha val="25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397000"/>
            <a:ext cx="12192000" cy="177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2</a:t>
            </a:r>
            <a:endParaRPr lang="en-US" sz="1100"/>
          </a:p>
        </p:txBody>
      </p:sp>
      <p:sp>
        <p:nvSpPr>
          <p:cNvPr id="4" name="AutoShape 4"/>
          <p:cNvSpPr/>
          <p:nvPr/>
        </p:nvSpPr>
        <p:spPr>
          <a:xfrm>
            <a:off x="5588000" y="3429000"/>
            <a:ext cx="1016000" cy="508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0" y="393700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研究与探索</a:t>
            </a:r>
            <a:endParaRPr lang="en-US" sz="1100"/>
          </a:p>
        </p:txBody>
      </p:sp>
      <p:sp>
        <p:nvSpPr>
          <p:cNvPr id="6" name="AutoShape 6"/>
          <p:cNvSpPr/>
          <p:nvPr/>
        </p:nvSpPr>
        <p:spPr>
          <a:xfrm>
            <a:off x="0" y="5207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spc="200">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政策指引与实践成果</a:t>
            </a:r>
            <a:endParaRPr lang="en-US" sz="110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2.政策指引与实践成果</a:t>
            </a:r>
            <a:endParaRPr lang="en-US" sz="1100"/>
          </a:p>
        </p:txBody>
      </p:sp>
      <p:sp>
        <p:nvSpPr>
          <p:cNvPr id="4" name="AutoShape 4"/>
          <p:cNvSpPr/>
          <p:nvPr/>
        </p:nvSpPr>
        <p:spPr>
          <a:xfrm>
            <a:off x="762000" y="1778000"/>
            <a:ext cx="5207000" cy="4318000"/>
          </a:xfrm>
          <a:prstGeom prst="roundRect">
            <a:avLst>
              <a:gd name="adj" fmla="val 3529"/>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762000" y="1778000"/>
            <a:ext cx="5207000" cy="762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66800" y="2159000"/>
            <a:ext cx="355600" cy="355600"/>
          </a:xfrm>
          <a:prstGeom prst="rect">
            <a:avLst/>
          </a:prstGeom>
        </p:spPr>
      </p:pic>
      <p:sp>
        <p:nvSpPr>
          <p:cNvPr id="7" name="AutoShape 7"/>
          <p:cNvSpPr/>
          <p:nvPr/>
        </p:nvSpPr>
        <p:spPr>
          <a:xfrm>
            <a:off x="1549400" y="2133600"/>
            <a:ext cx="4064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政策引领 · 顶层设计</a:t>
            </a:r>
            <a:endParaRPr lang="en-US" sz="1100"/>
          </a:p>
        </p:txBody>
      </p:sp>
      <p:sp>
        <p:nvSpPr>
          <p:cNvPr id="8" name="AutoShape 8"/>
          <p:cNvSpPr/>
          <p:nvPr/>
        </p:nvSpPr>
        <p:spPr>
          <a:xfrm>
            <a:off x="1016000" y="2921000"/>
            <a:ext cx="4699000" cy="1397000"/>
          </a:xfrm>
          <a:prstGeom prst="roundRect">
            <a:avLst>
              <a:gd name="adj" fmla="val 5454"/>
            </a:avLst>
          </a:prstGeom>
          <a:solidFill>
            <a:srgbClr val="F5F9F7">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206500" y="3111500"/>
            <a:ext cx="4318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2022年 政策发布</a:t>
            </a:r>
            <a:endParaRPr lang="en-US" sz="1100"/>
          </a:p>
          <a:p>
            <a:pPr indent="0" algn="l">
              <a:lnSpc>
                <a:spcPct val="117000"/>
              </a:lnSpc>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水利部印发《关于推动水利风景区高质量发展的指导意见》，明确将</a:t>
            </a:r>
            <a:r>
              <a:rPr lang="en-US" sz="1300" b="1"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生态产品价值实现</a:t>
            </a: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列为重点发展任务，为行业指明方向。</a:t>
            </a:r>
            <a:endPar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AutoShape 10"/>
          <p:cNvSpPr/>
          <p:nvPr/>
        </p:nvSpPr>
        <p:spPr>
          <a:xfrm>
            <a:off x="1016000" y="4572000"/>
            <a:ext cx="4699000" cy="1397000"/>
          </a:xfrm>
          <a:prstGeom prst="roundRect">
            <a:avLst>
              <a:gd name="adj" fmla="val 5454"/>
            </a:avLst>
          </a:prstGeom>
          <a:solidFill>
            <a:srgbClr val="F5F9F7">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1206500" y="4762500"/>
            <a:ext cx="4318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理论研究 · 体系构建</a:t>
            </a:r>
            <a:endParaRPr lang="en-US" sz="1100"/>
          </a:p>
          <a:p>
            <a:pPr indent="0" algn="l">
              <a:lnSpc>
                <a:spcPct val="117000"/>
              </a:lnSpc>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开展生态产品价值实现的系列理论研究，科学提出了生态产品清单、价值核算体系、市场化交易模式和全流程管理体系。</a:t>
            </a:r>
            <a:endPar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AutoShape 12"/>
          <p:cNvSpPr/>
          <p:nvPr/>
        </p:nvSpPr>
        <p:spPr>
          <a:xfrm>
            <a:off x="6223000" y="1778000"/>
            <a:ext cx="5207000" cy="4318000"/>
          </a:xfrm>
          <a:prstGeom prst="roundRect">
            <a:avLst>
              <a:gd name="adj" fmla="val 3529"/>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3" name="AutoShape 13"/>
          <p:cNvSpPr/>
          <p:nvPr/>
        </p:nvSpPr>
        <p:spPr>
          <a:xfrm>
            <a:off x="6223000" y="1778000"/>
            <a:ext cx="5207000" cy="76200"/>
          </a:xfrm>
          <a:prstGeom prst="roundRect">
            <a:avLst>
              <a:gd name="adj" fmla="val 0"/>
            </a:avLst>
          </a:prstGeom>
          <a:solidFill>
            <a:srgbClr val="DAA52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7800" y="2159000"/>
            <a:ext cx="355600" cy="355600"/>
          </a:xfrm>
          <a:prstGeom prst="rect">
            <a:avLst/>
          </a:prstGeom>
        </p:spPr>
      </p:pic>
      <p:sp>
        <p:nvSpPr>
          <p:cNvPr id="15" name="AutoShape 15"/>
          <p:cNvSpPr/>
          <p:nvPr/>
        </p:nvSpPr>
        <p:spPr>
          <a:xfrm>
            <a:off x="7010400" y="2133600"/>
            <a:ext cx="4064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DAA520"/>
                </a:solidFill>
                <a:latin typeface="Noto Sans SC" panose="020B0500000000000000" charset="-122"/>
                <a:ea typeface="Noto Sans SC" panose="020B0500000000000000" charset="-122"/>
                <a:cs typeface="Noto Sans SC" panose="020B0500000000000000" charset="-122"/>
                <a:sym typeface="Noto Sans SC" panose="020B0500000000000000" charset="-122"/>
              </a:rPr>
              <a:t>实践探索 · 成果落地</a:t>
            </a:r>
            <a:endParaRPr lang="en-US" sz="1100"/>
          </a:p>
        </p:txBody>
      </p:sp>
      <p:sp>
        <p:nvSpPr>
          <p:cNvPr id="16" name="AutoShape 16"/>
          <p:cNvSpPr/>
          <p:nvPr/>
        </p:nvSpPr>
        <p:spPr>
          <a:xfrm>
            <a:off x="6477000" y="2921000"/>
            <a:ext cx="4699000" cy="1397000"/>
          </a:xfrm>
          <a:prstGeom prst="roundRect">
            <a:avLst>
              <a:gd name="adj" fmla="val 5454"/>
            </a:avLst>
          </a:prstGeom>
          <a:solidFill>
            <a:srgbClr val="FDFAF2">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667500" y="3111500"/>
            <a:ext cx="4318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B4820A"/>
                </a:solidFill>
                <a:latin typeface="Noto Sans SC" panose="020B0500000000000000" charset="-122"/>
                <a:ea typeface="Noto Sans SC" panose="020B0500000000000000" charset="-122"/>
                <a:cs typeface="Noto Sans SC" panose="020B0500000000000000" charset="-122"/>
                <a:sym typeface="Noto Sans SC" panose="020B0500000000000000" charset="-122"/>
              </a:rPr>
              <a:t>指导试点 · 积极探索</a:t>
            </a:r>
            <a:endParaRPr lang="en-US" sz="1100"/>
          </a:p>
          <a:p>
            <a:pPr indent="0" algn="l">
              <a:lnSpc>
                <a:spcPct val="117000"/>
              </a:lnSpc>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充分发挥政策引导作用，积极指导各地有条件的水利风景区因地制宜，大胆探索生态产品价值转化的有效路径。</a:t>
            </a:r>
            <a:endPar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8" name="AutoShape 18"/>
          <p:cNvSpPr/>
          <p:nvPr/>
        </p:nvSpPr>
        <p:spPr>
          <a:xfrm>
            <a:off x="6477000" y="4572000"/>
            <a:ext cx="4699000" cy="1397000"/>
          </a:xfrm>
          <a:prstGeom prst="roundRect">
            <a:avLst>
              <a:gd name="adj" fmla="val 5454"/>
            </a:avLst>
          </a:prstGeom>
          <a:solidFill>
            <a:srgbClr val="FDFAF2">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667500" y="4699000"/>
            <a:ext cx="4318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B4820A"/>
                </a:solidFill>
                <a:latin typeface="Noto Sans SC" panose="020B0500000000000000" charset="-122"/>
                <a:ea typeface="Noto Sans SC" panose="020B0500000000000000" charset="-122"/>
                <a:cs typeface="Noto Sans SC" panose="020B0500000000000000" charset="-122"/>
                <a:sym typeface="Noto Sans SC" panose="020B0500000000000000" charset="-122"/>
              </a:rPr>
              <a:t>交易活跃 · 成效显著</a:t>
            </a:r>
            <a:endParaRPr lang="en-US" sz="1100"/>
          </a:p>
          <a:p>
            <a:pPr indent="0" algn="l">
              <a:lnSpc>
                <a:spcPct val="117000"/>
              </a:lnSpc>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浙江、湖北鄂州、汉江湾、四川黑龙潭等多地景区已成功落地交易，累计实现生态产品价值交易金额已突破</a:t>
            </a:r>
            <a:r>
              <a:rPr lang="en-US" sz="1800" b="1" i="0" u="none" strike="noStrike">
                <a:solidFill>
                  <a:srgbClr val="DAA520"/>
                </a:solidFill>
                <a:latin typeface="Noto Sans SC" panose="020B0500000000000000" charset="-122"/>
                <a:ea typeface="Noto Sans SC" panose="020B0500000000000000" charset="-122"/>
                <a:cs typeface="Noto Sans SC" panose="020B0500000000000000" charset="-122"/>
                <a:sym typeface="Noto Sans SC" panose="020B0500000000000000" charset="-122"/>
              </a:rPr>
              <a:t>6.5亿元</a:t>
            </a: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p:nvPr>
            <p:ph type="title"/>
          </p:nvPr>
        </p:nvSpPr>
        <p:spPr/>
        <p:txBody>
          <a:bodyPr/>
          <a:p>
            <a:endParaRPr lang="zh-CN" altLang="en-US"/>
          </a:p>
        </p:txBody>
      </p:sp>
      <p:sp>
        <p:nvSpPr>
          <p:cNvPr id="14" name="图片占位符 13"/>
          <p:cNvSpPr/>
          <p:nvPr>
            <p:ph type="pic" idx="2"/>
          </p:nvPr>
        </p:nvSpPr>
        <p:spPr/>
      </p:sp>
      <p:sp>
        <p:nvSpPr>
          <p:cNvPr id="15" name="文本占位符 14"/>
          <p:cNvSpPr/>
          <p:nvPr>
            <p:ph type="body" idx="1"/>
          </p:nvPr>
        </p:nvSpPr>
        <p:spPr/>
        <p:txBody>
          <a:bodyPr/>
          <a:p>
            <a:endParaRPr lang="zh-CN" altLang="en-US" sz="2800">
              <a:latin typeface="Noto Sans SC" panose="020B0500000000000000" charset="-122"/>
              <a:ea typeface="Noto Sans SC" panose="020B0500000000000000" charset="-122"/>
            </a:endParaRPr>
          </a:p>
        </p:txBody>
      </p:sp>
      <p:sp>
        <p:nvSpPr>
          <p:cNvPr id="2" name="AutoShape 2"/>
          <p:cNvSpPr/>
          <p:nvPr/>
        </p:nvSpPr>
        <p:spPr>
          <a:xfrm>
            <a:off x="0" y="0"/>
            <a:ext cx="12192000" cy="6858000"/>
          </a:xfrm>
          <a:prstGeom prst="roundRect">
            <a:avLst>
              <a:gd name="adj" fmla="val 0"/>
            </a:avLst>
          </a:prstGeom>
          <a:solidFill>
            <a:srgbClr val="FFFFFF">
              <a:alpha val="100000"/>
            </a:srgbClr>
          </a:solidFill>
          <a:ln w="25400" cap="flat" cmpd="sng">
            <a:noFill/>
            <a:prstDash val="solid"/>
            <a:round/>
          </a:ln>
        </p:spPr>
        <p:txBody>
          <a:bodyPr vert="horz" lIns="63500" tIns="63500" rIns="63500" bIns="63500" rtlCol="0" anchor="ctr"/>
          <a:lstStyle/>
          <a:p>
            <a:pPr algn="ctr">
              <a:defRPr/>
            </a:pPr>
          </a:p>
        </p:txBody>
      </p:sp>
      <p:sp>
        <p:nvSpPr>
          <p:cNvPr id="3" name="AutoShape 3"/>
          <p:cNvSpPr/>
          <p:nvPr/>
        </p:nvSpPr>
        <p:spPr>
          <a:xfrm>
            <a:off x="635000" y="508000"/>
            <a:ext cx="1092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水利</a:t>
            </a:r>
            <a:r>
              <a:rPr lang="zh-CN" altLang="en-US" sz="3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风景</a:t>
            </a:r>
            <a:r>
              <a:rPr lang="en-US" sz="3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区生态产品价值实现案例</a:t>
            </a:r>
            <a:endParaRPr lang="en-US" sz="1100"/>
          </a:p>
        </p:txBody>
      </p:sp>
      <p:sp>
        <p:nvSpPr>
          <p:cNvPr id="5" name="AutoShape 5"/>
          <p:cNvSpPr/>
          <p:nvPr/>
        </p:nvSpPr>
        <p:spPr>
          <a:xfrm>
            <a:off x="668655" y="3613150"/>
            <a:ext cx="9039225" cy="162115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1600" b="1" i="0" u="none" strike="noStrike">
                <a:solidFill>
                  <a:srgbClr val="00704A"/>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浙江开化马金溪和德清洛舍漾</a:t>
            </a:r>
            <a:endParaRPr lang="en-US" sz="1100"/>
          </a:p>
          <a:p>
            <a:pPr indent="0" algn="l">
              <a:lnSpc>
                <a:spcPct val="125000"/>
              </a:lnSpc>
            </a:pPr>
            <a:r>
              <a:rPr lang="en-US" altLang="zh-CN" sz="1200" b="1" i="0" u="none" strike="noStrike">
                <a:solidFill>
                  <a:srgbClr val="C83232"/>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1600" b="1" i="0" u="none" strike="noStrike">
                <a:solidFill>
                  <a:srgbClr val="C83232"/>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下淤村区块、洛漾半岛区块</a:t>
            </a:r>
            <a:r>
              <a:rPr lang="en-US" altLang="zh-CN"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5</a:t>
            </a:r>
            <a:r>
              <a:rPr lang="zh-CN" altLang="en-US"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年期经营权价值进行评估，两区块水生态产品评估基础价分别为</a:t>
            </a:r>
            <a:r>
              <a:rPr lang="en-US" altLang="zh-CN"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480</a:t>
            </a:r>
            <a:r>
              <a:rPr lang="zh-CN" altLang="en-US"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万元、</a:t>
            </a:r>
            <a:r>
              <a:rPr lang="en-US" altLang="zh-CN"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460</a:t>
            </a:r>
            <a:r>
              <a:rPr lang="zh-CN" altLang="en-US"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万元。经网上公告、线下竞争谈判，两个区块水生态产品价值最后以</a:t>
            </a:r>
            <a:r>
              <a:rPr lang="en-US" altLang="zh-CN"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500</a:t>
            </a:r>
            <a:r>
              <a:rPr lang="zh-CN" altLang="en-US"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万、</a:t>
            </a:r>
            <a:r>
              <a:rPr lang="en-US" altLang="zh-CN"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550</a:t>
            </a:r>
            <a:r>
              <a:rPr lang="zh-CN" altLang="en-US"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rPr>
              <a:t>万价格成交。</a:t>
            </a:r>
            <a:endParaRPr lang="zh-CN" altLang="en-US" sz="1600" b="1" i="0" u="none" strike="noStrike">
              <a:solidFill>
                <a:schemeClr val="tx1"/>
              </a:solidFill>
              <a:latin typeface="国标黑体" panose="02000500000000000000" charset="-122"/>
              <a:ea typeface="国标黑体" panose="02000500000000000000" charset="-122"/>
              <a:cs typeface="国标黑体" panose="02000500000000000000" charset="-122"/>
              <a:sym typeface="Noto Sans SC" panose="020B0500000000000000" charset="-122"/>
            </a:endParaRPr>
          </a:p>
        </p:txBody>
      </p:sp>
      <p:pic>
        <p:nvPicPr>
          <p:cNvPr id="17" name="图片 16" descr="马金溪"/>
          <p:cNvPicPr>
            <a:picLocks noChangeAspect="1"/>
          </p:cNvPicPr>
          <p:nvPr/>
        </p:nvPicPr>
        <p:blipFill>
          <a:blip r:embed="rId1"/>
          <a:stretch>
            <a:fillRect/>
          </a:stretch>
        </p:blipFill>
        <p:spPr>
          <a:xfrm>
            <a:off x="1002030" y="1264920"/>
            <a:ext cx="4112260" cy="2096135"/>
          </a:xfrm>
          <a:prstGeom prst="rect">
            <a:avLst/>
          </a:prstGeom>
        </p:spPr>
      </p:pic>
      <p:pic>
        <p:nvPicPr>
          <p:cNvPr id="18" name="图片 17"/>
          <p:cNvPicPr>
            <a:picLocks noChangeAspect="1"/>
          </p:cNvPicPr>
          <p:nvPr/>
        </p:nvPicPr>
        <p:blipFill>
          <a:blip r:embed="rId2"/>
          <a:srcRect t="4846"/>
          <a:stretch>
            <a:fillRect/>
          </a:stretch>
        </p:blipFill>
        <p:spPr>
          <a:xfrm>
            <a:off x="5925185" y="1264285"/>
            <a:ext cx="4606290" cy="209677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2"/>
            </p:custDataLst>
          </p:nvPr>
        </p:nvSpPr>
        <p:spPr>
          <a:xfrm>
            <a:off x="1131570" y="258445"/>
            <a:ext cx="4592320" cy="521970"/>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首单标的</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3"/>
            </p:custDataLst>
          </p:nvPr>
        </p:nvSpPr>
        <p:spPr>
          <a:xfrm>
            <a:off x="-111760" y="214630"/>
            <a:ext cx="1323340" cy="701675"/>
          </a:xfrm>
          <a:prstGeom prst="rect">
            <a:avLst/>
          </a:prstGeom>
          <a:noFill/>
        </p:spPr>
        <p:txBody>
          <a:bodyPr wrap="square" rtlCol="0" anchor="t">
            <a:noAutofit/>
          </a:bodyPr>
          <a:p>
            <a:endParaRPr lang="zh-CN" altLang="en-US" sz="2800" b="1" kern="1050" noProof="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cxnSp>
        <p:nvCxnSpPr>
          <p:cNvPr id="18" name="直接连接符 17"/>
          <p:cNvCxnSpPr/>
          <p:nvPr>
            <p:custDataLst>
              <p:tags r:id="rId4"/>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35305" y="2153920"/>
            <a:ext cx="4942840" cy="645160"/>
          </a:xfrm>
          <a:prstGeom prst="rect">
            <a:avLst/>
          </a:prstGeom>
          <a:noFill/>
          <a:ln w="9525">
            <a:noFill/>
          </a:ln>
        </p:spPr>
        <p:txBody>
          <a:bodyPr wrap="square">
            <a:spAutoFit/>
          </a:bodyPr>
          <a:p>
            <a:pPr indent="0" fontAlgn="auto"/>
            <a:endParaRPr lang="en-US">
              <a:solidFill>
                <a:srgbClr val="0000FF"/>
              </a:solidFill>
              <a:latin typeface="微软雅黑" panose="020B0503020204020204" charset="-122"/>
              <a:ea typeface="微软雅黑" panose="020B0503020204020204" charset="-122"/>
              <a:cs typeface="微软雅黑" panose="020B0503020204020204" charset="-122"/>
            </a:endParaRPr>
          </a:p>
          <a:p>
            <a:endParaRPr lang="zh-CN" altLang="en-US" b="1">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424180" y="1078865"/>
            <a:ext cx="4491990" cy="398780"/>
          </a:xfrm>
          <a:prstGeom prst="rect">
            <a:avLst/>
          </a:prstGeom>
          <a:noFill/>
        </p:spPr>
        <p:txBody>
          <a:bodyPr wrap="square" rtlCol="0">
            <a:spAutoFit/>
          </a:bodyPr>
          <a:p>
            <a:r>
              <a:rPr lang="zh-CN" altLang="en-US" sz="2000" b="1">
                <a:gradFill>
                  <a:gsLst>
                    <a:gs pos="0">
                      <a:srgbClr val="007BD3"/>
                    </a:gs>
                    <a:gs pos="100000">
                      <a:srgbClr val="034373"/>
                    </a:gs>
                  </a:gsLst>
                  <a:lin scaled="0"/>
                </a:gradFill>
                <a:effectLst>
                  <a:outerShdw blurRad="38100" dist="38100" dir="2700000" algn="tl">
                    <a:srgbClr val="000000">
                      <a:alpha val="43137"/>
                    </a:srgbClr>
                  </a:outerShdw>
                </a:effectLst>
              </a:rPr>
              <a:t>开化马金溪</a:t>
            </a:r>
            <a:r>
              <a:rPr lang="en-US" altLang="zh-CN" sz="2000" b="1">
                <a:gradFill>
                  <a:gsLst>
                    <a:gs pos="0">
                      <a:srgbClr val="007BD3"/>
                    </a:gs>
                    <a:gs pos="100000">
                      <a:srgbClr val="034373"/>
                    </a:gs>
                  </a:gsLst>
                  <a:lin scaled="0"/>
                </a:gradFill>
                <a:effectLst>
                  <a:outerShdw blurRad="38100" dist="38100" dir="2700000" algn="tl">
                    <a:srgbClr val="000000">
                      <a:alpha val="43137"/>
                    </a:srgbClr>
                  </a:outerShdw>
                </a:effectLst>
              </a:rPr>
              <a:t>“</a:t>
            </a:r>
            <a:r>
              <a:rPr lang="zh-CN" altLang="en-US" sz="2000" b="1">
                <a:gradFill>
                  <a:gsLst>
                    <a:gs pos="0">
                      <a:srgbClr val="007BD3"/>
                    </a:gs>
                    <a:gs pos="100000">
                      <a:srgbClr val="034373"/>
                    </a:gs>
                  </a:gsLst>
                  <a:lin scaled="0"/>
                </a:gradFill>
                <a:effectLst>
                  <a:outerShdw blurRad="38100" dist="38100" dir="2700000" algn="tl">
                    <a:srgbClr val="000000">
                      <a:alpha val="43137"/>
                    </a:srgbClr>
                  </a:outerShdw>
                </a:effectLst>
              </a:rPr>
              <a:t>首单标的</a:t>
            </a:r>
            <a:r>
              <a:rPr lang="en-US" altLang="zh-CN" sz="2000" b="1">
                <a:gradFill>
                  <a:gsLst>
                    <a:gs pos="0">
                      <a:srgbClr val="007BD3"/>
                    </a:gs>
                    <a:gs pos="100000">
                      <a:srgbClr val="034373"/>
                    </a:gs>
                  </a:gsLst>
                  <a:lin scaled="0"/>
                </a:gradFill>
                <a:effectLst>
                  <a:outerShdw blurRad="38100" dist="38100" dir="2700000" algn="tl">
                    <a:srgbClr val="000000">
                      <a:alpha val="43137"/>
                    </a:srgbClr>
                  </a:outerShdw>
                </a:effectLst>
              </a:rPr>
              <a:t>”</a:t>
            </a:r>
            <a:endParaRPr lang="en-US" altLang="zh-CN"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sp>
        <p:nvSpPr>
          <p:cNvPr id="17" name="文本框 16"/>
          <p:cNvSpPr txBox="1"/>
          <p:nvPr/>
        </p:nvSpPr>
        <p:spPr>
          <a:xfrm>
            <a:off x="784860" y="1624330"/>
            <a:ext cx="10440670" cy="1453515"/>
          </a:xfrm>
          <a:prstGeom prst="rect">
            <a:avLst/>
          </a:prstGeom>
          <a:solidFill>
            <a:schemeClr val="accent1">
              <a:lumMod val="20000"/>
              <a:lumOff val="80000"/>
            </a:schemeClr>
          </a:solidFill>
          <a:ln w="9525">
            <a:noFill/>
          </a:ln>
        </p:spPr>
        <p:txBody>
          <a:bodyPr wrap="square">
            <a:noAutofit/>
          </a:bodyPr>
          <a:p>
            <a:pPr indent="266700" algn="just" fontAlgn="auto">
              <a:lnSpc>
                <a:spcPct val="150000"/>
              </a:lnSpc>
              <a:buClrTx/>
              <a:buSzTx/>
              <a:buFontTx/>
            </a:pPr>
            <a:r>
              <a:rPr lang="en-US" altLang="zh-CN" sz="2000" b="0">
                <a:solidFill>
                  <a:schemeClr val="tx1"/>
                </a:solidFill>
              </a:rPr>
              <a:t>   </a:t>
            </a:r>
            <a:r>
              <a:rPr lang="zh-CN" altLang="en-US" sz="2000" b="0">
                <a:solidFill>
                  <a:schemeClr val="tx1"/>
                </a:solidFill>
              </a:rPr>
              <a:t>依托马金溪（下淤村）水域岸滩自然禀赋，开发</a:t>
            </a:r>
            <a:r>
              <a:rPr lang="zh-CN" altLang="en-US" sz="2000" b="0">
                <a:solidFill>
                  <a:srgbClr val="C00000"/>
                </a:solidFill>
              </a:rPr>
              <a:t>“水上游玩项目</a:t>
            </a:r>
            <a:r>
              <a:rPr lang="en-US" altLang="zh-CN" sz="2000" b="0">
                <a:solidFill>
                  <a:srgbClr val="C00000"/>
                </a:solidFill>
              </a:rPr>
              <a:t>1</a:t>
            </a:r>
            <a:r>
              <a:rPr lang="zh-CN" altLang="en-US" sz="2000" b="0">
                <a:solidFill>
                  <a:srgbClr val="C00000"/>
                </a:solidFill>
              </a:rPr>
              <a:t>项（游船）、滩地休闲观光项目</a:t>
            </a:r>
            <a:r>
              <a:rPr lang="en-US" altLang="zh-CN" sz="2000" b="0">
                <a:solidFill>
                  <a:srgbClr val="C00000"/>
                </a:solidFill>
              </a:rPr>
              <a:t>2</a:t>
            </a:r>
            <a:r>
              <a:rPr lang="zh-CN" altLang="en-US" sz="2000" b="0">
                <a:solidFill>
                  <a:srgbClr val="C00000"/>
                </a:solidFill>
              </a:rPr>
              <a:t>项（露营、烧烤）”</a:t>
            </a:r>
            <a:r>
              <a:rPr lang="zh-CN" altLang="en-US" sz="2000" b="0">
                <a:solidFill>
                  <a:schemeClr val="tx1"/>
                </a:solidFill>
              </a:rPr>
              <a:t>，选定</a:t>
            </a:r>
            <a:r>
              <a:rPr lang="en-US" altLang="zh-CN" sz="2000" b="0">
                <a:solidFill>
                  <a:schemeClr val="tx1"/>
                </a:solidFill>
              </a:rPr>
              <a:t>“</a:t>
            </a:r>
            <a:r>
              <a:rPr lang="zh-CN" altLang="en-US" sz="2000" b="0">
                <a:solidFill>
                  <a:srgbClr val="C00000"/>
                </a:solidFill>
              </a:rPr>
              <a:t>马金溪（下淤村）</a:t>
            </a:r>
            <a:r>
              <a:rPr lang="zh-CN" altLang="en-US" sz="2000">
                <a:solidFill>
                  <a:srgbClr val="C00000"/>
                </a:solidFill>
              </a:rPr>
              <a:t>区块水岸生态旅游资源5年开发经营权</a:t>
            </a:r>
            <a:r>
              <a:rPr lang="en-US" altLang="zh-CN" sz="2000">
                <a:solidFill>
                  <a:srgbClr val="C00000"/>
                </a:solidFill>
              </a:rPr>
              <a:t>”</a:t>
            </a:r>
            <a:r>
              <a:rPr lang="zh-CN" altLang="en-US" sz="2000" b="0">
                <a:solidFill>
                  <a:schemeClr val="tx1"/>
                </a:solidFill>
              </a:rPr>
              <a:t>作为马金溪水利风景区VEP实现的首单交易标的。</a:t>
            </a:r>
            <a:endParaRPr lang="zh-CN" altLang="en-US" sz="2000" b="0">
              <a:solidFill>
                <a:schemeClr val="tx1"/>
              </a:solidFill>
            </a:endParaRPr>
          </a:p>
        </p:txBody>
      </p:sp>
      <p:sp>
        <p:nvSpPr>
          <p:cNvPr id="5" name="文本框 4"/>
          <p:cNvSpPr txBox="1"/>
          <p:nvPr>
            <p:custDataLst>
              <p:tags r:id="rId5"/>
            </p:custDataLst>
          </p:nvPr>
        </p:nvSpPr>
        <p:spPr>
          <a:xfrm>
            <a:off x="3585210" y="1099185"/>
            <a:ext cx="7846060" cy="398780"/>
          </a:xfrm>
          <a:prstGeom prst="rect">
            <a:avLst/>
          </a:prstGeom>
          <a:noFill/>
        </p:spPr>
        <p:txBody>
          <a:bodyPr wrap="square" rtlCol="0">
            <a:spAutoFit/>
          </a:bodyPr>
          <a:p>
            <a:r>
              <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rPr>
              <a:t>以</a:t>
            </a:r>
            <a:r>
              <a:rPr lang="en-US" alt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rPr>
              <a:t>“</a:t>
            </a:r>
            <a:r>
              <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rPr>
              <a:t>水清岸绿滩美风光</a:t>
            </a:r>
            <a:r>
              <a:rPr lang="en-US" alt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rPr>
              <a:t>”</a:t>
            </a:r>
            <a:r>
              <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rPr>
              <a:t>为特色，以</a:t>
            </a:r>
            <a:r>
              <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sym typeface="+mn-ea"/>
              </a:rPr>
              <a:t>水上娱乐、岸滩休闲</a:t>
            </a:r>
            <a:r>
              <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rPr>
              <a:t>为产业导向</a:t>
            </a:r>
            <a:endPar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endParaRPr>
          </a:p>
        </p:txBody>
      </p:sp>
      <p:pic>
        <p:nvPicPr>
          <p:cNvPr id="8" name="图片 7"/>
          <p:cNvPicPr>
            <a:picLocks noChangeAspect="1"/>
          </p:cNvPicPr>
          <p:nvPr/>
        </p:nvPicPr>
        <p:blipFill>
          <a:blip r:embed="rId6"/>
          <a:stretch>
            <a:fillRect/>
          </a:stretch>
        </p:blipFill>
        <p:spPr>
          <a:xfrm>
            <a:off x="6236335" y="3280410"/>
            <a:ext cx="2525395" cy="1671320"/>
          </a:xfrm>
          <a:prstGeom prst="rect">
            <a:avLst/>
          </a:prstGeom>
        </p:spPr>
      </p:pic>
      <p:pic>
        <p:nvPicPr>
          <p:cNvPr id="9" name="图片 8"/>
          <p:cNvPicPr>
            <a:picLocks noChangeAspect="1"/>
          </p:cNvPicPr>
          <p:nvPr/>
        </p:nvPicPr>
        <p:blipFill>
          <a:blip r:embed="rId7"/>
          <a:stretch>
            <a:fillRect/>
          </a:stretch>
        </p:blipFill>
        <p:spPr>
          <a:xfrm>
            <a:off x="6236335" y="5092700"/>
            <a:ext cx="2543810" cy="1623060"/>
          </a:xfrm>
          <a:prstGeom prst="rect">
            <a:avLst/>
          </a:prstGeom>
        </p:spPr>
      </p:pic>
      <p:pic>
        <p:nvPicPr>
          <p:cNvPr id="10" name="图片 9"/>
          <p:cNvPicPr>
            <a:picLocks noChangeAspect="1"/>
          </p:cNvPicPr>
          <p:nvPr/>
        </p:nvPicPr>
        <p:blipFill>
          <a:blip r:embed="rId8"/>
          <a:stretch>
            <a:fillRect/>
          </a:stretch>
        </p:blipFill>
        <p:spPr>
          <a:xfrm flipH="1">
            <a:off x="9001760" y="3285490"/>
            <a:ext cx="2223770" cy="3448685"/>
          </a:xfrm>
          <a:prstGeom prst="rect">
            <a:avLst/>
          </a:prstGeom>
        </p:spPr>
      </p:pic>
      <p:pic>
        <p:nvPicPr>
          <p:cNvPr id="12" name="图片 11"/>
          <p:cNvPicPr>
            <a:picLocks noChangeAspect="1"/>
          </p:cNvPicPr>
          <p:nvPr/>
        </p:nvPicPr>
        <p:blipFill>
          <a:blip r:embed="rId9"/>
          <a:stretch>
            <a:fillRect/>
          </a:stretch>
        </p:blipFill>
        <p:spPr>
          <a:xfrm>
            <a:off x="760730" y="3326130"/>
            <a:ext cx="5125085" cy="3382010"/>
          </a:xfrm>
          <a:prstGeom prst="rect">
            <a:avLst/>
          </a:prstGeom>
        </p:spPr>
      </p:pic>
      <p:sp>
        <p:nvSpPr>
          <p:cNvPr id="14" name="文本框 13"/>
          <p:cNvSpPr txBox="1"/>
          <p:nvPr/>
        </p:nvSpPr>
        <p:spPr>
          <a:xfrm>
            <a:off x="10415905" y="6440170"/>
            <a:ext cx="1158875" cy="294640"/>
          </a:xfrm>
          <a:prstGeom prst="rect">
            <a:avLst/>
          </a:prstGeom>
          <a:noFill/>
        </p:spPr>
        <p:txBody>
          <a:bodyPr wrap="square" rtlCol="0">
            <a:noAutofit/>
          </a:bodyPr>
          <a:p>
            <a:r>
              <a:rPr lang="zh-CN" altLang="en-US" sz="1000" b="1">
                <a:solidFill>
                  <a:schemeClr val="bg1"/>
                </a:solidFill>
              </a:rPr>
              <a:t>水岸烧烤</a:t>
            </a:r>
            <a:endParaRPr lang="zh-CN" altLang="en-US" sz="1000" b="1">
              <a:solidFill>
                <a:schemeClr val="bg1"/>
              </a:solidFill>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2"/>
            </p:custDataLst>
          </p:nvPr>
        </p:nvSpPr>
        <p:spPr>
          <a:xfrm>
            <a:off x="1131570" y="258445"/>
            <a:ext cx="4592320" cy="521970"/>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首单标的</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3"/>
            </p:custDataLst>
          </p:nvPr>
        </p:nvSpPr>
        <p:spPr>
          <a:xfrm>
            <a:off x="-111760" y="214630"/>
            <a:ext cx="1323340" cy="701675"/>
          </a:xfrm>
          <a:prstGeom prst="rect">
            <a:avLst/>
          </a:prstGeom>
          <a:noFill/>
        </p:spPr>
        <p:txBody>
          <a:bodyPr wrap="square" rtlCol="0" anchor="t">
            <a:noAutofit/>
          </a:bodyPr>
          <a:p>
            <a:endParaRPr lang="zh-CN" altLang="en-US" sz="2800" b="1" kern="1050" noProof="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cxnSp>
        <p:nvCxnSpPr>
          <p:cNvPr id="18" name="直接连接符 17"/>
          <p:cNvCxnSpPr/>
          <p:nvPr>
            <p:custDataLst>
              <p:tags r:id="rId4"/>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74345" y="2153920"/>
            <a:ext cx="4942840" cy="645160"/>
          </a:xfrm>
          <a:prstGeom prst="rect">
            <a:avLst/>
          </a:prstGeom>
          <a:noFill/>
          <a:ln w="9525">
            <a:noFill/>
          </a:ln>
        </p:spPr>
        <p:txBody>
          <a:bodyPr wrap="square">
            <a:spAutoFit/>
          </a:bodyPr>
          <a:p>
            <a:pPr indent="0" fontAlgn="auto"/>
            <a:endParaRPr lang="en-US">
              <a:solidFill>
                <a:srgbClr val="0000FF"/>
              </a:solidFill>
              <a:latin typeface="微软雅黑" panose="020B0503020204020204" charset="-122"/>
              <a:ea typeface="微软雅黑" panose="020B0503020204020204" charset="-122"/>
              <a:cs typeface="微软雅黑" panose="020B0503020204020204" charset="-122"/>
            </a:endParaRPr>
          </a:p>
          <a:p>
            <a:endParaRPr lang="zh-CN" altLang="en-US" b="1">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537845" y="1078865"/>
            <a:ext cx="4491990" cy="398780"/>
          </a:xfrm>
          <a:prstGeom prst="rect">
            <a:avLst/>
          </a:prstGeom>
          <a:noFill/>
        </p:spPr>
        <p:txBody>
          <a:bodyPr wrap="square" rtlCol="0">
            <a:spAutoFit/>
          </a:bodyPr>
          <a:p>
            <a:r>
              <a:rPr lang="zh-CN" altLang="en-US" sz="2000" b="1">
                <a:gradFill>
                  <a:gsLst>
                    <a:gs pos="0">
                      <a:srgbClr val="007BD3"/>
                    </a:gs>
                    <a:gs pos="100000">
                      <a:srgbClr val="034373"/>
                    </a:gs>
                  </a:gsLst>
                  <a:lin scaled="0"/>
                </a:gradFill>
                <a:effectLst>
                  <a:outerShdw blurRad="38100" dist="38100" dir="2700000" algn="tl">
                    <a:srgbClr val="000000">
                      <a:alpha val="43137"/>
                    </a:srgbClr>
                  </a:outerShdw>
                </a:effectLst>
              </a:rPr>
              <a:t>德清洛舍漾</a:t>
            </a:r>
            <a:r>
              <a:rPr lang="en-US" altLang="zh-CN" sz="2000" b="1">
                <a:gradFill>
                  <a:gsLst>
                    <a:gs pos="0">
                      <a:srgbClr val="007BD3"/>
                    </a:gs>
                    <a:gs pos="100000">
                      <a:srgbClr val="034373"/>
                    </a:gs>
                  </a:gsLst>
                  <a:lin scaled="0"/>
                </a:gradFill>
                <a:effectLst>
                  <a:outerShdw blurRad="38100" dist="38100" dir="2700000" algn="tl">
                    <a:srgbClr val="000000">
                      <a:alpha val="43137"/>
                    </a:srgbClr>
                  </a:outerShdw>
                </a:effectLst>
              </a:rPr>
              <a:t>“</a:t>
            </a:r>
            <a:r>
              <a:rPr lang="zh-CN" altLang="en-US" sz="2000" b="1">
                <a:gradFill>
                  <a:gsLst>
                    <a:gs pos="0">
                      <a:srgbClr val="007BD3"/>
                    </a:gs>
                    <a:gs pos="100000">
                      <a:srgbClr val="034373"/>
                    </a:gs>
                  </a:gsLst>
                  <a:lin scaled="0"/>
                </a:gradFill>
                <a:effectLst>
                  <a:outerShdw blurRad="38100" dist="38100" dir="2700000" algn="tl">
                    <a:srgbClr val="000000">
                      <a:alpha val="43137"/>
                    </a:srgbClr>
                  </a:outerShdw>
                </a:effectLst>
              </a:rPr>
              <a:t>首单标的</a:t>
            </a:r>
            <a:r>
              <a:rPr lang="en-US" altLang="zh-CN" sz="2000" b="1">
                <a:gradFill>
                  <a:gsLst>
                    <a:gs pos="0">
                      <a:srgbClr val="007BD3"/>
                    </a:gs>
                    <a:gs pos="100000">
                      <a:srgbClr val="034373"/>
                    </a:gs>
                  </a:gsLst>
                  <a:lin scaled="0"/>
                </a:gradFill>
                <a:effectLst>
                  <a:outerShdw blurRad="38100" dist="38100" dir="2700000" algn="tl">
                    <a:srgbClr val="000000">
                      <a:alpha val="43137"/>
                    </a:srgbClr>
                  </a:outerShdw>
                </a:effectLst>
              </a:rPr>
              <a:t>”</a:t>
            </a:r>
            <a:endParaRPr lang="en-US" altLang="zh-CN"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sp>
        <p:nvSpPr>
          <p:cNvPr id="17" name="文本框 16"/>
          <p:cNvSpPr txBox="1"/>
          <p:nvPr/>
        </p:nvSpPr>
        <p:spPr>
          <a:xfrm>
            <a:off x="723900" y="1759585"/>
            <a:ext cx="10772140" cy="1453515"/>
          </a:xfrm>
          <a:prstGeom prst="rect">
            <a:avLst/>
          </a:prstGeom>
          <a:solidFill>
            <a:schemeClr val="accent1">
              <a:lumMod val="20000"/>
              <a:lumOff val="80000"/>
            </a:schemeClr>
          </a:solidFill>
          <a:ln w="9525">
            <a:noFill/>
          </a:ln>
        </p:spPr>
        <p:txBody>
          <a:bodyPr wrap="square">
            <a:noAutofit/>
          </a:bodyPr>
          <a:p>
            <a:pPr indent="266700" algn="just" fontAlgn="auto">
              <a:lnSpc>
                <a:spcPts val="4500"/>
              </a:lnSpc>
              <a:buClrTx/>
              <a:buSzTx/>
              <a:buFontTx/>
            </a:pPr>
            <a:r>
              <a:rPr lang="en-US" altLang="zh-CN" b="0">
                <a:solidFill>
                  <a:schemeClr val="tx1"/>
                </a:solidFill>
              </a:rPr>
              <a:t>   </a:t>
            </a:r>
            <a:r>
              <a:rPr lang="zh-CN" altLang="en-US" sz="2000">
                <a:sym typeface="+mn-ea"/>
              </a:rPr>
              <a:t>依托</a:t>
            </a:r>
            <a:r>
              <a:rPr lang="zh-CN" altLang="en-US" sz="2000" b="0">
                <a:solidFill>
                  <a:schemeClr val="tx1"/>
                </a:solidFill>
              </a:rPr>
              <a:t>洛舍漾文旅配套及基础设施提升工程开发</a:t>
            </a:r>
            <a:r>
              <a:rPr lang="zh-CN" altLang="en-US" sz="2000" b="0">
                <a:solidFill>
                  <a:srgbClr val="C00000"/>
                </a:solidFill>
              </a:rPr>
              <a:t>“洛漾半岛主题垂钓中心项目”</a:t>
            </a:r>
            <a:r>
              <a:rPr lang="zh-CN" altLang="en-US" sz="2000" b="0">
                <a:solidFill>
                  <a:schemeClr val="tx1"/>
                </a:solidFill>
              </a:rPr>
              <a:t>，选定</a:t>
            </a:r>
            <a:r>
              <a:rPr lang="en-US" altLang="zh-CN" sz="2000" b="0">
                <a:solidFill>
                  <a:schemeClr val="tx1"/>
                </a:solidFill>
              </a:rPr>
              <a:t>“</a:t>
            </a:r>
            <a:r>
              <a:rPr lang="zh-CN" altLang="en-US" sz="2000">
                <a:solidFill>
                  <a:srgbClr val="C00000"/>
                </a:solidFill>
              </a:rPr>
              <a:t>洛漾半岛区块生态旅游资源5年开发经营权</a:t>
            </a:r>
            <a:r>
              <a:rPr lang="en-US" altLang="zh-CN" sz="2000">
                <a:solidFill>
                  <a:srgbClr val="C00000"/>
                </a:solidFill>
              </a:rPr>
              <a:t>”</a:t>
            </a:r>
            <a:r>
              <a:rPr lang="zh-CN" altLang="en-US" sz="2000" b="0">
                <a:solidFill>
                  <a:schemeClr val="tx1"/>
                </a:solidFill>
              </a:rPr>
              <a:t>作为德清洛舍漾水利风景区VEP实现的首单交易标的。</a:t>
            </a:r>
            <a:endParaRPr lang="zh-CN" altLang="en-US" sz="2000" b="0">
              <a:solidFill>
                <a:schemeClr val="tx1"/>
              </a:solidFill>
            </a:endParaRPr>
          </a:p>
        </p:txBody>
      </p:sp>
      <p:pic>
        <p:nvPicPr>
          <p:cNvPr id="4" name="图片 3" descr="96e077ad2e7d5266cbf34d1191ec2e7"/>
          <p:cNvPicPr>
            <a:picLocks noChangeAspect="1"/>
          </p:cNvPicPr>
          <p:nvPr/>
        </p:nvPicPr>
        <p:blipFill>
          <a:blip r:embed="rId5"/>
          <a:srcRect l="32815" r="6056" b="22166"/>
          <a:stretch>
            <a:fillRect/>
          </a:stretch>
        </p:blipFill>
        <p:spPr>
          <a:xfrm>
            <a:off x="699770" y="3475355"/>
            <a:ext cx="5105400" cy="2811780"/>
          </a:xfrm>
          <a:prstGeom prst="rect">
            <a:avLst/>
          </a:prstGeom>
          <a:effectLst>
            <a:outerShdw blurRad="50800" dist="38100" dir="2700000" algn="tl" rotWithShape="0">
              <a:prstClr val="black">
                <a:alpha val="40000"/>
              </a:prstClr>
            </a:outerShdw>
          </a:effectLst>
        </p:spPr>
      </p:pic>
      <p:pic>
        <p:nvPicPr>
          <p:cNvPr id="13" name="图片 12"/>
          <p:cNvPicPr>
            <a:picLocks noChangeAspect="1"/>
          </p:cNvPicPr>
          <p:nvPr/>
        </p:nvPicPr>
        <p:blipFill>
          <a:blip r:embed="rId6"/>
          <a:stretch>
            <a:fillRect/>
          </a:stretch>
        </p:blipFill>
        <p:spPr>
          <a:xfrm>
            <a:off x="6249670" y="3474720"/>
            <a:ext cx="4914900" cy="2812415"/>
          </a:xfrm>
          <a:prstGeom prst="rect">
            <a:avLst/>
          </a:prstGeom>
          <a:effectLst>
            <a:outerShdw blurRad="50800" dist="38100" dir="2700000" algn="tl" rotWithShape="0">
              <a:prstClr val="black">
                <a:alpha val="40000"/>
              </a:prstClr>
            </a:outerShdw>
          </a:effectLst>
        </p:spPr>
      </p:pic>
      <p:sp>
        <p:nvSpPr>
          <p:cNvPr id="5" name="文本框 4"/>
          <p:cNvSpPr txBox="1"/>
          <p:nvPr>
            <p:custDataLst>
              <p:tags r:id="rId7"/>
            </p:custDataLst>
          </p:nvPr>
        </p:nvSpPr>
        <p:spPr>
          <a:xfrm>
            <a:off x="3665855" y="1078865"/>
            <a:ext cx="6583680" cy="398780"/>
          </a:xfrm>
          <a:prstGeom prst="rect">
            <a:avLst/>
          </a:prstGeom>
          <a:noFill/>
        </p:spPr>
        <p:txBody>
          <a:bodyPr wrap="square" rtlCol="0">
            <a:spAutoFit/>
          </a:bodyPr>
          <a:p>
            <a:r>
              <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rPr>
              <a:t>以湖漾风光和渔产品为特色，以</a:t>
            </a:r>
            <a:r>
              <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sym typeface="+mn-ea"/>
              </a:rPr>
              <a:t>垂钓</a:t>
            </a:r>
            <a:r>
              <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rPr>
              <a:t>休闲体验为产业导向</a:t>
            </a:r>
            <a:endParaRPr lang="zh-CN" sz="2000" b="1">
              <a:gradFill>
                <a:gsLst>
                  <a:gs pos="0">
                    <a:srgbClr val="007BD3"/>
                  </a:gs>
                  <a:gs pos="100000">
                    <a:srgbClr val="034373"/>
                  </a:gs>
                </a:gsLst>
                <a:lin scaled="0"/>
              </a:gradFill>
              <a:effectLst>
                <a:outerShdw blurRad="38100" dist="38100" dir="2700000" algn="tl">
                  <a:srgbClr val="000000">
                    <a:alpha val="43137"/>
                  </a:srgbClr>
                </a:outerShdw>
              </a:effectLst>
              <a:latin typeface="仿宋" panose="02010609060101010101" charset="-122"/>
              <a:ea typeface="仿宋" panose="02010609060101010101"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2"/>
            </p:custDataLst>
          </p:nvPr>
        </p:nvSpPr>
        <p:spPr>
          <a:xfrm>
            <a:off x="1131570" y="258445"/>
            <a:ext cx="4592320" cy="521970"/>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权属确认</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cxnSp>
        <p:nvCxnSpPr>
          <p:cNvPr id="18" name="直接连接符 17"/>
          <p:cNvCxnSpPr/>
          <p:nvPr>
            <p:custDataLst>
              <p:tags r:id="rId3"/>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306070" y="1628775"/>
            <a:ext cx="8030210" cy="4921885"/>
          </a:xfrm>
          <a:prstGeom prst="rect">
            <a:avLst/>
          </a:prstGeom>
          <a:noFill/>
          <a:ln w="9525">
            <a:noFill/>
          </a:ln>
        </p:spPr>
        <p:txBody>
          <a:bodyPr wrap="square">
            <a:noAutofit/>
          </a:bodyPr>
          <a:p>
            <a:pPr marL="285750" indent="-285750" algn="just" fontAlgn="auto">
              <a:lnSpc>
                <a:spcPct val="150000"/>
              </a:lnSpc>
              <a:buClrTx/>
              <a:buSzTx/>
              <a:buFont typeface="Wingdings" panose="05000000000000000000" charset="0"/>
              <a:buChar char="p"/>
            </a:pPr>
            <a:r>
              <a:rPr lang="zh-CN" altLang="en-US" sz="2000" b="1">
                <a:latin typeface="汉仪中宋简" panose="02010600000101010101" charset="-128"/>
                <a:ea typeface="汉仪中宋简" panose="02010600000101010101" charset="-128"/>
                <a:cs typeface="汉仪中宋简" panose="02010600000101010101" charset="-128"/>
              </a:rPr>
              <a:t>水域滩地所有权</a:t>
            </a:r>
            <a:r>
              <a:rPr lang="zh-CN" altLang="en-US" sz="2000" b="0">
                <a:latin typeface="汉仪中宋简" panose="02010600000101010101" charset="-128"/>
                <a:ea typeface="汉仪中宋简" panose="02010600000101010101" charset="-128"/>
                <a:cs typeface="汉仪中宋简" panose="02010600000101010101" charset="-128"/>
              </a:rPr>
              <a:t>：（</a:t>
            </a:r>
            <a:r>
              <a:rPr lang="en-US" altLang="zh-CN" sz="2000" b="0">
                <a:latin typeface="汉仪中宋简" panose="02010600000101010101" charset="-128"/>
                <a:ea typeface="汉仪中宋简" panose="02010600000101010101" charset="-128"/>
                <a:cs typeface="汉仪中宋简" panose="02010600000101010101" charset="-128"/>
              </a:rPr>
              <a:t>1</a:t>
            </a:r>
            <a:r>
              <a:rPr lang="zh-CN" altLang="en-US" sz="2000" b="0">
                <a:latin typeface="汉仪中宋简" panose="02010600000101010101" charset="-128"/>
                <a:ea typeface="汉仪中宋简" panose="02010600000101010101" charset="-128"/>
                <a:cs typeface="汉仪中宋简" panose="02010600000101010101" charset="-128"/>
              </a:rPr>
              <a:t>）开化：水域（马金溪）和滩地均属于国家所有；（</a:t>
            </a:r>
            <a:r>
              <a:rPr lang="en-US" altLang="zh-CN" sz="2000" b="0">
                <a:latin typeface="汉仪中宋简" panose="02010600000101010101" charset="-128"/>
                <a:ea typeface="汉仪中宋简" panose="02010600000101010101" charset="-128"/>
                <a:cs typeface="汉仪中宋简" panose="02010600000101010101" charset="-128"/>
              </a:rPr>
              <a:t>2</a:t>
            </a:r>
            <a:r>
              <a:rPr lang="zh-CN" altLang="en-US" sz="2000" b="0">
                <a:latin typeface="汉仪中宋简" panose="02010600000101010101" charset="-128"/>
                <a:ea typeface="汉仪中宋简" panose="02010600000101010101" charset="-128"/>
                <a:cs typeface="汉仪中宋简" panose="02010600000101010101" charset="-128"/>
              </a:rPr>
              <a:t>）德清：岸滩属于属地集体所有。</a:t>
            </a:r>
            <a:endParaRPr lang="zh-CN" altLang="en-US" sz="2000" b="0">
              <a:latin typeface="汉仪中宋简" panose="02010600000101010101" charset="-128"/>
              <a:ea typeface="汉仪中宋简" panose="02010600000101010101" charset="-128"/>
              <a:cs typeface="汉仪中宋简" panose="02010600000101010101" charset="-128"/>
            </a:endParaRPr>
          </a:p>
          <a:p>
            <a:pPr marL="285750" indent="-285750" algn="just" fontAlgn="auto">
              <a:lnSpc>
                <a:spcPct val="150000"/>
              </a:lnSpc>
              <a:buClrTx/>
              <a:buSzTx/>
              <a:buFont typeface="Wingdings" panose="05000000000000000000" charset="0"/>
              <a:buChar char="p"/>
            </a:pPr>
            <a:r>
              <a:rPr lang="zh-CN" altLang="en-US" sz="2000" b="1">
                <a:latin typeface="汉仪中宋简" panose="02010600000101010101" charset="-128"/>
                <a:ea typeface="汉仪中宋简" panose="02010600000101010101" charset="-128"/>
                <a:cs typeface="汉仪中宋简" panose="02010600000101010101" charset="-128"/>
              </a:rPr>
              <a:t>首单出让权属</a:t>
            </a:r>
            <a:r>
              <a:rPr lang="zh-CN" altLang="en-US" sz="2000" b="0">
                <a:latin typeface="汉仪中宋简" panose="02010600000101010101" charset="-128"/>
                <a:ea typeface="汉仪中宋简" panose="02010600000101010101" charset="-128"/>
                <a:cs typeface="汉仪中宋简" panose="02010600000101010101" charset="-128"/>
              </a:rPr>
              <a:t>：</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本次首单交易的是水域岸滩的使用经营权</a:t>
            </a:r>
            <a:r>
              <a:rPr lang="zh-CN" altLang="en-US" sz="2000" b="0">
                <a:latin typeface="汉仪中宋简" panose="02010600000101010101" charset="-128"/>
                <a:ea typeface="汉仪中宋简" panose="02010600000101010101" charset="-128"/>
                <a:cs typeface="汉仪中宋简" panose="02010600000101010101" charset="-128"/>
              </a:rPr>
              <a:t>。经与县府多部门对接，本次首单项目涉及的水域、岸滩经营权通过制定</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《开化县水生态产品交易管理》《德清县水生态产品交易管理办法》</a:t>
            </a:r>
            <a:r>
              <a:rPr lang="zh-CN" altLang="en-US" sz="2000" b="1">
                <a:solidFill>
                  <a:schemeClr val="tx1"/>
                </a:solidFill>
                <a:latin typeface="汉仪中宋简" panose="02010600000101010101" charset="-128"/>
                <a:ea typeface="汉仪中宋简" panose="02010600000101010101" charset="-128"/>
                <a:cs typeface="汉仪中宋简" panose="02010600000101010101" charset="-128"/>
              </a:rPr>
              <a:t>实现经营权出让。（</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sym typeface="+mn-ea"/>
              </a:rPr>
              <a:t>按照“谁投入、谁受益”原则，依法支持有关主体依据合同约定获得水生态产品使用经营权</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a:t>
            </a:r>
            <a:r>
              <a:rPr lang="zh-CN" altLang="en-US" sz="2000" b="0">
                <a:latin typeface="汉仪中宋简" panose="02010600000101010101" charset="-128"/>
                <a:ea typeface="汉仪中宋简" panose="02010600000101010101" charset="-128"/>
                <a:cs typeface="汉仪中宋简" panose="02010600000101010101" charset="-128"/>
              </a:rPr>
              <a:t>。</a:t>
            </a:r>
            <a:endParaRPr lang="zh-CN" altLang="en-US" sz="2000" b="0">
              <a:latin typeface="汉仪中宋简" panose="02010600000101010101" charset="-128"/>
              <a:ea typeface="汉仪中宋简" panose="02010600000101010101" charset="-128"/>
              <a:cs typeface="汉仪中宋简" panose="02010600000101010101" charset="-128"/>
            </a:endParaRPr>
          </a:p>
          <a:p>
            <a:pPr marL="285750" indent="-285750" algn="just" fontAlgn="auto">
              <a:lnSpc>
                <a:spcPct val="150000"/>
              </a:lnSpc>
              <a:buClrTx/>
              <a:buSzTx/>
              <a:buFont typeface="Wingdings" panose="05000000000000000000" charset="0"/>
              <a:buChar char="p"/>
            </a:pPr>
            <a:endParaRPr lang="zh-CN" altLang="en-US" sz="2000" b="0">
              <a:solidFill>
                <a:schemeClr val="tx1"/>
              </a:solidFill>
              <a:latin typeface="汉仪中宋简" panose="02010600000101010101" charset="-128"/>
              <a:ea typeface="汉仪中宋简" panose="02010600000101010101" charset="-128"/>
              <a:cs typeface="汉仪中宋简" panose="02010600000101010101" charset="-128"/>
            </a:endParaRPr>
          </a:p>
          <a:p>
            <a:pPr indent="0" algn="just">
              <a:lnSpc>
                <a:spcPct val="180000"/>
              </a:lnSpc>
              <a:buClrTx/>
              <a:buSzTx/>
              <a:buFont typeface="Wingdings" panose="05000000000000000000" charset="0"/>
              <a:buNone/>
            </a:pPr>
            <a:r>
              <a:rPr lang="en-US" altLang="zh-CN" sz="2000" b="1">
                <a:solidFill>
                  <a:srgbClr val="C00000"/>
                </a:solidFill>
                <a:latin typeface="汉仪中宋简" panose="02010600000101010101" charset="-128"/>
                <a:ea typeface="宋体" panose="02010600030101010101" pitchFamily="2" charset="-122"/>
                <a:cs typeface="汉仪中宋简" panose="02010600000101010101" charset="-128"/>
              </a:rPr>
              <a:t>  </a:t>
            </a:r>
            <a:endParaRPr lang="zh-CN" altLang="en-US" sz="2000" b="1">
              <a:solidFill>
                <a:srgbClr val="C00000"/>
              </a:solidFill>
              <a:latin typeface="汉仪中宋简" panose="02010600000101010101" charset="-128"/>
              <a:ea typeface="宋体" panose="02010600030101010101" pitchFamily="2" charset="-122"/>
              <a:cs typeface="汉仪中宋简" panose="02010600000101010101" charset="-128"/>
            </a:endParaRPr>
          </a:p>
        </p:txBody>
      </p:sp>
      <p:pic>
        <p:nvPicPr>
          <p:cNvPr id="7" name="图片 6"/>
          <p:cNvPicPr>
            <a:picLocks noChangeAspect="1"/>
          </p:cNvPicPr>
          <p:nvPr/>
        </p:nvPicPr>
        <p:blipFill>
          <a:blip r:embed="rId5"/>
          <a:stretch>
            <a:fillRect/>
          </a:stretch>
        </p:blipFill>
        <p:spPr>
          <a:xfrm>
            <a:off x="8336280" y="3731895"/>
            <a:ext cx="1912620" cy="2720340"/>
          </a:xfrm>
          <a:prstGeom prst="rect">
            <a:avLst/>
          </a:prstGeom>
          <a:ln w="15875">
            <a:solidFill>
              <a:schemeClr val="accent1"/>
            </a:solidFill>
          </a:ln>
          <a:effectLst>
            <a:outerShdw blurRad="50800" dist="38100" dir="2700000" algn="tl" rotWithShape="0">
              <a:prstClr val="black">
                <a:alpha val="40000"/>
              </a:prstClr>
            </a:outerShdw>
          </a:effectLst>
        </p:spPr>
      </p:pic>
      <p:pic>
        <p:nvPicPr>
          <p:cNvPr id="10" name="图片 9"/>
          <p:cNvPicPr>
            <a:picLocks noChangeAspect="1"/>
          </p:cNvPicPr>
          <p:nvPr/>
        </p:nvPicPr>
        <p:blipFill>
          <a:blip r:embed="rId6"/>
          <a:stretch>
            <a:fillRect/>
          </a:stretch>
        </p:blipFill>
        <p:spPr>
          <a:xfrm>
            <a:off x="9857740" y="4063365"/>
            <a:ext cx="1898015" cy="2709545"/>
          </a:xfrm>
          <a:prstGeom prst="rect">
            <a:avLst/>
          </a:prstGeom>
          <a:ln w="15875">
            <a:solidFill>
              <a:schemeClr val="accent1"/>
            </a:solidFill>
          </a:ln>
          <a:effectLst>
            <a:outerShdw blurRad="50800" dist="38100" dir="2700000" algn="tl" rotWithShape="0">
              <a:prstClr val="black">
                <a:alpha val="40000"/>
              </a:prstClr>
            </a:outerShdw>
          </a:effectLst>
        </p:spPr>
      </p:pic>
      <p:sp>
        <p:nvSpPr>
          <p:cNvPr id="4" name="文本框 3"/>
          <p:cNvSpPr txBox="1"/>
          <p:nvPr/>
        </p:nvSpPr>
        <p:spPr>
          <a:xfrm>
            <a:off x="424180" y="1153795"/>
            <a:ext cx="4491990" cy="398780"/>
          </a:xfrm>
          <a:prstGeom prst="rect">
            <a:avLst/>
          </a:prstGeom>
          <a:noFill/>
        </p:spPr>
        <p:txBody>
          <a:bodyPr wrap="square" rtlCol="0">
            <a:spAutoFit/>
          </a:bodyPr>
          <a:p>
            <a:r>
              <a:rPr lang="zh-CN" sz="2000" b="1">
                <a:gradFill>
                  <a:gsLst>
                    <a:gs pos="0">
                      <a:srgbClr val="007BD3"/>
                    </a:gs>
                    <a:gs pos="100000">
                      <a:srgbClr val="034373"/>
                    </a:gs>
                  </a:gsLst>
                  <a:lin scaled="0"/>
                </a:gradFill>
                <a:effectLst>
                  <a:outerShdw blurRad="38100" dist="38100" dir="2700000" algn="tl">
                    <a:srgbClr val="000000">
                      <a:alpha val="43137"/>
                    </a:srgbClr>
                  </a:outerShdw>
                </a:effectLst>
              </a:rPr>
              <a:t>资源权属</a:t>
            </a:r>
            <a:endParaRPr lang="zh-CN"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pic>
        <p:nvPicPr>
          <p:cNvPr id="5" name="图片 4"/>
          <p:cNvPicPr>
            <a:picLocks noChangeAspect="1"/>
          </p:cNvPicPr>
          <p:nvPr/>
        </p:nvPicPr>
        <p:blipFill>
          <a:blip r:embed="rId7"/>
          <a:stretch>
            <a:fillRect/>
          </a:stretch>
        </p:blipFill>
        <p:spPr>
          <a:xfrm>
            <a:off x="8463915" y="80645"/>
            <a:ext cx="1912620" cy="2726690"/>
          </a:xfrm>
          <a:prstGeom prst="rect">
            <a:avLst/>
          </a:prstGeom>
          <a:ln w="15875">
            <a:solidFill>
              <a:schemeClr val="accent1"/>
            </a:solidFill>
          </a:ln>
        </p:spPr>
      </p:pic>
      <p:pic>
        <p:nvPicPr>
          <p:cNvPr id="6" name="图片 5"/>
          <p:cNvPicPr>
            <a:picLocks noChangeAspect="1"/>
          </p:cNvPicPr>
          <p:nvPr/>
        </p:nvPicPr>
        <p:blipFill>
          <a:blip r:embed="rId8"/>
          <a:stretch>
            <a:fillRect/>
          </a:stretch>
        </p:blipFill>
        <p:spPr>
          <a:xfrm>
            <a:off x="10087610" y="871220"/>
            <a:ext cx="1903095" cy="2726055"/>
          </a:xfrm>
          <a:prstGeom prst="rect">
            <a:avLst/>
          </a:prstGeom>
          <a:ln w="15875">
            <a:solidFill>
              <a:schemeClr val="accent1"/>
            </a:solidFill>
          </a:ln>
        </p:spPr>
      </p:pic>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userDrawn="1">
            <p:custDataLst>
              <p:tags r:id="rId1"/>
            </p:custDataLst>
          </p:nvPr>
        </p:nvSpPr>
        <p:spPr>
          <a:xfrm>
            <a:off x="292800" y="304200"/>
            <a:ext cx="11606400" cy="624960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ct val="0"/>
              </a:spcBef>
              <a:spcAft>
                <a:spcPct val="0"/>
              </a:spcAft>
            </a:pPr>
            <a:endParaRPr lang="zh-CN" altLang="en-US" sz="1800" kern="1200">
              <a:solidFill>
                <a:schemeClr val="lt1"/>
              </a:solidFill>
              <a:latin typeface="微软雅黑" panose="020B0503020204020204" charset="-122"/>
              <a:ea typeface="微软雅黑" panose="020B0503020204020204" charset="-122"/>
              <a:sym typeface="+mn-ea"/>
            </a:endParaRPr>
          </a:p>
        </p:txBody>
      </p:sp>
      <p:sp>
        <p:nvSpPr>
          <p:cNvPr id="10" name="文本框 9"/>
          <p:cNvSpPr txBox="1"/>
          <p:nvPr>
            <p:custDataLst>
              <p:tags r:id="rId2"/>
            </p:custDataLst>
          </p:nvPr>
        </p:nvSpPr>
        <p:spPr>
          <a:xfrm>
            <a:off x="914357" y="970408"/>
            <a:ext cx="6096038" cy="704485"/>
          </a:xfrm>
          <a:prstGeom prst="rect">
            <a:avLst/>
          </a:prstGeom>
          <a:noFill/>
        </p:spPr>
        <p:txBody>
          <a:bodyPr wrap="square" lIns="63500" tIns="25400" rIns="63500" bIns="25400" rtlCol="0" anchor="b" anchorCtr="0">
            <a:normAutofit/>
          </a:bodyPr>
          <a:p>
            <a:pPr marL="0" indent="0" algn="l" defTabSz="914400">
              <a:lnSpc>
                <a:spcPct val="110000"/>
              </a:lnSpc>
              <a:spcBef>
                <a:spcPts val="0"/>
              </a:spcBef>
              <a:spcAft>
                <a:spcPts val="0"/>
              </a:spcAft>
              <a:buSzPct val="100000"/>
              <a:buNone/>
            </a:pPr>
            <a:r>
              <a:rPr lang="zh-CN" altLang="en-US" sz="3800" b="1" kern="1200" spc="220" dirty="0">
                <a:solidFill>
                  <a:schemeClr val="accent1"/>
                </a:solidFill>
                <a:uFillTx/>
                <a:latin typeface="微软雅黑" panose="020B0503020204020204" charset="-122"/>
                <a:ea typeface="微软雅黑" panose="020B0503020204020204" charset="-122"/>
                <a:cs typeface="+mn-cs"/>
                <a:sym typeface="+mn-ea"/>
              </a:rPr>
              <a:t>权属确认</a:t>
            </a:r>
            <a:endParaRPr lang="zh-CN" altLang="en-US" sz="3800" b="1" kern="1200" spc="220" dirty="0">
              <a:solidFill>
                <a:schemeClr val="accent1"/>
              </a:solidFill>
              <a:uFillTx/>
              <a:latin typeface="微软雅黑" panose="020B0503020204020204" charset="-122"/>
              <a:ea typeface="微软雅黑" panose="020B0503020204020204" charset="-122"/>
              <a:cs typeface="+mn-cs"/>
              <a:sym typeface="+mn-ea"/>
            </a:endParaRPr>
          </a:p>
        </p:txBody>
      </p:sp>
      <p:sp>
        <p:nvSpPr>
          <p:cNvPr id="12" name="Title 6"/>
          <p:cNvSpPr txBox="1"/>
          <p:nvPr>
            <p:custDataLst>
              <p:tags r:id="rId3"/>
            </p:custDataLst>
          </p:nvPr>
        </p:nvSpPr>
        <p:spPr>
          <a:xfrm>
            <a:off x="914357" y="1978272"/>
            <a:ext cx="6096000" cy="3965321"/>
          </a:xfrm>
          <a:prstGeom prst="rect">
            <a:avLst/>
          </a:prstGeom>
          <a:noFill/>
          <a:ln w="3175">
            <a:noFill/>
            <a:prstDash val="dash"/>
          </a:ln>
        </p:spPr>
        <p:txBody>
          <a:bodyPr wrap="square" lIns="63500" tIns="25400" rIns="63500" bIns="25400" anchor="t" anchorCtr="0">
            <a:normAutofit lnSpcReduction="1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ts val="0"/>
              </a:spcBef>
              <a:spcAft>
                <a:spcPts val="800"/>
              </a:spcAft>
              <a:buSzPct val="100000"/>
              <a:buNone/>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涉水涉河审批</a:t>
            </a:r>
            <a:endPar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a:p>
            <a:pPr marL="330200" lvl="0" indent="-330200" algn="l" fontAlgn="ctr">
              <a:lnSpc>
                <a:spcPct val="120000"/>
              </a:lnSpc>
              <a:spcBef>
                <a:spcPts val="0"/>
              </a:spcBef>
              <a:spcAft>
                <a:spcPts val="800"/>
              </a:spcAft>
              <a:buSzPct val="100000"/>
              <a:buFont typeface="Wingdings" panose="05000000000000000000" charset="0"/>
              <a:buChar char="l"/>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上位法律法规：《浙江省水域保护办法》，要求建设项目占用水域及其管理范围，需办理占用水域审批许可。</a:t>
            </a:r>
            <a:endPar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30200" lvl="0" indent="-330200" algn="l" fontAlgn="ctr">
              <a:lnSpc>
                <a:spcPct val="120000"/>
              </a:lnSpc>
              <a:spcBef>
                <a:spcPts val="0"/>
              </a:spcBef>
              <a:spcAft>
                <a:spcPts val="800"/>
              </a:spcAft>
              <a:buSzPct val="100000"/>
              <a:buFont typeface="Wingdings" panose="05000000000000000000" charset="0"/>
              <a:buChar char="l"/>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开化县首单审批：（1）水上游玩项目：水域经营（主要是游船）码头等已有批复文件；（2）岸滩休闲观光项目：滩地经营（主要露营、烧烤的临时设施），办理临时审批事项。</a:t>
            </a:r>
            <a:endPar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a:p>
            <a:pPr marL="330200" lvl="0" indent="-330200" algn="l" fontAlgn="ctr">
              <a:lnSpc>
                <a:spcPct val="120000"/>
              </a:lnSpc>
              <a:spcBef>
                <a:spcPts val="0"/>
              </a:spcBef>
              <a:spcAft>
                <a:spcPts val="800"/>
              </a:spcAft>
              <a:buSzPct val="100000"/>
              <a:buFont typeface="Wingdings" panose="05000000000000000000" charset="0"/>
              <a:buChar char="l"/>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德清县首单审批：鉴于洛舍漾为重要水域，由属地强村公司实施文旅配套及基础设施建设项目，县水利局以涉河涉堤建设项目形式予以审批。</a:t>
            </a:r>
            <a:endPar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p:txBody>
      </p:sp>
      <p:pic>
        <p:nvPicPr>
          <p:cNvPr id="13" name="图片 12" descr="placingpictureplaceholder"/>
          <p:cNvPicPr>
            <a:picLocks noChangeAspect="1"/>
          </p:cNvPicPr>
          <p:nvPr>
            <p:custDataLst>
              <p:tags r:id="rId4"/>
            </p:custDataLst>
          </p:nvPr>
        </p:nvPicPr>
        <p:blipFill>
          <a:blip r:embed="rId5"/>
          <a:srcRect/>
          <a:stretch>
            <a:fillRect/>
          </a:stretch>
        </p:blipFill>
        <p:spPr>
          <a:xfrm>
            <a:off x="7467617" y="2091988"/>
            <a:ext cx="1860463" cy="2655905"/>
          </a:xfrm>
          <a:prstGeom prst="rect">
            <a:avLst/>
          </a:prstGeom>
        </p:spPr>
      </p:pic>
      <p:pic>
        <p:nvPicPr>
          <p:cNvPr id="15" name="图片 14" descr="placingpictureplaceholder"/>
          <p:cNvPicPr>
            <a:picLocks noChangeAspect="1"/>
          </p:cNvPicPr>
          <p:nvPr>
            <p:custDataLst>
              <p:tags r:id="rId6"/>
            </p:custDataLst>
          </p:nvPr>
        </p:nvPicPr>
        <p:blipFill>
          <a:blip r:embed="rId7"/>
          <a:srcRect/>
          <a:stretch>
            <a:fillRect/>
          </a:stretch>
        </p:blipFill>
        <p:spPr>
          <a:xfrm>
            <a:off x="9423330" y="2091988"/>
            <a:ext cx="1854313" cy="2655905"/>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8" name="直接连接符 17"/>
          <p:cNvCxnSpPr/>
          <p:nvPr>
            <p:custDataLst>
              <p:tags r:id="rId2"/>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3"/>
            </p:custDataLst>
          </p:nvPr>
        </p:nvSpPr>
        <p:spPr>
          <a:xfrm>
            <a:off x="405765" y="962025"/>
            <a:ext cx="6963410" cy="398780"/>
          </a:xfrm>
          <a:prstGeom prst="rect">
            <a:avLst/>
          </a:prstGeom>
          <a:noFill/>
        </p:spPr>
        <p:txBody>
          <a:bodyPr wrap="square" rtlCol="0">
            <a:spAutoFit/>
          </a:bodyPr>
          <a:p>
            <a:r>
              <a:rPr lang="zh-CN" sz="2000" b="1">
                <a:gradFill>
                  <a:gsLst>
                    <a:gs pos="0">
                      <a:srgbClr val="007BD3"/>
                    </a:gs>
                    <a:gs pos="100000">
                      <a:srgbClr val="034373"/>
                    </a:gs>
                  </a:gsLst>
                  <a:lin scaled="0"/>
                </a:gradFill>
                <a:effectLst>
                  <a:outerShdw blurRad="38100" dist="38100" dir="2700000" algn="tl">
                    <a:srgbClr val="000000">
                      <a:alpha val="43137"/>
                    </a:srgbClr>
                  </a:outerShdw>
                </a:effectLst>
                <a:sym typeface="+mn-ea"/>
              </a:rPr>
              <a:t>马金溪水利风</a:t>
            </a:r>
            <a:r>
              <a:rPr sz="2000" b="1">
                <a:gradFill>
                  <a:gsLst>
                    <a:gs pos="0">
                      <a:srgbClr val="007BD3"/>
                    </a:gs>
                    <a:gs pos="100000">
                      <a:srgbClr val="034373"/>
                    </a:gs>
                  </a:gsLst>
                  <a:lin scaled="0"/>
                </a:gradFill>
                <a:effectLst>
                  <a:outerShdw blurRad="38100" dist="38100" dir="2700000" algn="tl">
                    <a:srgbClr val="000000">
                      <a:alpha val="43137"/>
                    </a:srgbClr>
                  </a:outerShdw>
                </a:effectLst>
                <a:sym typeface="+mn-ea"/>
              </a:rPr>
              <a:t>景区</a:t>
            </a:r>
            <a:r>
              <a:rPr sz="2000" b="1">
                <a:gradFill>
                  <a:gsLst>
                    <a:gs pos="0">
                      <a:srgbClr val="007BD3"/>
                    </a:gs>
                    <a:gs pos="100000">
                      <a:srgbClr val="034373"/>
                    </a:gs>
                  </a:gsLst>
                  <a:lin scaled="0"/>
                </a:gradFill>
                <a:effectLst>
                  <a:outerShdw blurRad="38100" dist="38100" dir="2700000" algn="tl">
                    <a:srgbClr val="000000">
                      <a:alpha val="43137"/>
                    </a:srgbClr>
                  </a:outerShdw>
                </a:effectLst>
              </a:rPr>
              <a:t>生态产品调查及价值核算</a:t>
            </a:r>
            <a:endParaRPr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sp>
        <p:nvSpPr>
          <p:cNvPr id="14" name="文本框 13"/>
          <p:cNvSpPr txBox="1"/>
          <p:nvPr>
            <p:custDataLst>
              <p:tags r:id="rId4"/>
            </p:custDataLst>
          </p:nvPr>
        </p:nvSpPr>
        <p:spPr>
          <a:xfrm>
            <a:off x="109220" y="1339215"/>
            <a:ext cx="6373495" cy="2081530"/>
          </a:xfrm>
          <a:prstGeom prst="rect">
            <a:avLst/>
          </a:prstGeom>
          <a:noFill/>
          <a:ln w="9525">
            <a:noFill/>
          </a:ln>
        </p:spPr>
        <p:txBody>
          <a:bodyPr wrap="square">
            <a:noAutofit/>
          </a:bodyPr>
          <a:p>
            <a:pPr marL="285750" indent="-285750" algn="just">
              <a:lnSpc>
                <a:spcPct val="120000"/>
              </a:lnSpc>
              <a:buClrTx/>
              <a:buSzTx/>
              <a:buFont typeface="Wingdings" panose="05000000000000000000" charset="0"/>
              <a:buChar char="p"/>
            </a:pP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景区全域核算：</a:t>
            </a:r>
            <a:r>
              <a:rPr lang="zh-CN" altLang="en-US" sz="2000">
                <a:latin typeface="汉仪中宋简" panose="02010600000101010101" charset="-128"/>
                <a:ea typeface="汉仪中宋简" panose="02010600000101010101" charset="-128"/>
                <a:cs typeface="汉仪中宋简" panose="02010600000101010101" charset="-128"/>
                <a:sym typeface="+mn-ea"/>
              </a:rPr>
              <a:t>对马金溪水利风景区全域开展水生态产品价值核算，从物质供给、调节服务、文化服务等方面分析景区内水生态产品类别，</a:t>
            </a:r>
            <a:r>
              <a:rPr lang="zh-CN" altLang="en-US" sz="2000" b="0">
                <a:latin typeface="汉仪中宋简" panose="02010600000101010101" charset="-128"/>
                <a:ea typeface="汉仪中宋简" panose="02010600000101010101" charset="-128"/>
                <a:cs typeface="汉仪中宋简" panose="02010600000101010101" charset="-128"/>
              </a:rPr>
              <a:t>初步得到景区水生态产品价值</a:t>
            </a:r>
            <a:r>
              <a:rPr lang="en-US" sz="2000" b="0">
                <a:solidFill>
                  <a:srgbClr val="C00000"/>
                </a:solidFill>
                <a:latin typeface="汉仪中宋简" panose="02010600000101010101" charset="-128"/>
                <a:ea typeface="汉仪中宋简" panose="02010600000101010101" charset="-128"/>
                <a:cs typeface="汉仪中宋简" panose="02010600000101010101" charset="-128"/>
              </a:rPr>
              <a:t>28.4662</a:t>
            </a: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亿元</a:t>
            </a:r>
            <a:r>
              <a:rPr lang="zh-CN" altLang="en-US" sz="2000" b="0">
                <a:latin typeface="汉仪中宋简" panose="02010600000101010101" charset="-128"/>
                <a:ea typeface="汉仪中宋简" panose="02010600000101010101" charset="-128"/>
                <a:cs typeface="汉仪中宋简" panose="02010600000101010101" charset="-128"/>
              </a:rPr>
              <a:t>。</a:t>
            </a:r>
            <a:endParaRPr lang="zh-CN" altLang="en-US" sz="2000" b="0">
              <a:latin typeface="汉仪中宋简" panose="02010600000101010101" charset="-128"/>
              <a:ea typeface="汉仪中宋简" panose="02010600000101010101" charset="-128"/>
              <a:cs typeface="汉仪中宋简" panose="02010600000101010101" charset="-128"/>
            </a:endParaRPr>
          </a:p>
          <a:p>
            <a:pPr marL="285750" indent="-285750" algn="just">
              <a:lnSpc>
                <a:spcPct val="120000"/>
              </a:lnSpc>
              <a:buClrTx/>
              <a:buSzTx/>
              <a:buFont typeface="Wingdings" panose="05000000000000000000" charset="0"/>
              <a:buChar char="p"/>
            </a:pPr>
            <a:r>
              <a:rPr lang="en-US" sz="2000" b="0">
                <a:solidFill>
                  <a:srgbClr val="C00000"/>
                </a:solidFill>
                <a:latin typeface="汉仪中宋简" panose="02010600000101010101" charset="-128"/>
                <a:ea typeface="汉仪中宋简" panose="02010600000101010101" charset="-128"/>
                <a:cs typeface="汉仪中宋简" panose="02010600000101010101" charset="-128"/>
              </a:rPr>
              <a:t>景区下淤村区块核算</a:t>
            </a:r>
            <a:r>
              <a:rPr lang="zh-CN" altLang="en-US" sz="2000" b="0">
                <a:latin typeface="汉仪中宋简" panose="02010600000101010101" charset="-128"/>
                <a:ea typeface="汉仪中宋简" panose="02010600000101010101" charset="-128"/>
                <a:cs typeface="汉仪中宋简" panose="02010600000101010101" charset="-128"/>
              </a:rPr>
              <a:t>：经核算，该区块水生态产品价值为</a:t>
            </a:r>
            <a:r>
              <a:rPr lang="en-US" sz="2000" b="0">
                <a:solidFill>
                  <a:srgbClr val="C00000"/>
                </a:solidFill>
                <a:latin typeface="汉仪中宋简" panose="02010600000101010101" charset="-128"/>
                <a:ea typeface="汉仪中宋简" panose="02010600000101010101" charset="-128"/>
                <a:cs typeface="汉仪中宋简" panose="02010600000101010101" charset="-128"/>
              </a:rPr>
              <a:t>2864万元</a:t>
            </a:r>
            <a:r>
              <a:rPr lang="zh-CN" altLang="en-US" sz="2000" b="0">
                <a:latin typeface="汉仪中宋简" panose="02010600000101010101" charset="-128"/>
                <a:ea typeface="汉仪中宋简" panose="02010600000101010101" charset="-128"/>
                <a:cs typeface="汉仪中宋简" panose="02010600000101010101" charset="-128"/>
              </a:rPr>
              <a:t>。</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（本次交易为旅游休闲部分）</a:t>
            </a:r>
            <a:endParaRPr lang="zh-CN" altLang="en-US" sz="2000" b="1">
              <a:solidFill>
                <a:srgbClr val="C00000"/>
              </a:solidFill>
              <a:latin typeface="汉仪中宋简" panose="02010600000101010101" charset="-128"/>
              <a:ea typeface="汉仪中宋简" panose="02010600000101010101" charset="-128"/>
              <a:cs typeface="汉仪中宋简" panose="02010600000101010101" charset="-128"/>
            </a:endParaRPr>
          </a:p>
        </p:txBody>
      </p:sp>
      <p:graphicFrame>
        <p:nvGraphicFramePr>
          <p:cNvPr id="4" name="表格 3"/>
          <p:cNvGraphicFramePr/>
          <p:nvPr>
            <p:custDataLst>
              <p:tags r:id="rId5"/>
            </p:custDataLst>
          </p:nvPr>
        </p:nvGraphicFramePr>
        <p:xfrm>
          <a:off x="6612890" y="999490"/>
          <a:ext cx="5226050" cy="5656580"/>
        </p:xfrm>
        <a:graphic>
          <a:graphicData uri="http://schemas.openxmlformats.org/drawingml/2006/table">
            <a:tbl>
              <a:tblPr firstRow="1" lastRow="1">
                <a:tableStyleId>{156944B3-D5CA-44A4-9953-89F6FF702A51}</a:tableStyleId>
              </a:tblPr>
              <a:tblGrid>
                <a:gridCol w="1377315"/>
                <a:gridCol w="1809750"/>
                <a:gridCol w="1062990"/>
                <a:gridCol w="975995"/>
              </a:tblGrid>
              <a:tr h="514985">
                <a:tc>
                  <a:txBody>
                    <a:bodyPr/>
                    <a:p>
                      <a:pPr indent="0" algn="ctr">
                        <a:buNone/>
                      </a:pPr>
                      <a:r>
                        <a:rPr lang="en-US" sz="1400"/>
                        <a:t>生态产品类别</a:t>
                      </a:r>
                      <a:endParaRPr lang="en-US" altLang="en-US" sz="1400"/>
                    </a:p>
                  </a:txBody>
                  <a:tcPr marL="68580" marR="68580" marT="0" marB="0" vert="horz" anchor="ctr" anchorCtr="0"/>
                </a:tc>
                <a:tc>
                  <a:txBody>
                    <a:bodyPr/>
                    <a:p>
                      <a:pPr indent="0" algn="ctr">
                        <a:buNone/>
                      </a:pPr>
                      <a:r>
                        <a:rPr lang="en-US" sz="1400"/>
                        <a:t>细分生态产品</a:t>
                      </a:r>
                      <a:endParaRPr lang="en-US" altLang="en-US" sz="1400"/>
                    </a:p>
                  </a:txBody>
                  <a:tcPr marL="68580" marR="68580" marT="0" marB="0" vert="horz" anchor="ctr" anchorCtr="0"/>
                </a:tc>
                <a:tc gridSpan="2">
                  <a:txBody>
                    <a:bodyPr/>
                    <a:p>
                      <a:pPr indent="0" algn="ctr">
                        <a:buNone/>
                      </a:pPr>
                      <a:r>
                        <a:rPr lang="en-US" sz="1400"/>
                        <a:t>核算价值（万元）</a:t>
                      </a:r>
                      <a:endParaRPr lang="en-US" altLang="en-US" sz="1400"/>
                    </a:p>
                  </a:txBody>
                  <a:tcPr marL="68580" marR="68580" marT="0" marB="0" vert="horz" anchor="ctr" anchorCtr="0"/>
                </a:tc>
                <a:tc hMerge="1">
                  <a:tcPr/>
                </a:tc>
              </a:tr>
              <a:tr h="325755">
                <a:tc rowSpan="4">
                  <a:txBody>
                    <a:bodyPr/>
                    <a:p>
                      <a:pPr indent="0" algn="ctr">
                        <a:buNone/>
                      </a:pPr>
                      <a:r>
                        <a:rPr lang="en-US" sz="1400"/>
                        <a:t>物质供给</a:t>
                      </a:r>
                      <a:endParaRPr lang="en-US" altLang="en-US" sz="1400"/>
                    </a:p>
                  </a:txBody>
                  <a:tcPr marL="68580" marR="68580" marT="0" marB="0" vert="horz" anchor="ctr" anchorCtr="0"/>
                </a:tc>
                <a:tc>
                  <a:txBody>
                    <a:bodyPr/>
                    <a:p>
                      <a:pPr indent="0" algn="ctr">
                        <a:buNone/>
                      </a:pPr>
                      <a:r>
                        <a:rPr lang="zh-CN" altLang="en-US" sz="1400"/>
                        <a:t>水资源产品</a:t>
                      </a:r>
                      <a:endParaRPr lang="zh-CN" altLang="en-US" sz="1400"/>
                    </a:p>
                  </a:txBody>
                  <a:tcPr marL="68580" marR="68580" marT="0" marB="0" vert="horz" anchor="ctr" anchorCtr="0"/>
                </a:tc>
                <a:tc>
                  <a:txBody>
                    <a:bodyPr/>
                    <a:p>
                      <a:pPr algn="ctr">
                        <a:buClrTx/>
                        <a:buSzTx/>
                        <a:buFontTx/>
                        <a:buNone/>
                      </a:pPr>
                      <a:r>
                        <a:rPr lang="en-US" sz="1400" b="0"/>
                        <a:t>2440</a:t>
                      </a:r>
                      <a:endParaRPr lang="en-US" sz="1400" b="0"/>
                    </a:p>
                  </a:txBody>
                  <a:tcPr marL="68580" marR="68580" marT="0" marB="0" vert="horz" anchor="ctr" anchorCtr="0"/>
                </a:tc>
                <a:tc rowSpan="4">
                  <a:txBody>
                    <a:bodyPr/>
                    <a:p>
                      <a:pPr indent="0" algn="ctr">
                        <a:buNone/>
                      </a:pPr>
                      <a:r>
                        <a:rPr lang="en-US" sz="1400"/>
                        <a:t>73840</a:t>
                      </a:r>
                      <a:endParaRPr lang="en-US" altLang="en-US" sz="1400"/>
                    </a:p>
                  </a:txBody>
                  <a:tcPr marL="68580" marR="68580" marT="0" marB="0" vert="horz" anchor="ctr" anchorCtr="0"/>
                </a:tc>
              </a:tr>
              <a:tr h="325120">
                <a:tc vMerge="1">
                  <a:tcPr marL="68580" marR="68580" marT="0" marB="0" vert="horz" anchor="ctr" anchorCtr="0"/>
                </a:tc>
                <a:tc>
                  <a:txBody>
                    <a:bodyPr/>
                    <a:p>
                      <a:pPr indent="0" algn="ctr">
                        <a:buNone/>
                      </a:pPr>
                      <a:r>
                        <a:rPr lang="zh-CN" altLang="en-US" sz="1400" b="0"/>
                        <a:t>水产养殖</a:t>
                      </a:r>
                      <a:endParaRPr lang="zh-CN" altLang="en-US" sz="1400" b="0"/>
                    </a:p>
                  </a:txBody>
                  <a:tcPr marL="68580" marR="68580" marT="0" marB="0" vert="horz" anchor="ctr" anchorCtr="0"/>
                </a:tc>
                <a:tc>
                  <a:txBody>
                    <a:bodyPr/>
                    <a:p>
                      <a:pPr algn="ctr">
                        <a:buClrTx/>
                        <a:buSzTx/>
                        <a:buFontTx/>
                        <a:buNone/>
                      </a:pPr>
                      <a:r>
                        <a:rPr lang="en-US" sz="1400" b="0"/>
                        <a:t>710</a:t>
                      </a:r>
                      <a:endParaRPr lang="en-US" sz="1400" b="0"/>
                    </a:p>
                  </a:txBody>
                  <a:tcPr marL="68580" marR="68580" marT="0" marB="0" vert="horz" anchor="ctr" anchorCtr="0"/>
                </a:tc>
                <a:tc vMerge="1">
                  <a:tcPr marL="68580" marR="68580" marT="0" marB="0" vert="horz" anchor="ctr" anchorCtr="0"/>
                </a:tc>
              </a:tr>
              <a:tr h="325120">
                <a:tc vMerge="1">
                  <a:tcPr marL="68580" marR="68580" marT="0" marB="0" vert="horz" anchor="ctr" anchorCtr="0"/>
                </a:tc>
                <a:tc>
                  <a:txBody>
                    <a:bodyPr/>
                    <a:p>
                      <a:pPr indent="0" algn="ctr">
                        <a:buNone/>
                      </a:pPr>
                      <a:r>
                        <a:rPr lang="zh-CN" altLang="en-US" sz="1400" b="0"/>
                        <a:t>水力发电</a:t>
                      </a:r>
                      <a:endParaRPr lang="zh-CN" altLang="en-US" sz="1400" b="0"/>
                    </a:p>
                  </a:txBody>
                  <a:tcPr marL="68580" marR="68580" marT="0" marB="0" vert="horz" anchor="ctr" anchorCtr="0"/>
                </a:tc>
                <a:tc>
                  <a:txBody>
                    <a:bodyPr/>
                    <a:p>
                      <a:pPr algn="ctr">
                        <a:buClrTx/>
                        <a:buSzTx/>
                        <a:buFontTx/>
                        <a:buNone/>
                      </a:pPr>
                      <a:r>
                        <a:rPr lang="en-US" sz="1400" b="0"/>
                        <a:t>68600</a:t>
                      </a:r>
                      <a:endParaRPr lang="en-US" sz="1400" b="0"/>
                    </a:p>
                  </a:txBody>
                  <a:tcPr marL="68580" marR="68580" marT="0" marB="0" vert="horz" anchor="ctr" anchorCtr="0"/>
                </a:tc>
                <a:tc vMerge="1">
                  <a:tcPr marL="68580" marR="68580" marT="0" marB="0" vert="horz" anchor="ctr" anchorCtr="0"/>
                </a:tc>
              </a:tr>
              <a:tr h="326390">
                <a:tc vMerge="1">
                  <a:tcPr marL="68580" marR="68580" marT="0" marB="0" vert="horz" anchor="ctr" anchorCtr="0"/>
                </a:tc>
                <a:tc>
                  <a:txBody>
                    <a:bodyPr/>
                    <a:p>
                      <a:pPr indent="0" algn="ctr">
                        <a:buNone/>
                      </a:pPr>
                      <a:r>
                        <a:rPr lang="zh-CN" altLang="en-US" sz="1400" b="0"/>
                        <a:t>水生经济作物</a:t>
                      </a:r>
                      <a:endParaRPr lang="zh-CN" altLang="en-US" sz="1400" b="0"/>
                    </a:p>
                  </a:txBody>
                  <a:tcPr marL="68580" marR="68580" marT="0" marB="0" vert="horz" anchor="ctr" anchorCtr="0"/>
                </a:tc>
                <a:tc>
                  <a:txBody>
                    <a:bodyPr/>
                    <a:p>
                      <a:pPr algn="ctr">
                        <a:buClrTx/>
                        <a:buSzTx/>
                        <a:buFontTx/>
                        <a:buNone/>
                      </a:pPr>
                      <a:r>
                        <a:rPr lang="en-US" sz="1400" b="0"/>
                        <a:t>2090</a:t>
                      </a:r>
                      <a:endParaRPr lang="en-US" sz="1400" b="0"/>
                    </a:p>
                  </a:txBody>
                  <a:tcPr marL="68580" marR="68580" marT="0" marB="0" vert="horz" anchor="ctr" anchorCtr="0"/>
                </a:tc>
                <a:tc vMerge="1">
                  <a:tcPr marL="68580" marR="68580" marT="0" marB="0" vert="horz" anchor="ctr" anchorCtr="0"/>
                </a:tc>
              </a:tr>
              <a:tr h="324485">
                <a:tc rowSpan="7">
                  <a:txBody>
                    <a:bodyPr/>
                    <a:p>
                      <a:pPr indent="0" algn="ctr">
                        <a:buNone/>
                      </a:pPr>
                      <a:r>
                        <a:rPr lang="en-US" sz="1400"/>
                        <a:t>调节服务</a:t>
                      </a:r>
                      <a:endParaRPr lang="en-US" altLang="en-US" sz="1400"/>
                    </a:p>
                  </a:txBody>
                  <a:tcPr marL="68580" marR="68580" marT="0" marB="0" vert="horz" anchor="ctr" anchorCtr="0"/>
                </a:tc>
                <a:tc>
                  <a:txBody>
                    <a:bodyPr/>
                    <a:p>
                      <a:pPr indent="0" algn="ctr">
                        <a:buNone/>
                      </a:pPr>
                      <a:r>
                        <a:rPr lang="zh-CN" altLang="en-US" sz="1400" b="0"/>
                        <a:t>水质净化</a:t>
                      </a:r>
                      <a:endParaRPr lang="zh-CN" altLang="en-US" sz="1400" b="0"/>
                    </a:p>
                  </a:txBody>
                  <a:tcPr marL="68580" marR="68580" marT="0" marB="0" vert="horz" anchor="ctr" anchorCtr="0"/>
                </a:tc>
                <a:tc>
                  <a:txBody>
                    <a:bodyPr/>
                    <a:p>
                      <a:pPr algn="ctr">
                        <a:buClrTx/>
                        <a:buSzTx/>
                        <a:buFontTx/>
                        <a:buNone/>
                      </a:pPr>
                      <a:r>
                        <a:rPr lang="en-US" sz="1400"/>
                        <a:t>42430</a:t>
                      </a:r>
                      <a:endParaRPr lang="en-US" sz="1400"/>
                    </a:p>
                  </a:txBody>
                  <a:tcPr marL="68580" marR="68580" marT="0" marB="0" vert="horz" anchor="ctr" anchorCtr="0"/>
                </a:tc>
                <a:tc rowSpan="6">
                  <a:txBody>
                    <a:bodyPr/>
                    <a:p>
                      <a:pPr indent="0" algn="ctr">
                        <a:buNone/>
                      </a:pPr>
                      <a:r>
                        <a:rPr lang="en-US" sz="1400"/>
                        <a:t>1117920</a:t>
                      </a:r>
                      <a:endParaRPr lang="en-US" altLang="en-US" sz="1400"/>
                    </a:p>
                  </a:txBody>
                  <a:tcPr marL="68580" marR="68580" marT="0" marB="0" vert="horz" anchor="ctr" anchorCtr="0"/>
                </a:tc>
              </a:tr>
              <a:tr h="325120">
                <a:tc vMerge="1">
                  <a:tcPr/>
                </a:tc>
                <a:tc>
                  <a:txBody>
                    <a:bodyPr/>
                    <a:p>
                      <a:pPr indent="0" algn="ctr">
                        <a:buNone/>
                      </a:pPr>
                      <a:r>
                        <a:rPr lang="zh-CN" altLang="en-US" sz="1400" b="0"/>
                        <a:t>水源涵养</a:t>
                      </a:r>
                      <a:endParaRPr lang="zh-CN" altLang="en-US" sz="1400" b="0"/>
                    </a:p>
                  </a:txBody>
                  <a:tcPr marL="68580" marR="68580" marT="0" marB="0" vert="horz" anchor="ctr" anchorCtr="0"/>
                </a:tc>
                <a:tc>
                  <a:txBody>
                    <a:bodyPr/>
                    <a:p>
                      <a:pPr algn="ctr">
                        <a:buClrTx/>
                        <a:buSzTx/>
                        <a:buFontTx/>
                        <a:buNone/>
                      </a:pPr>
                      <a:r>
                        <a:rPr lang="en-US" sz="1400" b="0"/>
                        <a:t>2660</a:t>
                      </a:r>
                      <a:endParaRPr lang="en-US" sz="1400" b="0"/>
                    </a:p>
                  </a:txBody>
                  <a:tcPr marL="68580" marR="68580" marT="0" marB="0" vert="horz" anchor="ctr" anchorCtr="0"/>
                </a:tc>
                <a:tc vMerge="1">
                  <a:tcPr/>
                </a:tc>
              </a:tr>
              <a:tr h="325120">
                <a:tc vMerge="1">
                  <a:tcPr/>
                </a:tc>
                <a:tc>
                  <a:txBody>
                    <a:bodyPr/>
                    <a:p>
                      <a:pPr indent="0" algn="ctr">
                        <a:buNone/>
                      </a:pPr>
                      <a:r>
                        <a:rPr lang="zh-CN" altLang="en-US" sz="1400" b="0"/>
                        <a:t>土壤保持</a:t>
                      </a:r>
                      <a:endParaRPr lang="zh-CN" altLang="en-US" sz="1400" b="0"/>
                    </a:p>
                  </a:txBody>
                  <a:tcPr marL="68580" marR="68580" marT="0" marB="0" vert="horz" anchor="ctr" anchorCtr="0"/>
                </a:tc>
                <a:tc>
                  <a:txBody>
                    <a:bodyPr/>
                    <a:p>
                      <a:pPr algn="ctr">
                        <a:buClrTx/>
                        <a:buSzTx/>
                        <a:buFontTx/>
                        <a:buNone/>
                      </a:pPr>
                      <a:r>
                        <a:rPr lang="en-US" sz="1400" b="0"/>
                        <a:t>68900</a:t>
                      </a:r>
                      <a:endParaRPr lang="en-US" sz="1400" b="0"/>
                    </a:p>
                  </a:txBody>
                  <a:tcPr marL="68580" marR="68580" marT="0" marB="0" vert="horz" anchor="ctr" anchorCtr="0"/>
                </a:tc>
                <a:tc vMerge="1">
                  <a:tcPr/>
                </a:tc>
              </a:tr>
              <a:tr h="325755">
                <a:tc vMerge="1">
                  <a:tcPr/>
                </a:tc>
                <a:tc>
                  <a:txBody>
                    <a:bodyPr/>
                    <a:p>
                      <a:pPr indent="0" algn="ctr">
                        <a:buNone/>
                      </a:pPr>
                      <a:r>
                        <a:rPr lang="zh-CN" altLang="en-US" sz="1400" b="0"/>
                        <a:t>物种保育</a:t>
                      </a:r>
                      <a:endParaRPr lang="zh-CN" altLang="en-US" sz="1400" b="0"/>
                    </a:p>
                  </a:txBody>
                  <a:tcPr marL="68580" marR="68580" marT="0" marB="0" vert="horz" anchor="ctr" anchorCtr="0"/>
                </a:tc>
                <a:tc>
                  <a:txBody>
                    <a:bodyPr/>
                    <a:p>
                      <a:pPr algn="ctr">
                        <a:buClrTx/>
                        <a:buSzTx/>
                        <a:buFontTx/>
                        <a:buNone/>
                      </a:pPr>
                      <a:r>
                        <a:rPr lang="en-US" sz="1400" b="0"/>
                        <a:t>110</a:t>
                      </a:r>
                      <a:endParaRPr lang="en-US" sz="1400" b="0"/>
                    </a:p>
                  </a:txBody>
                  <a:tcPr marL="68580" marR="68580" marT="0" marB="0" vert="horz" anchor="ctr" anchorCtr="0"/>
                </a:tc>
                <a:tc vMerge="1">
                  <a:tcPr/>
                </a:tc>
              </a:tr>
              <a:tr h="325755">
                <a:tc vMerge="1">
                  <a:tcPr/>
                </a:tc>
                <a:tc>
                  <a:txBody>
                    <a:bodyPr/>
                    <a:p>
                      <a:pPr indent="0" algn="ctr">
                        <a:buNone/>
                      </a:pPr>
                      <a:r>
                        <a:rPr lang="zh-CN" altLang="en-US" sz="1400" b="0"/>
                        <a:t>固碳</a:t>
                      </a:r>
                      <a:endParaRPr lang="zh-CN" altLang="en-US" sz="1400" b="0"/>
                    </a:p>
                  </a:txBody>
                  <a:tcPr marL="68580" marR="68580" marT="0" marB="0" vert="horz" anchor="ctr" anchorCtr="0"/>
                </a:tc>
                <a:tc>
                  <a:txBody>
                    <a:bodyPr/>
                    <a:p>
                      <a:pPr algn="ctr">
                        <a:buClrTx/>
                        <a:buSzTx/>
                        <a:buFontTx/>
                        <a:buNone/>
                      </a:pPr>
                      <a:r>
                        <a:rPr lang="en-US" sz="1400" b="0"/>
                        <a:t>2</a:t>
                      </a:r>
                      <a:endParaRPr lang="en-US" sz="1400" b="0"/>
                    </a:p>
                  </a:txBody>
                  <a:tcPr marL="68580" marR="68580" marT="0" marB="0" vert="horz" anchor="ctr" anchorCtr="0"/>
                </a:tc>
                <a:tc vMerge="1">
                  <a:tcPr/>
                </a:tc>
              </a:tr>
              <a:tr h="325755">
                <a:tc vMerge="1">
                  <a:tcPr/>
                </a:tc>
                <a:tc>
                  <a:txBody>
                    <a:bodyPr/>
                    <a:p>
                      <a:pPr indent="0" algn="ctr">
                        <a:buNone/>
                      </a:pPr>
                      <a:r>
                        <a:rPr lang="zh-CN" altLang="en-US" sz="1400" b="0"/>
                        <a:t>释氧</a:t>
                      </a:r>
                      <a:endParaRPr lang="zh-CN" altLang="en-US" sz="1400" b="0"/>
                    </a:p>
                  </a:txBody>
                  <a:tcPr marL="68580" marR="68580" marT="0" marB="0" vert="horz" anchor="ctr" anchorCtr="0"/>
                </a:tc>
                <a:tc>
                  <a:txBody>
                    <a:bodyPr/>
                    <a:p>
                      <a:pPr algn="ctr">
                        <a:buClrTx/>
                        <a:buSzTx/>
                        <a:buFontTx/>
                        <a:buNone/>
                      </a:pPr>
                      <a:r>
                        <a:rPr lang="en-US" sz="1400" b="0"/>
                        <a:t>120</a:t>
                      </a:r>
                      <a:endParaRPr lang="en-US" sz="1400" b="0"/>
                    </a:p>
                  </a:txBody>
                  <a:tcPr marL="68580" marR="68580" marT="0" marB="0" vert="horz" anchor="ctr" anchorCtr="0"/>
                </a:tc>
                <a:tc vMerge="1">
                  <a:tcPr/>
                </a:tc>
              </a:tr>
              <a:tr h="349885">
                <a:tc vMerge="1">
                  <a:tcPr/>
                </a:tc>
                <a:tc>
                  <a:txBody>
                    <a:bodyPr/>
                    <a:p>
                      <a:pPr indent="0" algn="ctr">
                        <a:buNone/>
                      </a:pPr>
                      <a:r>
                        <a:rPr lang="zh-CN" altLang="en-US" sz="1400" b="0"/>
                        <a:t>洪水调蓄</a:t>
                      </a:r>
                      <a:endParaRPr lang="zh-CN" altLang="en-US" sz="1400" b="0"/>
                    </a:p>
                  </a:txBody>
                  <a:tcPr marL="68580" marR="68580" marT="0" marB="0" vert="horz" anchor="ctr" anchorCtr="0"/>
                </a:tc>
                <a:tc>
                  <a:txBody>
                    <a:bodyPr/>
                    <a:p>
                      <a:pPr algn="ctr">
                        <a:buClrTx/>
                        <a:buSzTx/>
                        <a:buFontTx/>
                        <a:buNone/>
                      </a:pPr>
                      <a:r>
                        <a:rPr lang="en-US" sz="1400" b="0"/>
                        <a:t>40000</a:t>
                      </a:r>
                      <a:endParaRPr lang="en-US" sz="1400" b="0"/>
                    </a:p>
                  </a:txBody>
                  <a:tcPr marL="68580" marR="68580" marT="0" marB="0" vert="horz" anchor="ctr" anchorCtr="0"/>
                </a:tc>
                <a:tc>
                  <a:txBody>
                    <a:bodyPr/>
                    <a:p>
                      <a:pPr indent="0" algn="ctr">
                        <a:buNone/>
                      </a:pPr>
                      <a:endParaRPr lang="en-US" altLang="en-US" sz="1400"/>
                    </a:p>
                  </a:txBody>
                  <a:tcPr/>
                </a:tc>
              </a:tr>
              <a:tr h="325755">
                <a:tc rowSpan="3">
                  <a:txBody>
                    <a:bodyPr/>
                    <a:p>
                      <a:pPr indent="0" algn="ctr">
                        <a:buNone/>
                      </a:pPr>
                      <a:r>
                        <a:rPr lang="en-US" sz="1400"/>
                        <a:t>文化服务</a:t>
                      </a:r>
                      <a:endParaRPr lang="en-US" altLang="en-US" sz="1400"/>
                    </a:p>
                  </a:txBody>
                  <a:tcPr marL="68580" marR="68580" marT="0" marB="0" vert="horz" anchor="ctr" anchorCtr="0"/>
                </a:tc>
                <a:tc>
                  <a:txBody>
                    <a:bodyPr/>
                    <a:p>
                      <a:pPr indent="0" algn="ctr">
                        <a:buNone/>
                      </a:pPr>
                      <a:r>
                        <a:rPr lang="zh-CN" altLang="en-US" sz="1400" b="0"/>
                        <a:t>旅游休闲</a:t>
                      </a:r>
                      <a:endParaRPr lang="zh-CN" altLang="en-US" sz="1400" b="0"/>
                    </a:p>
                  </a:txBody>
                  <a:tcPr marL="68580" marR="68580" marT="0" marB="0" vert="horz" anchor="ctr" anchorCtr="0"/>
                </a:tc>
                <a:tc>
                  <a:txBody>
                    <a:bodyPr/>
                    <a:p>
                      <a:pPr algn="ctr">
                        <a:buClrTx/>
                        <a:buSzTx/>
                        <a:buFontTx/>
                        <a:buNone/>
                      </a:pPr>
                      <a:r>
                        <a:rPr lang="en-US" sz="1400"/>
                        <a:t>34500</a:t>
                      </a:r>
                      <a:endParaRPr lang="en-US" sz="1400"/>
                    </a:p>
                  </a:txBody>
                  <a:tcPr marL="68580" marR="68580" marT="0" marB="0" vert="horz" anchor="ctr" anchorCtr="0"/>
                </a:tc>
                <a:tc rowSpan="3">
                  <a:txBody>
                    <a:bodyPr/>
                    <a:p>
                      <a:pPr indent="0" algn="ctr">
                        <a:buNone/>
                      </a:pPr>
                      <a:r>
                        <a:rPr lang="en-US" sz="1400"/>
                        <a:t>44480</a:t>
                      </a:r>
                      <a:endParaRPr lang="en-US" altLang="en-US" sz="1400"/>
                    </a:p>
                  </a:txBody>
                  <a:tcPr marL="68580" marR="68580" marT="0" marB="0" vert="horz" anchor="ctr" anchorCtr="0"/>
                </a:tc>
              </a:tr>
              <a:tr h="325120">
                <a:tc vMerge="1">
                  <a:tcPr/>
                </a:tc>
                <a:tc>
                  <a:txBody>
                    <a:bodyPr/>
                    <a:p>
                      <a:pPr indent="0" algn="ctr">
                        <a:buNone/>
                      </a:pPr>
                      <a:r>
                        <a:rPr lang="zh-CN" altLang="en-US" sz="1400" b="0"/>
                        <a:t>水利科普</a:t>
                      </a:r>
                      <a:endParaRPr lang="zh-CN" altLang="en-US" sz="1400" b="0"/>
                    </a:p>
                  </a:txBody>
                  <a:tcPr marL="68580" marR="68580" marT="0" marB="0" vert="horz" anchor="ctr" anchorCtr="0"/>
                </a:tc>
                <a:tc>
                  <a:txBody>
                    <a:bodyPr/>
                    <a:p>
                      <a:pPr algn="ctr">
                        <a:buClrTx/>
                        <a:buSzTx/>
                        <a:buFontTx/>
                        <a:buNone/>
                      </a:pPr>
                      <a:r>
                        <a:rPr lang="en-US" sz="1400" b="0"/>
                        <a:t>730</a:t>
                      </a:r>
                      <a:endParaRPr lang="en-US" sz="1400" b="0"/>
                    </a:p>
                  </a:txBody>
                  <a:tcPr marL="68580" marR="68580" marT="0" marB="0" vert="horz" anchor="ctr" anchorCtr="0"/>
                </a:tc>
                <a:tc vMerge="1">
                  <a:tcPr/>
                </a:tc>
              </a:tr>
              <a:tr h="325120">
                <a:tc vMerge="1">
                  <a:tcPr/>
                </a:tc>
                <a:tc>
                  <a:txBody>
                    <a:bodyPr/>
                    <a:p>
                      <a:pPr indent="0" algn="ctr">
                        <a:buNone/>
                      </a:pPr>
                      <a:r>
                        <a:rPr lang="zh-CN" altLang="en-US" sz="1400" b="0"/>
                        <a:t>文化活动赛事</a:t>
                      </a:r>
                      <a:endParaRPr lang="zh-CN" altLang="en-US" sz="1400" b="0"/>
                    </a:p>
                  </a:txBody>
                  <a:tcPr marL="68580" marR="68580" marT="0" marB="0" vert="horz" anchor="ctr" anchorCtr="0"/>
                </a:tc>
                <a:tc>
                  <a:txBody>
                    <a:bodyPr/>
                    <a:p>
                      <a:pPr algn="ctr">
                        <a:buClrTx/>
                        <a:buSzTx/>
                        <a:buFontTx/>
                        <a:buNone/>
                      </a:pPr>
                      <a:r>
                        <a:rPr lang="en-US" sz="1400" b="0"/>
                        <a:t>9250</a:t>
                      </a:r>
                      <a:endParaRPr lang="en-US" sz="1400" b="0"/>
                    </a:p>
                  </a:txBody>
                  <a:tcPr marL="68580" marR="68580" marT="0" marB="0" vert="horz" anchor="ctr" anchorCtr="0"/>
                </a:tc>
                <a:tc vMerge="1">
                  <a:tcPr/>
                </a:tc>
              </a:tr>
              <a:tr h="246380">
                <a:tc gridSpan="2">
                  <a:txBody>
                    <a:bodyPr/>
                    <a:p>
                      <a:pPr indent="0" algn="ctr">
                        <a:buNone/>
                      </a:pPr>
                      <a:r>
                        <a:rPr lang="en-US" sz="1400" b="1"/>
                        <a:t>合计</a:t>
                      </a:r>
                      <a:endParaRPr lang="en-US" altLang="en-US" sz="1400" b="1"/>
                    </a:p>
                  </a:txBody>
                  <a:tcPr marL="68580" marR="68580" marT="0" marB="0" vert="horz" anchor="ctr" anchorCtr="0"/>
                </a:tc>
                <a:tc hMerge="1">
                  <a:tcPr/>
                </a:tc>
                <a:tc gridSpan="2">
                  <a:txBody>
                    <a:bodyPr/>
                    <a:p>
                      <a:pPr indent="0" algn="ctr">
                        <a:buNone/>
                      </a:pPr>
                      <a:r>
                        <a:rPr lang="en-US" sz="1400" b="1"/>
                        <a:t>284662</a:t>
                      </a:r>
                      <a:endParaRPr lang="en-US" altLang="en-US" sz="1400" b="1"/>
                    </a:p>
                  </a:txBody>
                  <a:tcPr marL="68580" marR="68580" marT="0" marB="0" vert="horz" anchor="ctr" anchorCtr="0"/>
                </a:tc>
                <a:tc hMerge="1">
                  <a:tcPr/>
                </a:tc>
              </a:tr>
              <a:tr h="314960">
                <a:tc gridSpan="2">
                  <a:txBody>
                    <a:bodyPr/>
                    <a:p>
                      <a:pPr indent="0" algn="ctr">
                        <a:buNone/>
                      </a:pPr>
                      <a:r>
                        <a:rPr lang="zh-CN" altLang="en-US" sz="1400" b="1"/>
                        <a:t>景区（下淤村区块）</a:t>
                      </a:r>
                      <a:endParaRPr lang="zh-CN" altLang="en-US" sz="1400" b="1"/>
                    </a:p>
                  </a:txBody>
                  <a:tcPr marL="68580" marR="68580" marT="0" marB="0" vert="horz" anchor="ctr" anchorCtr="0"/>
                </a:tc>
                <a:tc hMerge="1">
                  <a:tcPr/>
                </a:tc>
                <a:tc gridSpan="2">
                  <a:txBody>
                    <a:bodyPr/>
                    <a:p>
                      <a:pPr indent="0" algn="ctr">
                        <a:buNone/>
                      </a:pPr>
                      <a:r>
                        <a:rPr lang="en-US" altLang="en-US" sz="1400" b="1"/>
                        <a:t>2864.709</a:t>
                      </a:r>
                      <a:endParaRPr lang="en-US" altLang="en-US" sz="1400" b="1"/>
                    </a:p>
                  </a:txBody>
                  <a:tcPr marL="68580" marR="68580" marT="0" marB="0" vert="horz" anchor="ctr" anchorCtr="0"/>
                </a:tc>
                <a:tc hMerge="1">
                  <a:tcPr/>
                </a:tc>
              </a:tr>
            </a:tbl>
          </a:graphicData>
        </a:graphic>
      </p:graphicFrame>
      <p:sp>
        <p:nvSpPr>
          <p:cNvPr id="6" name="文本框 5"/>
          <p:cNvSpPr txBox="1"/>
          <p:nvPr>
            <p:custDataLst>
              <p:tags r:id="rId6"/>
            </p:custDataLst>
          </p:nvPr>
        </p:nvSpPr>
        <p:spPr>
          <a:xfrm>
            <a:off x="1131570" y="258445"/>
            <a:ext cx="4592320" cy="521970"/>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价值核算（开化）</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sp>
        <p:nvSpPr>
          <p:cNvPr id="5" name="线形标注 1(带强调线) 4"/>
          <p:cNvSpPr/>
          <p:nvPr/>
        </p:nvSpPr>
        <p:spPr>
          <a:xfrm>
            <a:off x="6696075" y="4537075"/>
            <a:ext cx="1256665" cy="551815"/>
          </a:xfrm>
          <a:prstGeom prst="accentCallout1">
            <a:avLst>
              <a:gd name="adj1" fmla="val 2991"/>
              <a:gd name="adj2" fmla="val 3637"/>
              <a:gd name="adj3" fmla="val -57307"/>
              <a:gd name="adj4" fmla="val 22855"/>
            </a:avLst>
          </a:prstGeom>
          <a:ln>
            <a:solidFill>
              <a:schemeClr val="tx2">
                <a:lumMod val="50000"/>
              </a:schemeClr>
            </a:solidFill>
          </a:ln>
        </p:spPr>
        <p:style>
          <a:lnRef idx="0">
            <a:srgbClr val="FFFFFF"/>
          </a:lnRef>
          <a:fillRef idx="2">
            <a:schemeClr val="accent1"/>
          </a:fillRef>
          <a:effectRef idx="0">
            <a:srgbClr val="FFFFFF"/>
          </a:effectRef>
          <a:fontRef idx="minor">
            <a:schemeClr val="lt1"/>
          </a:fontRef>
        </p:style>
        <p:txBody>
          <a:bodyPr rtlCol="0" anchor="ctr"/>
          <a:p>
            <a:pPr algn="ctr"/>
            <a:r>
              <a:rPr lang="zh-CN" altLang="en-US" sz="1200">
                <a:solidFill>
                  <a:schemeClr val="tx1"/>
                </a:solidFill>
              </a:rPr>
              <a:t>通用，生态补偿/依托产业载体间接实现</a:t>
            </a:r>
            <a:endParaRPr lang="zh-CN" altLang="en-US" sz="1200">
              <a:solidFill>
                <a:schemeClr val="tx1"/>
              </a:solidFill>
            </a:endParaRPr>
          </a:p>
        </p:txBody>
      </p:sp>
      <p:sp>
        <p:nvSpPr>
          <p:cNvPr id="9" name="线形标注 1(带强调线) 8"/>
          <p:cNvSpPr/>
          <p:nvPr/>
        </p:nvSpPr>
        <p:spPr>
          <a:xfrm>
            <a:off x="6696075" y="2351405"/>
            <a:ext cx="1256665" cy="439420"/>
          </a:xfrm>
          <a:prstGeom prst="accentCallout1">
            <a:avLst>
              <a:gd name="adj1" fmla="val 2991"/>
              <a:gd name="adj2" fmla="val 3637"/>
              <a:gd name="adj3" fmla="val -57307"/>
              <a:gd name="adj4" fmla="val 22855"/>
            </a:avLst>
          </a:prstGeom>
          <a:ln>
            <a:solidFill>
              <a:schemeClr val="tx2">
                <a:lumMod val="50000"/>
              </a:schemeClr>
            </a:solidFill>
          </a:ln>
        </p:spPr>
        <p:style>
          <a:lnRef idx="0">
            <a:srgbClr val="FFFFFF"/>
          </a:lnRef>
          <a:fillRef idx="2">
            <a:schemeClr val="accent1"/>
          </a:fillRef>
          <a:effectRef idx="0">
            <a:srgbClr val="FFFFFF"/>
          </a:effectRef>
          <a:fontRef idx="minor">
            <a:schemeClr val="lt1"/>
          </a:fontRef>
        </p:style>
        <p:txBody>
          <a:bodyPr rtlCol="0" anchor="ctr"/>
          <a:p>
            <a:pPr algn="ctr"/>
            <a:r>
              <a:rPr lang="zh-CN" altLang="en-US" sz="1200">
                <a:solidFill>
                  <a:schemeClr val="tx1"/>
                </a:solidFill>
              </a:rPr>
              <a:t>特色，市场交易</a:t>
            </a:r>
            <a:endParaRPr lang="zh-CN" altLang="en-US" sz="1200">
              <a:solidFill>
                <a:schemeClr val="tx1"/>
              </a:solidFill>
            </a:endParaRPr>
          </a:p>
        </p:txBody>
      </p:sp>
      <p:sp>
        <p:nvSpPr>
          <p:cNvPr id="10" name="线形标注 1(带强调线) 9"/>
          <p:cNvSpPr/>
          <p:nvPr/>
        </p:nvSpPr>
        <p:spPr>
          <a:xfrm>
            <a:off x="6696075" y="5919470"/>
            <a:ext cx="1256665" cy="412115"/>
          </a:xfrm>
          <a:prstGeom prst="accentCallout1">
            <a:avLst>
              <a:gd name="adj1" fmla="val 2991"/>
              <a:gd name="adj2" fmla="val 3637"/>
              <a:gd name="adj3" fmla="val -57307"/>
              <a:gd name="adj4" fmla="val 22855"/>
            </a:avLst>
          </a:prstGeom>
          <a:ln>
            <a:solidFill>
              <a:schemeClr val="tx2">
                <a:lumMod val="50000"/>
              </a:schemeClr>
            </a:solidFill>
          </a:ln>
        </p:spPr>
        <p:style>
          <a:lnRef idx="0">
            <a:srgbClr val="FFFFFF"/>
          </a:lnRef>
          <a:fillRef idx="2">
            <a:schemeClr val="accent1"/>
          </a:fillRef>
          <a:effectRef idx="0">
            <a:srgbClr val="FFFFFF"/>
          </a:effectRef>
          <a:fontRef idx="minor">
            <a:schemeClr val="lt1"/>
          </a:fontRef>
        </p:style>
        <p:txBody>
          <a:bodyPr rtlCol="0" anchor="ctr"/>
          <a:p>
            <a:pPr algn="ctr"/>
            <a:r>
              <a:rPr lang="zh-CN" altLang="en-US" sz="1200">
                <a:solidFill>
                  <a:schemeClr val="tx1"/>
                </a:solidFill>
              </a:rPr>
              <a:t>特色，产业融合</a:t>
            </a:r>
            <a:endParaRPr lang="zh-CN" altLang="en-US" sz="1200">
              <a:solidFill>
                <a:schemeClr val="tx1"/>
              </a:solidFill>
            </a:endParaRPr>
          </a:p>
        </p:txBody>
      </p:sp>
      <p:grpSp>
        <p:nvGrpSpPr>
          <p:cNvPr id="34" name="组合 33"/>
          <p:cNvGrpSpPr/>
          <p:nvPr/>
        </p:nvGrpSpPr>
        <p:grpSpPr>
          <a:xfrm>
            <a:off x="537845" y="3691890"/>
            <a:ext cx="5864225" cy="3166110"/>
            <a:chOff x="213" y="1681"/>
            <a:chExt cx="7731" cy="4280"/>
          </a:xfrm>
        </p:grpSpPr>
        <p:pic>
          <p:nvPicPr>
            <p:cNvPr id="16" name="图片 15"/>
            <p:cNvPicPr>
              <a:picLocks noChangeAspect="1"/>
            </p:cNvPicPr>
            <p:nvPr/>
          </p:nvPicPr>
          <p:blipFill>
            <a:blip r:embed="rId7"/>
            <a:stretch>
              <a:fillRect/>
            </a:stretch>
          </p:blipFill>
          <p:spPr>
            <a:xfrm>
              <a:off x="6066" y="1681"/>
              <a:ext cx="1879" cy="1066"/>
            </a:xfrm>
            <a:prstGeom prst="rect">
              <a:avLst/>
            </a:prstGeom>
          </p:spPr>
        </p:pic>
        <p:pic>
          <p:nvPicPr>
            <p:cNvPr id="23" name="图片 22"/>
            <p:cNvPicPr>
              <a:picLocks noChangeAspect="1"/>
            </p:cNvPicPr>
            <p:nvPr/>
          </p:nvPicPr>
          <p:blipFill>
            <a:blip r:embed="rId8"/>
            <a:stretch>
              <a:fillRect/>
            </a:stretch>
          </p:blipFill>
          <p:spPr>
            <a:xfrm>
              <a:off x="1921" y="1681"/>
              <a:ext cx="4236" cy="4280"/>
            </a:xfrm>
            <a:prstGeom prst="rect">
              <a:avLst/>
            </a:prstGeom>
          </p:spPr>
        </p:pic>
        <p:pic>
          <p:nvPicPr>
            <p:cNvPr id="27" name="图片 26"/>
            <p:cNvPicPr>
              <a:picLocks noChangeAspect="1"/>
            </p:cNvPicPr>
            <p:nvPr/>
          </p:nvPicPr>
          <p:blipFill>
            <a:blip r:embed="rId9"/>
            <a:stretch>
              <a:fillRect/>
            </a:stretch>
          </p:blipFill>
          <p:spPr>
            <a:xfrm>
              <a:off x="6112" y="2747"/>
              <a:ext cx="1833" cy="1165"/>
            </a:xfrm>
            <a:prstGeom prst="rect">
              <a:avLst/>
            </a:prstGeom>
          </p:spPr>
        </p:pic>
        <p:pic>
          <p:nvPicPr>
            <p:cNvPr id="28" name="图片 27"/>
            <p:cNvPicPr>
              <a:picLocks noChangeAspect="1"/>
            </p:cNvPicPr>
            <p:nvPr/>
          </p:nvPicPr>
          <p:blipFill>
            <a:blip r:embed="rId10"/>
            <a:stretch>
              <a:fillRect/>
            </a:stretch>
          </p:blipFill>
          <p:spPr>
            <a:xfrm>
              <a:off x="6066" y="3836"/>
              <a:ext cx="1877" cy="1119"/>
            </a:xfrm>
            <a:prstGeom prst="rect">
              <a:avLst/>
            </a:prstGeom>
          </p:spPr>
        </p:pic>
        <p:pic>
          <p:nvPicPr>
            <p:cNvPr id="29" name="图片 28"/>
            <p:cNvPicPr>
              <a:picLocks noChangeAspect="1"/>
            </p:cNvPicPr>
            <p:nvPr/>
          </p:nvPicPr>
          <p:blipFill>
            <a:blip r:embed="rId11"/>
            <a:stretch>
              <a:fillRect/>
            </a:stretch>
          </p:blipFill>
          <p:spPr>
            <a:xfrm>
              <a:off x="213" y="1682"/>
              <a:ext cx="1693" cy="1080"/>
            </a:xfrm>
            <a:prstGeom prst="rect">
              <a:avLst/>
            </a:prstGeom>
          </p:spPr>
        </p:pic>
        <p:pic>
          <p:nvPicPr>
            <p:cNvPr id="30" name="图片 29"/>
            <p:cNvPicPr>
              <a:picLocks noChangeAspect="1"/>
            </p:cNvPicPr>
            <p:nvPr/>
          </p:nvPicPr>
          <p:blipFill>
            <a:blip r:embed="rId12"/>
            <a:stretch>
              <a:fillRect/>
            </a:stretch>
          </p:blipFill>
          <p:spPr>
            <a:xfrm>
              <a:off x="213" y="2789"/>
              <a:ext cx="1707" cy="1123"/>
            </a:xfrm>
            <a:prstGeom prst="rect">
              <a:avLst/>
            </a:prstGeom>
          </p:spPr>
        </p:pic>
        <p:pic>
          <p:nvPicPr>
            <p:cNvPr id="31" name="图片 30"/>
            <p:cNvPicPr>
              <a:picLocks noChangeAspect="1"/>
            </p:cNvPicPr>
            <p:nvPr/>
          </p:nvPicPr>
          <p:blipFill>
            <a:blip r:embed="rId13"/>
            <a:stretch>
              <a:fillRect/>
            </a:stretch>
          </p:blipFill>
          <p:spPr>
            <a:xfrm>
              <a:off x="6066" y="4839"/>
              <a:ext cx="1879" cy="1092"/>
            </a:xfrm>
            <a:prstGeom prst="rect">
              <a:avLst/>
            </a:prstGeom>
          </p:spPr>
        </p:pic>
        <p:pic>
          <p:nvPicPr>
            <p:cNvPr id="32" name="图片 31"/>
            <p:cNvPicPr>
              <a:picLocks noChangeAspect="1"/>
            </p:cNvPicPr>
            <p:nvPr/>
          </p:nvPicPr>
          <p:blipFill>
            <a:blip r:embed="rId14"/>
            <a:stretch>
              <a:fillRect/>
            </a:stretch>
          </p:blipFill>
          <p:spPr>
            <a:xfrm>
              <a:off x="213" y="3871"/>
              <a:ext cx="1707" cy="986"/>
            </a:xfrm>
            <a:prstGeom prst="rect">
              <a:avLst/>
            </a:prstGeom>
          </p:spPr>
        </p:pic>
        <p:pic>
          <p:nvPicPr>
            <p:cNvPr id="33" name="图片 32"/>
            <p:cNvPicPr>
              <a:picLocks noChangeAspect="1"/>
            </p:cNvPicPr>
            <p:nvPr/>
          </p:nvPicPr>
          <p:blipFill>
            <a:blip r:embed="rId15"/>
            <a:stretch>
              <a:fillRect/>
            </a:stretch>
          </p:blipFill>
          <p:spPr>
            <a:xfrm>
              <a:off x="213" y="4857"/>
              <a:ext cx="1708" cy="1075"/>
            </a:xfrm>
            <a:prstGeom prst="rect">
              <a:avLst/>
            </a:prstGeom>
          </p:spPr>
        </p:pic>
      </p:grpSp>
    </p:spTree>
    <p:custDataLst>
      <p:tags r:id="rId16"/>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8" name="直接连接符 17"/>
          <p:cNvCxnSpPr/>
          <p:nvPr>
            <p:custDataLst>
              <p:tags r:id="rId2"/>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3"/>
            </p:custDataLst>
          </p:nvPr>
        </p:nvSpPr>
        <p:spPr>
          <a:xfrm>
            <a:off x="372110" y="1030605"/>
            <a:ext cx="6963410" cy="398780"/>
          </a:xfrm>
          <a:prstGeom prst="rect">
            <a:avLst/>
          </a:prstGeom>
          <a:noFill/>
        </p:spPr>
        <p:txBody>
          <a:bodyPr wrap="square" rtlCol="0">
            <a:spAutoFit/>
          </a:bodyPr>
          <a:p>
            <a:r>
              <a:rPr lang="zh-CN" sz="2000" b="1">
                <a:gradFill>
                  <a:gsLst>
                    <a:gs pos="0">
                      <a:srgbClr val="007BD3"/>
                    </a:gs>
                    <a:gs pos="100000">
                      <a:srgbClr val="034373"/>
                    </a:gs>
                  </a:gsLst>
                  <a:lin scaled="0"/>
                </a:gradFill>
                <a:effectLst>
                  <a:outerShdw blurRad="38100" dist="38100" dir="2700000" algn="tl">
                    <a:srgbClr val="000000">
                      <a:alpha val="43137"/>
                    </a:srgbClr>
                  </a:outerShdw>
                </a:effectLst>
              </a:rPr>
              <a:t>洛舍漾水利风</a:t>
            </a:r>
            <a:r>
              <a:rPr sz="2000" b="1">
                <a:gradFill>
                  <a:gsLst>
                    <a:gs pos="0">
                      <a:srgbClr val="007BD3"/>
                    </a:gs>
                    <a:gs pos="100000">
                      <a:srgbClr val="034373"/>
                    </a:gs>
                  </a:gsLst>
                  <a:lin scaled="0"/>
                </a:gradFill>
                <a:effectLst>
                  <a:outerShdw blurRad="38100" dist="38100" dir="2700000" algn="tl">
                    <a:srgbClr val="000000">
                      <a:alpha val="43137"/>
                    </a:srgbClr>
                  </a:outerShdw>
                </a:effectLst>
              </a:rPr>
              <a:t>景区生态产品调查及价值核算</a:t>
            </a:r>
            <a:endParaRPr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sp>
        <p:nvSpPr>
          <p:cNvPr id="14" name="文本框 13"/>
          <p:cNvSpPr txBox="1"/>
          <p:nvPr>
            <p:custDataLst>
              <p:tags r:id="rId4"/>
            </p:custDataLst>
          </p:nvPr>
        </p:nvSpPr>
        <p:spPr>
          <a:xfrm>
            <a:off x="-2540" y="1498600"/>
            <a:ext cx="6203315" cy="1938020"/>
          </a:xfrm>
          <a:prstGeom prst="rect">
            <a:avLst/>
          </a:prstGeom>
          <a:noFill/>
          <a:ln w="9525">
            <a:noFill/>
          </a:ln>
        </p:spPr>
        <p:txBody>
          <a:bodyPr wrap="square">
            <a:spAutoFit/>
          </a:bodyPr>
          <a:p>
            <a:pPr marL="342900" indent="-342900" algn="just">
              <a:lnSpc>
                <a:spcPct val="120000"/>
              </a:lnSpc>
              <a:buClrTx/>
              <a:buSzTx/>
              <a:buFont typeface="Wingdings" panose="05000000000000000000" charset="0"/>
              <a:buChar char="p"/>
            </a:pP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景区全域核算：</a:t>
            </a:r>
            <a:r>
              <a:rPr lang="zh-CN" altLang="en-US" sz="2000">
                <a:latin typeface="汉仪中宋简" panose="02010600000101010101" charset="-128"/>
                <a:ea typeface="汉仪中宋简" panose="02010600000101010101" charset="-128"/>
                <a:cs typeface="汉仪中宋简" panose="02010600000101010101" charset="-128"/>
                <a:sym typeface="+mn-ea"/>
              </a:rPr>
              <a:t>对洛舍漾水利风景区全域开展水生态产品价值核算，从物质供给、调节服务、文化服务等方面分析景区内水生态产品类别，</a:t>
            </a:r>
            <a:r>
              <a:rPr lang="zh-CN" altLang="en-US" sz="2000" b="0">
                <a:latin typeface="汉仪中宋简" panose="02010600000101010101" charset="-128"/>
                <a:ea typeface="汉仪中宋简" panose="02010600000101010101" charset="-128"/>
                <a:cs typeface="汉仪中宋简" panose="02010600000101010101" charset="-128"/>
              </a:rPr>
              <a:t>初步得到洛舍漾水利风景区水生态产品价值</a:t>
            </a: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4.</a:t>
            </a:r>
            <a:r>
              <a:rPr lang="en-US" altLang="zh-CN" sz="2000" b="0">
                <a:solidFill>
                  <a:srgbClr val="C00000"/>
                </a:solidFill>
                <a:latin typeface="汉仪中宋简" panose="02010600000101010101" charset="-128"/>
                <a:ea typeface="汉仪中宋简" panose="02010600000101010101" charset="-128"/>
                <a:cs typeface="汉仪中宋简" panose="02010600000101010101" charset="-128"/>
              </a:rPr>
              <a:t>7</a:t>
            </a: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亿元</a:t>
            </a:r>
            <a:r>
              <a:rPr lang="zh-CN" altLang="en-US" sz="2000" b="0">
                <a:latin typeface="汉仪中宋简" panose="02010600000101010101" charset="-128"/>
                <a:ea typeface="汉仪中宋简" panose="02010600000101010101" charset="-128"/>
                <a:cs typeface="汉仪中宋简" panose="02010600000101010101" charset="-128"/>
              </a:rPr>
              <a:t>。</a:t>
            </a:r>
            <a:endParaRPr lang="zh-CN" altLang="en-US" sz="2000" b="0">
              <a:latin typeface="汉仪中宋简" panose="02010600000101010101" charset="-128"/>
              <a:ea typeface="汉仪中宋简" panose="02010600000101010101" charset="-128"/>
              <a:cs typeface="汉仪中宋简" panose="02010600000101010101" charset="-128"/>
            </a:endParaRPr>
          </a:p>
          <a:p>
            <a:pPr indent="0" algn="just">
              <a:lnSpc>
                <a:spcPct val="120000"/>
              </a:lnSpc>
              <a:buClrTx/>
              <a:buSzTx/>
              <a:buFont typeface="Wingdings" panose="05000000000000000000" charset="0"/>
              <a:buNone/>
            </a:pPr>
            <a:r>
              <a:rPr lang="en-US" altLang="zh-CN" sz="2000" b="1">
                <a:solidFill>
                  <a:srgbClr val="C00000"/>
                </a:solidFill>
                <a:latin typeface="汉仪中宋简" panose="02010600000101010101" charset="-128"/>
                <a:ea typeface="汉仪中宋简" panose="02010600000101010101" charset="-128"/>
                <a:cs typeface="汉仪中宋简" panose="02010600000101010101" charset="-128"/>
              </a:rPr>
              <a:t>  </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（本次交易为休闲游</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sym typeface="+mn-ea"/>
              </a:rPr>
              <a:t>憩部分</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a:t>
            </a:r>
            <a:endParaRPr lang="zh-CN" altLang="en-US" sz="2000" b="1">
              <a:solidFill>
                <a:srgbClr val="C00000"/>
              </a:solidFill>
              <a:latin typeface="汉仪中宋简" panose="02010600000101010101" charset="-128"/>
              <a:ea typeface="汉仪中宋简" panose="02010600000101010101" charset="-128"/>
              <a:cs typeface="汉仪中宋简" panose="02010600000101010101" charset="-128"/>
            </a:endParaRPr>
          </a:p>
        </p:txBody>
      </p:sp>
      <p:pic>
        <p:nvPicPr>
          <p:cNvPr id="17" name="图片 17" descr="F:\work\德清\德清相关资料\规划图件\03综合现状分析图.jpg"/>
          <p:cNvPicPr>
            <a:picLocks noChangeAspect="1" noChangeArrowheads="1"/>
          </p:cNvPicPr>
          <p:nvPr/>
        </p:nvPicPr>
        <p:blipFill>
          <a:blip r:embed="rId5" cstate="print">
            <a:extLst>
              <a:ext uri="{28A0092B-C50C-407E-A947-70E740481C1C}">
                <a14:useLocalDpi xmlns:a14="http://schemas.microsoft.com/office/drawing/2010/main" val="0"/>
              </a:ext>
            </a:extLst>
          </a:blip>
          <a:srcRect l="7045" t="9197" r="2998" b="8287"/>
          <a:stretch>
            <a:fillRect/>
          </a:stretch>
        </p:blipFill>
        <p:spPr>
          <a:xfrm>
            <a:off x="473710" y="3505835"/>
            <a:ext cx="5676265" cy="3220720"/>
          </a:xfrm>
          <a:prstGeom prst="rect">
            <a:avLst/>
          </a:prstGeom>
          <a:noFill/>
          <a:ln>
            <a:noFill/>
          </a:ln>
          <a:effectLst>
            <a:outerShdw blurRad="50800" dist="38100" dir="2700000" algn="tl" rotWithShape="0">
              <a:prstClr val="black">
                <a:alpha val="40000"/>
              </a:prstClr>
            </a:outerShdw>
          </a:effectLst>
        </p:spPr>
      </p:pic>
      <p:graphicFrame>
        <p:nvGraphicFramePr>
          <p:cNvPr id="4" name="表格 3"/>
          <p:cNvGraphicFramePr/>
          <p:nvPr>
            <p:custDataLst>
              <p:tags r:id="rId6"/>
            </p:custDataLst>
          </p:nvPr>
        </p:nvGraphicFramePr>
        <p:xfrm>
          <a:off x="6339840" y="1507490"/>
          <a:ext cx="5226050" cy="4695190"/>
        </p:xfrm>
        <a:graphic>
          <a:graphicData uri="http://schemas.openxmlformats.org/drawingml/2006/table">
            <a:tbl>
              <a:tblPr firstRow="1" lastRow="1">
                <a:tableStyleId>{156944B3-D5CA-44A4-9953-89F6FF702A51}</a:tableStyleId>
              </a:tblPr>
              <a:tblGrid>
                <a:gridCol w="1377315"/>
                <a:gridCol w="1809750"/>
                <a:gridCol w="1062990"/>
                <a:gridCol w="975995"/>
              </a:tblGrid>
              <a:tr h="448310">
                <a:tc>
                  <a:txBody>
                    <a:bodyPr/>
                    <a:p>
                      <a:pPr indent="0" algn="ctr">
                        <a:buNone/>
                      </a:pPr>
                      <a:r>
                        <a:rPr lang="en-US" sz="1400"/>
                        <a:t>生态产品类别</a:t>
                      </a:r>
                      <a:endParaRPr lang="en-US" altLang="en-US" sz="1400"/>
                    </a:p>
                  </a:txBody>
                  <a:tcPr marL="68580" marR="68580" marT="0" marB="0" vert="horz" anchor="ctr" anchorCtr="0"/>
                </a:tc>
                <a:tc>
                  <a:txBody>
                    <a:bodyPr/>
                    <a:p>
                      <a:pPr indent="0" algn="ctr">
                        <a:buNone/>
                      </a:pPr>
                      <a:r>
                        <a:rPr lang="en-US" sz="1400"/>
                        <a:t>细分生态产品</a:t>
                      </a:r>
                      <a:endParaRPr lang="en-US" altLang="en-US" sz="1400"/>
                    </a:p>
                  </a:txBody>
                  <a:tcPr marL="68580" marR="68580" marT="0" marB="0" vert="horz" anchor="ctr" anchorCtr="0"/>
                </a:tc>
                <a:tc gridSpan="2">
                  <a:txBody>
                    <a:bodyPr/>
                    <a:p>
                      <a:pPr indent="0" algn="ctr">
                        <a:buNone/>
                      </a:pPr>
                      <a:r>
                        <a:rPr lang="en-US" sz="1400"/>
                        <a:t>核算价值（万元）</a:t>
                      </a:r>
                      <a:endParaRPr lang="en-US" altLang="en-US" sz="1400"/>
                    </a:p>
                  </a:txBody>
                  <a:tcPr marL="68580" marR="68580" marT="0" marB="0" vert="horz" anchor="ctr" anchorCtr="0"/>
                </a:tc>
                <a:tc hMerge="1">
                  <a:tcPr/>
                </a:tc>
              </a:tr>
              <a:tr h="283210">
                <a:tc>
                  <a:txBody>
                    <a:bodyPr/>
                    <a:p>
                      <a:pPr indent="0" algn="ctr">
                        <a:buNone/>
                      </a:pPr>
                      <a:r>
                        <a:rPr lang="en-US" sz="1400"/>
                        <a:t>物质供给</a:t>
                      </a:r>
                      <a:endParaRPr lang="en-US" altLang="en-US" sz="1400"/>
                    </a:p>
                  </a:txBody>
                  <a:tcPr marL="68580" marR="68580" marT="0" marB="0" vert="horz" anchor="ctr" anchorCtr="0"/>
                </a:tc>
                <a:tc>
                  <a:txBody>
                    <a:bodyPr/>
                    <a:p>
                      <a:pPr indent="0" algn="ctr">
                        <a:buNone/>
                      </a:pPr>
                      <a:r>
                        <a:rPr lang="en-US" sz="1400"/>
                        <a:t>渔业产品</a:t>
                      </a:r>
                      <a:endParaRPr lang="en-US" altLang="en-US" sz="1400"/>
                    </a:p>
                  </a:txBody>
                  <a:tcPr marL="68580" marR="68580" marT="0" marB="0" vert="horz" anchor="ctr" anchorCtr="0"/>
                </a:tc>
                <a:tc>
                  <a:txBody>
                    <a:bodyPr/>
                    <a:p>
                      <a:pPr indent="0" algn="ctr">
                        <a:buNone/>
                      </a:pPr>
                      <a:r>
                        <a:rPr lang="en-US" sz="1400"/>
                        <a:t>39</a:t>
                      </a:r>
                      <a:endParaRPr lang="en-US" altLang="en-US" sz="1400"/>
                    </a:p>
                  </a:txBody>
                  <a:tcPr marL="68580" marR="68580" marT="0" marB="0" vert="horz" anchor="ctr" anchorCtr="0"/>
                </a:tc>
                <a:tc>
                  <a:txBody>
                    <a:bodyPr/>
                    <a:p>
                      <a:pPr indent="0" algn="ctr">
                        <a:buNone/>
                      </a:pPr>
                      <a:r>
                        <a:rPr lang="en-US" sz="1400"/>
                        <a:t>39</a:t>
                      </a:r>
                      <a:endParaRPr lang="en-US" altLang="en-US" sz="1400"/>
                    </a:p>
                  </a:txBody>
                  <a:tcPr marL="68580" marR="68580" marT="0" marB="0" vert="horz" anchor="ctr" anchorCtr="0"/>
                </a:tc>
              </a:tr>
              <a:tr h="282575">
                <a:tc rowSpan="8">
                  <a:txBody>
                    <a:bodyPr/>
                    <a:p>
                      <a:pPr indent="0" algn="ctr">
                        <a:buNone/>
                      </a:pPr>
                      <a:r>
                        <a:rPr lang="en-US" sz="1400"/>
                        <a:t>调节服务</a:t>
                      </a:r>
                      <a:endParaRPr lang="en-US" altLang="en-US" sz="1400"/>
                    </a:p>
                  </a:txBody>
                  <a:tcPr marL="68580" marR="68580" marT="0" marB="0" vert="horz" anchor="ctr" anchorCtr="0"/>
                </a:tc>
                <a:tc>
                  <a:txBody>
                    <a:bodyPr/>
                    <a:p>
                      <a:pPr indent="0" algn="ctr">
                        <a:buNone/>
                      </a:pPr>
                      <a:r>
                        <a:rPr lang="en-US" sz="1400"/>
                        <a:t>水质提升</a:t>
                      </a:r>
                      <a:endParaRPr lang="en-US" altLang="en-US" sz="1400"/>
                    </a:p>
                  </a:txBody>
                  <a:tcPr marL="68580" marR="68580" marT="0" marB="0" vert="horz" anchor="ctr" anchorCtr="0"/>
                </a:tc>
                <a:tc>
                  <a:txBody>
                    <a:bodyPr/>
                    <a:p>
                      <a:pPr indent="0" algn="ctr">
                        <a:buNone/>
                      </a:pPr>
                      <a:r>
                        <a:rPr lang="en-US" sz="1400"/>
                        <a:t>1183</a:t>
                      </a:r>
                      <a:endParaRPr lang="en-US" altLang="en-US" sz="1400"/>
                    </a:p>
                  </a:txBody>
                  <a:tcPr marL="68580" marR="68580" marT="0" marB="0" vert="horz" anchor="ctr" anchorCtr="0"/>
                </a:tc>
                <a:tc rowSpan="8">
                  <a:txBody>
                    <a:bodyPr/>
                    <a:p>
                      <a:pPr indent="0" algn="ctr">
                        <a:buNone/>
                      </a:pPr>
                      <a:r>
                        <a:rPr lang="en-US" sz="1400"/>
                        <a:t>28884</a:t>
                      </a:r>
                      <a:endParaRPr lang="en-US" altLang="en-US" sz="1400"/>
                    </a:p>
                  </a:txBody>
                  <a:tcPr marL="68580" marR="68580" marT="0" marB="0" vert="horz" anchor="ctr" anchorCtr="0"/>
                </a:tc>
              </a:tr>
              <a:tr h="283210">
                <a:tc vMerge="1">
                  <a:tcPr/>
                </a:tc>
                <a:tc>
                  <a:txBody>
                    <a:bodyPr/>
                    <a:p>
                      <a:pPr indent="0" algn="ctr">
                        <a:buNone/>
                      </a:pPr>
                      <a:r>
                        <a:rPr lang="en-US" sz="1400"/>
                        <a:t>水源涵养</a:t>
                      </a:r>
                      <a:endParaRPr lang="en-US" altLang="en-US" sz="1400"/>
                    </a:p>
                  </a:txBody>
                  <a:tcPr marL="68580" marR="68580" marT="0" marB="0" vert="horz" anchor="ctr" anchorCtr="0"/>
                </a:tc>
                <a:tc>
                  <a:txBody>
                    <a:bodyPr/>
                    <a:p>
                      <a:pPr indent="0" algn="ctr">
                        <a:buNone/>
                      </a:pPr>
                      <a:r>
                        <a:rPr lang="en-US" sz="1400"/>
                        <a:t>175</a:t>
                      </a:r>
                      <a:endParaRPr lang="en-US" altLang="en-US" sz="1400"/>
                    </a:p>
                  </a:txBody>
                  <a:tcPr marL="68580" marR="68580" marT="0" marB="0" vert="horz" anchor="ctr" anchorCtr="0"/>
                </a:tc>
                <a:tc vMerge="1">
                  <a:tcPr/>
                </a:tc>
              </a:tr>
              <a:tr h="282575">
                <a:tc vMerge="1">
                  <a:tcPr/>
                </a:tc>
                <a:tc>
                  <a:txBody>
                    <a:bodyPr/>
                    <a:p>
                      <a:pPr indent="0" algn="ctr">
                        <a:buNone/>
                      </a:pPr>
                      <a:r>
                        <a:rPr lang="en-US" sz="1400"/>
                        <a:t>土壤保持</a:t>
                      </a:r>
                      <a:endParaRPr lang="en-US" altLang="en-US" sz="1400"/>
                    </a:p>
                  </a:txBody>
                  <a:tcPr marL="68580" marR="68580" marT="0" marB="0" vert="horz" anchor="ctr" anchorCtr="0"/>
                </a:tc>
                <a:tc>
                  <a:txBody>
                    <a:bodyPr/>
                    <a:p>
                      <a:pPr indent="0" algn="ctr">
                        <a:buNone/>
                      </a:pPr>
                      <a:r>
                        <a:rPr lang="en-US" sz="1400"/>
                        <a:t>17</a:t>
                      </a:r>
                      <a:endParaRPr lang="en-US" altLang="en-US" sz="1400"/>
                    </a:p>
                  </a:txBody>
                  <a:tcPr marL="68580" marR="68580" marT="0" marB="0" vert="horz" anchor="ctr" anchorCtr="0"/>
                </a:tc>
                <a:tc vMerge="1">
                  <a:tcPr/>
                </a:tc>
              </a:tr>
              <a:tr h="283845">
                <a:tc vMerge="1">
                  <a:tcPr/>
                </a:tc>
                <a:tc>
                  <a:txBody>
                    <a:bodyPr/>
                    <a:p>
                      <a:pPr indent="0" algn="ctr">
                        <a:buNone/>
                      </a:pPr>
                      <a:r>
                        <a:rPr lang="en-US" sz="1400"/>
                        <a:t>物种保育</a:t>
                      </a:r>
                      <a:endParaRPr lang="en-US" altLang="en-US" sz="1400"/>
                    </a:p>
                  </a:txBody>
                  <a:tcPr marL="68580" marR="68580" marT="0" marB="0" vert="horz" anchor="ctr" anchorCtr="0"/>
                </a:tc>
                <a:tc>
                  <a:txBody>
                    <a:bodyPr/>
                    <a:p>
                      <a:pPr indent="0" algn="ctr">
                        <a:buNone/>
                      </a:pPr>
                      <a:r>
                        <a:rPr lang="en-US" sz="1400"/>
                        <a:t>166</a:t>
                      </a:r>
                      <a:endParaRPr lang="en-US" altLang="en-US" sz="1400"/>
                    </a:p>
                  </a:txBody>
                  <a:tcPr marL="68580" marR="68580" marT="0" marB="0" vert="horz" anchor="ctr" anchorCtr="0"/>
                </a:tc>
                <a:tc vMerge="1">
                  <a:tcPr/>
                </a:tc>
              </a:tr>
              <a:tr h="283210">
                <a:tc vMerge="1">
                  <a:tcPr/>
                </a:tc>
                <a:tc>
                  <a:txBody>
                    <a:bodyPr/>
                    <a:p>
                      <a:pPr indent="0" algn="ctr">
                        <a:buNone/>
                      </a:pPr>
                      <a:r>
                        <a:rPr lang="en-US" sz="1400"/>
                        <a:t>洪水调蓄</a:t>
                      </a:r>
                      <a:endParaRPr lang="en-US" altLang="en-US" sz="1400"/>
                    </a:p>
                  </a:txBody>
                  <a:tcPr marL="68580" marR="68580" marT="0" marB="0" vert="horz" anchor="ctr" anchorCtr="0"/>
                </a:tc>
                <a:tc>
                  <a:txBody>
                    <a:bodyPr/>
                    <a:p>
                      <a:pPr indent="0" algn="ctr">
                        <a:buNone/>
                      </a:pPr>
                      <a:r>
                        <a:rPr lang="en-US" sz="1400"/>
                        <a:t>24616</a:t>
                      </a:r>
                      <a:endParaRPr lang="en-US" altLang="en-US" sz="1400"/>
                    </a:p>
                  </a:txBody>
                  <a:tcPr marL="68580" marR="68580" marT="0" marB="0" vert="horz" anchor="ctr" anchorCtr="0"/>
                </a:tc>
                <a:tc vMerge="1">
                  <a:tcPr/>
                </a:tc>
              </a:tr>
              <a:tr h="283210">
                <a:tc vMerge="1">
                  <a:tcPr/>
                </a:tc>
                <a:tc>
                  <a:txBody>
                    <a:bodyPr/>
                    <a:p>
                      <a:pPr indent="0" algn="ctr">
                        <a:buNone/>
                      </a:pPr>
                      <a:r>
                        <a:rPr lang="en-US" sz="1400"/>
                        <a:t>固碳</a:t>
                      </a:r>
                      <a:endParaRPr lang="en-US" altLang="en-US" sz="1400"/>
                    </a:p>
                  </a:txBody>
                  <a:tcPr marL="68580" marR="68580" marT="0" marB="0" vert="horz" anchor="ctr" anchorCtr="0"/>
                </a:tc>
                <a:tc>
                  <a:txBody>
                    <a:bodyPr/>
                    <a:p>
                      <a:pPr indent="0" algn="ctr">
                        <a:buNone/>
                      </a:pPr>
                      <a:r>
                        <a:rPr lang="en-US" sz="1400"/>
                        <a:t>17</a:t>
                      </a:r>
                      <a:endParaRPr lang="en-US" altLang="en-US" sz="1400"/>
                    </a:p>
                  </a:txBody>
                  <a:tcPr marL="68580" marR="68580" marT="0" marB="0" vert="horz" anchor="ctr" anchorCtr="0"/>
                </a:tc>
                <a:tc vMerge="1">
                  <a:tcPr/>
                </a:tc>
              </a:tr>
              <a:tr h="283210">
                <a:tc vMerge="1">
                  <a:tcPr/>
                </a:tc>
                <a:tc>
                  <a:txBody>
                    <a:bodyPr/>
                    <a:p>
                      <a:pPr indent="0" algn="ctr">
                        <a:buNone/>
                      </a:pPr>
                      <a:r>
                        <a:rPr lang="en-US" sz="1400"/>
                        <a:t>释氧</a:t>
                      </a:r>
                      <a:endParaRPr lang="en-US" altLang="en-US" sz="1400"/>
                    </a:p>
                  </a:txBody>
                  <a:tcPr marL="68580" marR="68580" marT="0" marB="0" vert="horz" anchor="ctr" anchorCtr="0"/>
                </a:tc>
                <a:tc>
                  <a:txBody>
                    <a:bodyPr/>
                    <a:p>
                      <a:pPr indent="0" algn="ctr">
                        <a:buNone/>
                      </a:pPr>
                      <a:r>
                        <a:rPr lang="en-US" sz="1400"/>
                        <a:t>252</a:t>
                      </a:r>
                      <a:endParaRPr lang="en-US" altLang="en-US" sz="1400"/>
                    </a:p>
                  </a:txBody>
                  <a:tcPr marL="68580" marR="68580" marT="0" marB="0" vert="horz" anchor="ctr" anchorCtr="0"/>
                </a:tc>
                <a:tc vMerge="1">
                  <a:tcPr/>
                </a:tc>
              </a:tr>
              <a:tr h="283210">
                <a:tc vMerge="1">
                  <a:tcPr/>
                </a:tc>
                <a:tc>
                  <a:txBody>
                    <a:bodyPr/>
                    <a:p>
                      <a:pPr indent="0" algn="ctr">
                        <a:buNone/>
                      </a:pPr>
                      <a:r>
                        <a:rPr lang="en-US" sz="1400"/>
                        <a:t>局部气候调节</a:t>
                      </a:r>
                      <a:endParaRPr lang="en-US" altLang="en-US" sz="1400"/>
                    </a:p>
                  </a:txBody>
                  <a:tcPr marL="68580" marR="68580" marT="0" marB="0" vert="horz" anchor="ctr" anchorCtr="0"/>
                </a:tc>
                <a:tc>
                  <a:txBody>
                    <a:bodyPr/>
                    <a:p>
                      <a:pPr indent="0" algn="ctr">
                        <a:buNone/>
                      </a:pPr>
                      <a:r>
                        <a:rPr lang="en-US" sz="1400"/>
                        <a:t>2458</a:t>
                      </a:r>
                      <a:endParaRPr lang="en-US" altLang="en-US" sz="1400"/>
                    </a:p>
                  </a:txBody>
                  <a:tcPr marL="68580" marR="68580" marT="0" marB="0" vert="horz" anchor="ctr" anchorCtr="0"/>
                </a:tc>
                <a:tc vMerge="1">
                  <a:tcPr/>
                </a:tc>
              </a:tr>
              <a:tr h="283210">
                <a:tc rowSpan="5">
                  <a:txBody>
                    <a:bodyPr/>
                    <a:p>
                      <a:pPr indent="0" algn="ctr">
                        <a:buNone/>
                      </a:pPr>
                      <a:r>
                        <a:rPr lang="en-US" sz="1400"/>
                        <a:t>文化服务</a:t>
                      </a:r>
                      <a:endParaRPr lang="en-US" altLang="en-US" sz="1400"/>
                    </a:p>
                  </a:txBody>
                  <a:tcPr marL="68580" marR="68580" marT="0" marB="0" vert="horz" anchor="ctr" anchorCtr="0"/>
                </a:tc>
                <a:tc>
                  <a:txBody>
                    <a:bodyPr/>
                    <a:p>
                      <a:pPr indent="0" algn="ctr">
                        <a:buNone/>
                      </a:pPr>
                      <a:r>
                        <a:rPr lang="en-US" sz="1400"/>
                        <a:t>水利科普</a:t>
                      </a:r>
                      <a:endParaRPr lang="en-US" altLang="en-US" sz="1400"/>
                    </a:p>
                  </a:txBody>
                  <a:tcPr marL="68580" marR="68580" marT="0" marB="0" vert="horz" anchor="ctr" anchorCtr="0"/>
                </a:tc>
                <a:tc>
                  <a:txBody>
                    <a:bodyPr/>
                    <a:p>
                      <a:pPr indent="0" algn="ctr">
                        <a:buNone/>
                      </a:pPr>
                      <a:r>
                        <a:rPr lang="en-US" sz="1400"/>
                        <a:t>21</a:t>
                      </a:r>
                      <a:endParaRPr lang="en-US" altLang="en-US" sz="1400"/>
                    </a:p>
                  </a:txBody>
                  <a:tcPr marL="68580" marR="68580" marT="0" marB="0" vert="horz" anchor="ctr" anchorCtr="0"/>
                </a:tc>
                <a:tc rowSpan="5">
                  <a:txBody>
                    <a:bodyPr/>
                    <a:p>
                      <a:pPr indent="0" algn="ctr">
                        <a:buNone/>
                      </a:pPr>
                      <a:r>
                        <a:rPr lang="en-US" sz="1400"/>
                        <a:t>18052</a:t>
                      </a:r>
                      <a:endParaRPr lang="en-US" altLang="en-US" sz="1400"/>
                    </a:p>
                  </a:txBody>
                  <a:tcPr marL="68580" marR="68580" marT="0" marB="0" vert="horz" anchor="ctr" anchorCtr="0"/>
                </a:tc>
              </a:tr>
              <a:tr h="282575">
                <a:tc vMerge="1">
                  <a:tcPr/>
                </a:tc>
                <a:tc>
                  <a:txBody>
                    <a:bodyPr/>
                    <a:p>
                      <a:pPr indent="0" algn="ctr">
                        <a:buNone/>
                      </a:pPr>
                      <a:r>
                        <a:rPr lang="en-US" sz="1400"/>
                        <a:t>景区生态旅游</a:t>
                      </a:r>
                      <a:endParaRPr lang="en-US" altLang="en-US" sz="1400"/>
                    </a:p>
                  </a:txBody>
                  <a:tcPr marL="68580" marR="68580" marT="0" marB="0" vert="horz" anchor="ctr" anchorCtr="0"/>
                </a:tc>
                <a:tc>
                  <a:txBody>
                    <a:bodyPr/>
                    <a:p>
                      <a:pPr indent="0" algn="ctr">
                        <a:buNone/>
                      </a:pPr>
                      <a:r>
                        <a:rPr lang="en-US" sz="1400"/>
                        <a:t>105</a:t>
                      </a:r>
                      <a:endParaRPr lang="en-US" altLang="en-US" sz="1400"/>
                    </a:p>
                  </a:txBody>
                  <a:tcPr marL="68580" marR="68580" marT="0" marB="0" vert="horz" anchor="ctr" anchorCtr="0"/>
                </a:tc>
                <a:tc vMerge="1">
                  <a:tcPr/>
                </a:tc>
              </a:tr>
              <a:tr h="283210">
                <a:tc vMerge="1">
                  <a:tcPr/>
                </a:tc>
                <a:tc>
                  <a:txBody>
                    <a:bodyPr/>
                    <a:p>
                      <a:pPr indent="0" algn="ctr">
                        <a:buNone/>
                      </a:pPr>
                      <a:r>
                        <a:rPr lang="en-US" sz="1400"/>
                        <a:t>景区休闲游憩</a:t>
                      </a:r>
                      <a:endParaRPr lang="en-US" altLang="en-US" sz="1400"/>
                    </a:p>
                  </a:txBody>
                  <a:tcPr marL="68580" marR="68580" marT="0" marB="0" vert="horz" anchor="ctr" anchorCtr="0"/>
                </a:tc>
                <a:tc>
                  <a:txBody>
                    <a:bodyPr/>
                    <a:p>
                      <a:pPr indent="0" algn="ctr">
                        <a:buNone/>
                      </a:pPr>
                      <a:r>
                        <a:rPr lang="en-US" sz="1400"/>
                        <a:t>8902</a:t>
                      </a:r>
                      <a:endParaRPr lang="en-US" altLang="en-US" sz="1400"/>
                    </a:p>
                  </a:txBody>
                  <a:tcPr marL="68580" marR="68580" marT="0" marB="0" vert="horz" anchor="ctr" anchorCtr="0"/>
                </a:tc>
                <a:tc vMerge="1">
                  <a:tcPr/>
                </a:tc>
              </a:tr>
              <a:tr h="283210">
                <a:tc vMerge="1">
                  <a:tcPr/>
                </a:tc>
                <a:tc>
                  <a:txBody>
                    <a:bodyPr/>
                    <a:p>
                      <a:pPr indent="0" algn="ctr">
                        <a:buNone/>
                      </a:pPr>
                      <a:r>
                        <a:rPr lang="en-US" sz="1400"/>
                        <a:t>景区景观增值</a:t>
                      </a:r>
                      <a:endParaRPr lang="en-US" altLang="en-US" sz="1400"/>
                    </a:p>
                  </a:txBody>
                  <a:tcPr marL="68580" marR="68580" marT="0" marB="0" vert="horz" anchor="ctr" anchorCtr="0"/>
                </a:tc>
                <a:tc>
                  <a:txBody>
                    <a:bodyPr/>
                    <a:p>
                      <a:pPr indent="0" algn="ctr">
                        <a:buNone/>
                      </a:pPr>
                      <a:r>
                        <a:rPr lang="en-US" sz="1400"/>
                        <a:t>8502</a:t>
                      </a:r>
                      <a:endParaRPr lang="en-US" altLang="en-US" sz="1400"/>
                    </a:p>
                  </a:txBody>
                  <a:tcPr marL="68580" marR="68580" marT="0" marB="0" vert="horz" anchor="ctr" anchorCtr="0"/>
                </a:tc>
                <a:tc vMerge="1">
                  <a:tcPr/>
                </a:tc>
              </a:tr>
              <a:tr h="282575">
                <a:tc vMerge="1">
                  <a:tcPr/>
                </a:tc>
                <a:tc>
                  <a:txBody>
                    <a:bodyPr/>
                    <a:p>
                      <a:pPr indent="0" algn="ctr">
                        <a:buNone/>
                      </a:pPr>
                      <a:r>
                        <a:rPr lang="en-US" sz="1400"/>
                        <a:t>景区科研文化价值</a:t>
                      </a:r>
                      <a:endParaRPr lang="en-US" altLang="en-US" sz="1400"/>
                    </a:p>
                  </a:txBody>
                  <a:tcPr marL="68580" marR="68580" marT="0" marB="0" vert="horz" anchor="ctr" anchorCtr="0"/>
                </a:tc>
                <a:tc>
                  <a:txBody>
                    <a:bodyPr/>
                    <a:p>
                      <a:pPr indent="0" algn="ctr">
                        <a:buNone/>
                      </a:pPr>
                      <a:r>
                        <a:rPr lang="en-US" sz="1400"/>
                        <a:t>522</a:t>
                      </a:r>
                      <a:endParaRPr lang="en-US" altLang="en-US" sz="1400"/>
                    </a:p>
                  </a:txBody>
                  <a:tcPr marL="68580" marR="68580" marT="0" marB="0" vert="horz" anchor="ctr" anchorCtr="0"/>
                </a:tc>
                <a:tc vMerge="1">
                  <a:tcPr/>
                </a:tc>
              </a:tr>
              <a:tr h="283845">
                <a:tc gridSpan="2">
                  <a:txBody>
                    <a:bodyPr/>
                    <a:p>
                      <a:pPr indent="0" algn="ctr">
                        <a:buNone/>
                      </a:pPr>
                      <a:r>
                        <a:rPr lang="en-US" sz="1400" b="1"/>
                        <a:t>合计</a:t>
                      </a:r>
                      <a:endParaRPr lang="en-US" altLang="en-US" sz="1400" b="1"/>
                    </a:p>
                  </a:txBody>
                  <a:tcPr marL="68580" marR="68580" marT="0" marB="0" vert="horz" anchor="ctr" anchorCtr="0"/>
                </a:tc>
                <a:tc hMerge="1">
                  <a:tcPr/>
                </a:tc>
                <a:tc gridSpan="2">
                  <a:txBody>
                    <a:bodyPr/>
                    <a:p>
                      <a:pPr indent="0" algn="ctr">
                        <a:buNone/>
                      </a:pPr>
                      <a:r>
                        <a:rPr lang="en-US" sz="1400" b="1"/>
                        <a:t>46975</a:t>
                      </a:r>
                      <a:endParaRPr lang="en-US" altLang="en-US" sz="1400" b="1"/>
                    </a:p>
                  </a:txBody>
                  <a:tcPr marL="68580" marR="68580" marT="0" marB="0" vert="horz" anchor="ctr" anchorCtr="0"/>
                </a:tc>
                <a:tc hMerge="1">
                  <a:tcPr/>
                </a:tc>
              </a:tr>
            </a:tbl>
          </a:graphicData>
        </a:graphic>
      </p:graphicFrame>
      <p:sp>
        <p:nvSpPr>
          <p:cNvPr id="6" name="文本框 5"/>
          <p:cNvSpPr txBox="1"/>
          <p:nvPr>
            <p:custDataLst>
              <p:tags r:id="rId7"/>
            </p:custDataLst>
          </p:nvPr>
        </p:nvSpPr>
        <p:spPr>
          <a:xfrm>
            <a:off x="1131570" y="258445"/>
            <a:ext cx="4592320" cy="521970"/>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价值核算（德清）</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sp>
        <p:nvSpPr>
          <p:cNvPr id="5" name="线形标注 1(带强调线) 4"/>
          <p:cNvSpPr/>
          <p:nvPr/>
        </p:nvSpPr>
        <p:spPr>
          <a:xfrm>
            <a:off x="6410325" y="3999865"/>
            <a:ext cx="1256665" cy="551815"/>
          </a:xfrm>
          <a:prstGeom prst="accentCallout1">
            <a:avLst>
              <a:gd name="adj1" fmla="val 2991"/>
              <a:gd name="adj2" fmla="val 3637"/>
              <a:gd name="adj3" fmla="val -57307"/>
              <a:gd name="adj4" fmla="val 22855"/>
            </a:avLst>
          </a:prstGeom>
          <a:ln>
            <a:solidFill>
              <a:schemeClr val="tx2">
                <a:lumMod val="50000"/>
              </a:schemeClr>
            </a:solidFill>
          </a:ln>
        </p:spPr>
        <p:style>
          <a:lnRef idx="0">
            <a:srgbClr val="FFFFFF"/>
          </a:lnRef>
          <a:fillRef idx="2">
            <a:schemeClr val="accent1"/>
          </a:fillRef>
          <a:effectRef idx="0">
            <a:srgbClr val="FFFFFF"/>
          </a:effectRef>
          <a:fontRef idx="minor">
            <a:schemeClr val="lt1"/>
          </a:fontRef>
        </p:style>
        <p:txBody>
          <a:bodyPr rtlCol="0" anchor="ctr"/>
          <a:p>
            <a:pPr algn="ctr"/>
            <a:r>
              <a:rPr lang="zh-CN" altLang="en-US" sz="1200">
                <a:solidFill>
                  <a:schemeClr val="tx1"/>
                </a:solidFill>
              </a:rPr>
              <a:t>通用，生态补偿/依托产业载体间接实现</a:t>
            </a:r>
            <a:endParaRPr lang="zh-CN" altLang="en-US" sz="1200">
              <a:solidFill>
                <a:schemeClr val="tx1"/>
              </a:solidFill>
            </a:endParaRPr>
          </a:p>
        </p:txBody>
      </p:sp>
      <p:sp>
        <p:nvSpPr>
          <p:cNvPr id="9" name="线形标注 1(带强调线) 8"/>
          <p:cNvSpPr/>
          <p:nvPr/>
        </p:nvSpPr>
        <p:spPr>
          <a:xfrm>
            <a:off x="6410325" y="2694305"/>
            <a:ext cx="1256665" cy="439420"/>
          </a:xfrm>
          <a:prstGeom prst="accentCallout1">
            <a:avLst>
              <a:gd name="adj1" fmla="val 2991"/>
              <a:gd name="adj2" fmla="val 3637"/>
              <a:gd name="adj3" fmla="val -57307"/>
              <a:gd name="adj4" fmla="val 22855"/>
            </a:avLst>
          </a:prstGeom>
          <a:ln>
            <a:solidFill>
              <a:schemeClr val="tx2">
                <a:lumMod val="50000"/>
              </a:schemeClr>
            </a:solidFill>
          </a:ln>
        </p:spPr>
        <p:style>
          <a:lnRef idx="0">
            <a:srgbClr val="FFFFFF"/>
          </a:lnRef>
          <a:fillRef idx="2">
            <a:schemeClr val="accent1"/>
          </a:fillRef>
          <a:effectRef idx="0">
            <a:srgbClr val="FFFFFF"/>
          </a:effectRef>
          <a:fontRef idx="minor">
            <a:schemeClr val="lt1"/>
          </a:fontRef>
        </p:style>
        <p:txBody>
          <a:bodyPr rtlCol="0" anchor="ctr"/>
          <a:p>
            <a:pPr algn="ctr"/>
            <a:r>
              <a:rPr lang="zh-CN" altLang="en-US" sz="1200">
                <a:solidFill>
                  <a:schemeClr val="tx1"/>
                </a:solidFill>
              </a:rPr>
              <a:t>特色，市场交易</a:t>
            </a:r>
            <a:endParaRPr lang="zh-CN" altLang="en-US" sz="1200">
              <a:solidFill>
                <a:schemeClr val="tx1"/>
              </a:solidFill>
            </a:endParaRPr>
          </a:p>
        </p:txBody>
      </p:sp>
      <p:sp>
        <p:nvSpPr>
          <p:cNvPr id="10" name="线形标注 1(带强调线) 9"/>
          <p:cNvSpPr/>
          <p:nvPr/>
        </p:nvSpPr>
        <p:spPr>
          <a:xfrm>
            <a:off x="6410325" y="5624195"/>
            <a:ext cx="1256665" cy="412115"/>
          </a:xfrm>
          <a:prstGeom prst="accentCallout1">
            <a:avLst>
              <a:gd name="adj1" fmla="val 2991"/>
              <a:gd name="adj2" fmla="val 3637"/>
              <a:gd name="adj3" fmla="val -57307"/>
              <a:gd name="adj4" fmla="val 22855"/>
            </a:avLst>
          </a:prstGeom>
          <a:ln>
            <a:solidFill>
              <a:schemeClr val="tx2">
                <a:lumMod val="50000"/>
              </a:schemeClr>
            </a:solidFill>
          </a:ln>
        </p:spPr>
        <p:style>
          <a:lnRef idx="0">
            <a:srgbClr val="FFFFFF"/>
          </a:lnRef>
          <a:fillRef idx="2">
            <a:schemeClr val="accent1"/>
          </a:fillRef>
          <a:effectRef idx="0">
            <a:srgbClr val="FFFFFF"/>
          </a:effectRef>
          <a:fontRef idx="minor">
            <a:schemeClr val="lt1"/>
          </a:fontRef>
        </p:style>
        <p:txBody>
          <a:bodyPr rtlCol="0" anchor="ctr"/>
          <a:p>
            <a:pPr algn="ctr"/>
            <a:r>
              <a:rPr lang="zh-CN" altLang="en-US" sz="1200">
                <a:solidFill>
                  <a:schemeClr val="tx1"/>
                </a:solidFill>
              </a:rPr>
              <a:t>特色，产业融合</a:t>
            </a:r>
            <a:endParaRPr lang="zh-CN" altLang="en-US" sz="1200">
              <a:solidFill>
                <a:schemeClr val="tx1"/>
              </a:solidFill>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2"/>
            </p:custDataLst>
          </p:nvPr>
        </p:nvSpPr>
        <p:spPr>
          <a:xfrm>
            <a:off x="1131570" y="258445"/>
            <a:ext cx="5584825" cy="953135"/>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价值核算（交易标的</a:t>
            </a:r>
            <a:r>
              <a:rPr lang="en-US" altLang="zh-CN"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VEP</a:t>
            </a: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核算）</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a:p>
            <a:pPr marR="0" algn="just" defTabSz="457200" fontAlgn="auto">
              <a:lnSpc>
                <a:spcPct val="100000"/>
              </a:lnSpc>
              <a:spcBef>
                <a:spcPts val="0"/>
              </a:spcBef>
              <a:spcAft>
                <a:spcPts val="0"/>
              </a:spcAft>
              <a:buClrTx/>
              <a:buSzTx/>
              <a:buFontTx/>
              <a:buNone/>
              <a:defRPr/>
            </a:pP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cxnSp>
        <p:nvCxnSpPr>
          <p:cNvPr id="18" name="直接连接符 17"/>
          <p:cNvCxnSpPr/>
          <p:nvPr>
            <p:custDataLst>
              <p:tags r:id="rId3"/>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27990" y="1500505"/>
            <a:ext cx="11156315" cy="2353310"/>
          </a:xfrm>
          <a:prstGeom prst="rect">
            <a:avLst/>
          </a:prstGeom>
          <a:noFill/>
          <a:ln w="9525">
            <a:noFill/>
          </a:ln>
        </p:spPr>
        <p:txBody>
          <a:bodyPr wrap="square">
            <a:spAutoFit/>
          </a:bodyPr>
          <a:p>
            <a:pPr marL="342900" indent="-342900" algn="just">
              <a:lnSpc>
                <a:spcPct val="150000"/>
              </a:lnSpc>
              <a:buClrTx/>
              <a:buSzTx/>
              <a:buFont typeface="Wingdings" panose="05000000000000000000" charset="0"/>
              <a:buChar char="p"/>
            </a:pP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下淤村区块：</a:t>
            </a:r>
            <a:r>
              <a:rPr lang="zh-CN" altLang="en-US" sz="2000">
                <a:latin typeface="汉仪中宋简" panose="02010600000101010101" charset="-128"/>
                <a:ea typeface="汉仪中宋简" panose="02010600000101010101" charset="-128"/>
                <a:cs typeface="汉仪中宋简" panose="02010600000101010101" charset="-128"/>
                <a:sym typeface="+mn-ea"/>
              </a:rPr>
              <a:t>聚焦可变现、可转化，以下淤村区块水岸生态旅游资源开发经营权为主要生态产品类型，针对水上渔船、滩地露营、滩地烧烤项目，参照《北京市特定地域单元生态产品价值（VEP）核算及应用指南（试行）》开展VEP核算，并结合类似项目经营权出让费用，</a:t>
            </a:r>
            <a:r>
              <a:rPr lang="zh-CN" altLang="en-US" sz="2000">
                <a:solidFill>
                  <a:srgbClr val="C00000"/>
                </a:solidFill>
                <a:latin typeface="汉仪中宋简" panose="02010600000101010101" charset="-128"/>
                <a:ea typeface="汉仪中宋简" panose="02010600000101010101" charset="-128"/>
                <a:cs typeface="汉仪中宋简" panose="02010600000101010101" charset="-128"/>
                <a:sym typeface="+mn-ea"/>
              </a:rPr>
              <a:t>测算出区块水上游玩、滩地休闲观光等项目经营权出让预期收益约</a:t>
            </a:r>
            <a:r>
              <a:rPr lang="en-US" altLang="zh-CN" sz="2000">
                <a:solidFill>
                  <a:srgbClr val="C00000"/>
                </a:solidFill>
                <a:latin typeface="汉仪中宋简" panose="02010600000101010101" charset="-128"/>
                <a:ea typeface="汉仪中宋简" panose="02010600000101010101" charset="-128"/>
                <a:cs typeface="汉仪中宋简" panose="02010600000101010101" charset="-128"/>
                <a:sym typeface="+mn-ea"/>
              </a:rPr>
              <a:t>100</a:t>
            </a:r>
            <a:r>
              <a:rPr lang="zh-CN" altLang="en-US" sz="2000">
                <a:solidFill>
                  <a:srgbClr val="C00000"/>
                </a:solidFill>
                <a:latin typeface="汉仪中宋简" panose="02010600000101010101" charset="-128"/>
                <a:ea typeface="汉仪中宋简" panose="02010600000101010101" charset="-128"/>
                <a:cs typeface="汉仪中宋简" panose="02010600000101010101" charset="-128"/>
                <a:sym typeface="+mn-ea"/>
              </a:rPr>
              <a:t>万元/年</a:t>
            </a:r>
            <a:r>
              <a:rPr lang="zh-CN" altLang="en-US" sz="2000">
                <a:latin typeface="汉仪中宋简" panose="02010600000101010101" charset="-128"/>
                <a:ea typeface="汉仪中宋简" panose="02010600000101010101" charset="-128"/>
                <a:cs typeface="汉仪中宋简" panose="02010600000101010101" charset="-128"/>
                <a:sym typeface="+mn-ea"/>
              </a:rPr>
              <a:t>。</a:t>
            </a:r>
            <a:endParaRPr lang="zh-CN" altLang="en-US" b="0">
              <a:solidFill>
                <a:srgbClr val="C00000"/>
              </a:solidFill>
              <a:latin typeface="汉仪中宋简" panose="02010600000101010101" charset="-128"/>
              <a:ea typeface="汉仪中宋简" panose="02010600000101010101" charset="-128"/>
              <a:cs typeface="汉仪中宋简" panose="02010600000101010101" charset="-128"/>
            </a:endParaRPr>
          </a:p>
          <a:p>
            <a:pPr indent="457200" algn="just" fontAlgn="auto">
              <a:lnSpc>
                <a:spcPct val="150000"/>
              </a:lnSpc>
              <a:buClrTx/>
              <a:buSzTx/>
              <a:buFont typeface="Wingdings" panose="05000000000000000000" charset="0"/>
              <a:buNone/>
            </a:pPr>
            <a:endParaRPr lang="zh-CN" altLang="en-US" b="0">
              <a:latin typeface="汉仪中宋简" panose="02010600000101010101" charset="-128"/>
              <a:ea typeface="汉仪中宋简" panose="02010600000101010101" charset="-128"/>
              <a:cs typeface="汉仪中宋简" panose="02010600000101010101" charset="-128"/>
            </a:endParaRPr>
          </a:p>
        </p:txBody>
      </p:sp>
      <p:sp>
        <p:nvSpPr>
          <p:cNvPr id="5" name="文本框 4"/>
          <p:cNvSpPr txBox="1"/>
          <p:nvPr>
            <p:custDataLst>
              <p:tags r:id="rId5"/>
            </p:custDataLst>
          </p:nvPr>
        </p:nvSpPr>
        <p:spPr>
          <a:xfrm>
            <a:off x="768350" y="1009015"/>
            <a:ext cx="6963410" cy="398780"/>
          </a:xfrm>
          <a:prstGeom prst="rect">
            <a:avLst/>
          </a:prstGeom>
          <a:noFill/>
        </p:spPr>
        <p:txBody>
          <a:bodyPr wrap="square" rtlCol="0">
            <a:spAutoFit/>
          </a:bodyPr>
          <a:p>
            <a:r>
              <a:rPr lang="zh-CN" sz="2000" b="1">
                <a:gradFill>
                  <a:gsLst>
                    <a:gs pos="0">
                      <a:srgbClr val="007BD3"/>
                    </a:gs>
                    <a:gs pos="100000">
                      <a:srgbClr val="034373"/>
                    </a:gs>
                  </a:gsLst>
                  <a:lin scaled="0"/>
                </a:gradFill>
                <a:effectLst>
                  <a:outerShdw blurRad="38100" dist="38100" dir="2700000" algn="tl">
                    <a:srgbClr val="000000">
                      <a:alpha val="43137"/>
                    </a:srgbClr>
                  </a:outerShdw>
                </a:effectLst>
              </a:rPr>
              <a:t>下淤村区块首单项目</a:t>
            </a:r>
            <a:r>
              <a:rPr lang="zh-CN" sz="2000" b="1">
                <a:gradFill>
                  <a:gsLst>
                    <a:gs pos="0">
                      <a:srgbClr val="007BD3"/>
                    </a:gs>
                    <a:gs pos="100000">
                      <a:srgbClr val="034373"/>
                    </a:gs>
                  </a:gsLst>
                  <a:lin scaled="0"/>
                </a:gradFill>
                <a:effectLst>
                  <a:outerShdw blurRad="38100" dist="38100" dir="2700000" algn="tl">
                    <a:srgbClr val="000000">
                      <a:alpha val="43137"/>
                    </a:srgbClr>
                  </a:outerShdw>
                </a:effectLst>
                <a:sym typeface="+mn-ea"/>
              </a:rPr>
              <a:t>年度</a:t>
            </a:r>
            <a:r>
              <a:rPr lang="zh-CN" sz="2000" b="1">
                <a:gradFill>
                  <a:gsLst>
                    <a:gs pos="0">
                      <a:srgbClr val="007BD3"/>
                    </a:gs>
                    <a:gs pos="100000">
                      <a:srgbClr val="034373"/>
                    </a:gs>
                  </a:gsLst>
                  <a:lin scaled="0"/>
                </a:gradFill>
                <a:effectLst>
                  <a:outerShdw blurRad="38100" dist="38100" dir="2700000" algn="tl">
                    <a:srgbClr val="000000">
                      <a:alpha val="43137"/>
                    </a:srgbClr>
                  </a:outerShdw>
                </a:effectLst>
              </a:rPr>
              <a:t>经营权出让费测算</a:t>
            </a:r>
            <a:endParaRPr lang="zh-CN"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sp>
        <p:nvSpPr>
          <p:cNvPr id="3" name="文本框 2"/>
          <p:cNvSpPr txBox="1"/>
          <p:nvPr>
            <p:custDataLst>
              <p:tags r:id="rId6"/>
            </p:custDataLst>
          </p:nvPr>
        </p:nvSpPr>
        <p:spPr>
          <a:xfrm>
            <a:off x="335280" y="3659505"/>
            <a:ext cx="11249025" cy="1476375"/>
          </a:xfrm>
          <a:prstGeom prst="rect">
            <a:avLst/>
          </a:prstGeom>
          <a:noFill/>
          <a:ln w="9525">
            <a:noFill/>
          </a:ln>
        </p:spPr>
        <p:txBody>
          <a:bodyPr wrap="square">
            <a:spAutoFit/>
          </a:bodyPr>
          <a:p>
            <a:pPr marL="342900" indent="-342900" algn="just">
              <a:lnSpc>
                <a:spcPct val="150000"/>
              </a:lnSpc>
              <a:buClrTx/>
              <a:buSzTx/>
              <a:buFont typeface="Wingdings" panose="05000000000000000000" charset="0"/>
              <a:buChar char="p"/>
            </a:pP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洛漾半岛区块：</a:t>
            </a:r>
            <a:r>
              <a:rPr lang="zh-CN" altLang="en-US" sz="2000">
                <a:latin typeface="汉仪中宋简" panose="02010600000101010101" charset="-128"/>
                <a:ea typeface="汉仪中宋简" panose="02010600000101010101" charset="-128"/>
                <a:cs typeface="汉仪中宋简" panose="02010600000101010101" charset="-128"/>
                <a:sym typeface="+mn-ea"/>
              </a:rPr>
              <a:t>聚焦可变现、可转化，以洛漾半岛区块生态旅游资源开发经营权为主要生态产品类型，针对洛漾半岛主题垂钓中心项目，</a:t>
            </a:r>
            <a:r>
              <a:rPr lang="zh-CN" altLang="en-US" sz="2000">
                <a:solidFill>
                  <a:srgbClr val="C00000"/>
                </a:solidFill>
                <a:latin typeface="汉仪中宋简" panose="02010600000101010101" charset="-128"/>
                <a:ea typeface="汉仪中宋简" panose="02010600000101010101" charset="-128"/>
                <a:cs typeface="汉仪中宋简" panose="02010600000101010101" charset="-128"/>
                <a:sym typeface="+mn-ea"/>
              </a:rPr>
              <a:t>测算出区块垂钓体验经营权出让预期收益约95万元/年</a:t>
            </a:r>
            <a:r>
              <a:rPr lang="zh-CN" altLang="en-US" sz="2000">
                <a:latin typeface="汉仪中宋简" panose="02010600000101010101" charset="-128"/>
                <a:ea typeface="汉仪中宋简" panose="02010600000101010101" charset="-128"/>
                <a:cs typeface="汉仪中宋简" panose="02010600000101010101" charset="-128"/>
                <a:sym typeface="+mn-ea"/>
              </a:rPr>
              <a:t>。</a:t>
            </a:r>
            <a:endParaRPr lang="zh-CN" altLang="en-US" sz="2000" b="0">
              <a:solidFill>
                <a:srgbClr val="C00000"/>
              </a:solidFill>
              <a:latin typeface="汉仪中宋简" panose="02010600000101010101" charset="-128"/>
              <a:ea typeface="汉仪中宋简" panose="02010600000101010101" charset="-128"/>
              <a:cs typeface="汉仪中宋简" panose="02010600000101010101" charset="-128"/>
            </a:endParaRPr>
          </a:p>
          <a:p>
            <a:pPr indent="457200" algn="just" fontAlgn="auto">
              <a:lnSpc>
                <a:spcPct val="150000"/>
              </a:lnSpc>
              <a:buClrTx/>
              <a:buSzTx/>
              <a:buFont typeface="Wingdings" panose="05000000000000000000" charset="0"/>
              <a:buNone/>
            </a:pPr>
            <a:endParaRPr lang="zh-CN" altLang="en-US" sz="2000" b="0">
              <a:solidFill>
                <a:srgbClr val="C00000"/>
              </a:solidFill>
              <a:latin typeface="汉仪中宋简" panose="02010600000101010101" charset="-128"/>
              <a:ea typeface="汉仪中宋简" panose="02010600000101010101" charset="-128"/>
              <a:cs typeface="汉仪中宋简" panose="02010600000101010101" charset="-128"/>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2"/>
            </p:custDataLst>
          </p:nvPr>
        </p:nvSpPr>
        <p:spPr>
          <a:xfrm>
            <a:off x="1131570" y="258445"/>
            <a:ext cx="4592320" cy="521970"/>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价值核算（资产评估）</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3"/>
            </p:custDataLst>
          </p:nvPr>
        </p:nvSpPr>
        <p:spPr>
          <a:xfrm>
            <a:off x="-111760" y="214630"/>
            <a:ext cx="1323340" cy="701675"/>
          </a:xfrm>
          <a:prstGeom prst="rect">
            <a:avLst/>
          </a:prstGeom>
          <a:noFill/>
        </p:spPr>
        <p:txBody>
          <a:bodyPr wrap="square" rtlCol="0" anchor="t">
            <a:noAutofit/>
          </a:bodyPr>
          <a:p>
            <a:r>
              <a:rPr lang="zh-CN" altLang="en-US" sz="2800" b="1" kern="1050" noProof="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（三）</a:t>
            </a:r>
            <a:endParaRPr lang="zh-CN" altLang="en-US" sz="2800" b="1" kern="1050" noProof="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cxnSp>
        <p:nvCxnSpPr>
          <p:cNvPr id="18" name="直接连接符 17"/>
          <p:cNvCxnSpPr/>
          <p:nvPr>
            <p:custDataLst>
              <p:tags r:id="rId4"/>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5"/>
            </p:custDataLst>
          </p:nvPr>
        </p:nvSpPr>
        <p:spPr>
          <a:xfrm>
            <a:off x="769620" y="1181100"/>
            <a:ext cx="6963410" cy="398780"/>
          </a:xfrm>
          <a:prstGeom prst="rect">
            <a:avLst/>
          </a:prstGeom>
          <a:noFill/>
        </p:spPr>
        <p:txBody>
          <a:bodyPr wrap="square" rtlCol="0">
            <a:spAutoFit/>
          </a:bodyPr>
          <a:p>
            <a:r>
              <a:rPr sz="2000" b="1">
                <a:gradFill>
                  <a:gsLst>
                    <a:gs pos="0">
                      <a:srgbClr val="007BD3"/>
                    </a:gs>
                    <a:gs pos="100000">
                      <a:srgbClr val="034373"/>
                    </a:gs>
                  </a:gsLst>
                  <a:lin scaled="0"/>
                </a:gradFill>
                <a:effectLst>
                  <a:outerShdw blurRad="38100" dist="38100" dir="2700000" algn="tl">
                    <a:srgbClr val="000000">
                      <a:alpha val="43137"/>
                    </a:srgbClr>
                  </a:outerShdw>
                </a:effectLst>
              </a:rPr>
              <a:t>资产评估</a:t>
            </a:r>
            <a:endParaRPr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sp>
        <p:nvSpPr>
          <p:cNvPr id="4" name="文本框 3"/>
          <p:cNvSpPr txBox="1"/>
          <p:nvPr>
            <p:custDataLst>
              <p:tags r:id="rId6"/>
            </p:custDataLst>
          </p:nvPr>
        </p:nvSpPr>
        <p:spPr>
          <a:xfrm>
            <a:off x="691515" y="1844675"/>
            <a:ext cx="5323840" cy="3475990"/>
          </a:xfrm>
          <a:prstGeom prst="rect">
            <a:avLst/>
          </a:prstGeom>
          <a:noFill/>
          <a:ln w="9525">
            <a:noFill/>
          </a:ln>
        </p:spPr>
        <p:txBody>
          <a:bodyPr wrap="square">
            <a:noAutofit/>
          </a:bodyPr>
          <a:p>
            <a:pPr marL="285750" indent="-285750" algn="just" fontAlgn="auto">
              <a:lnSpc>
                <a:spcPct val="150000"/>
              </a:lnSpc>
              <a:buClrTx/>
              <a:buSzTx/>
              <a:buFont typeface="Wingdings" panose="05000000000000000000" charset="0"/>
              <a:buChar char="p"/>
            </a:pPr>
            <a:r>
              <a:rPr lang="zh-CN" altLang="en-US" sz="2000" b="0">
                <a:latin typeface="汉仪中宋简" panose="02010600000101010101" charset="-128"/>
                <a:ea typeface="汉仪中宋简" panose="02010600000101010101" charset="-128"/>
                <a:cs typeface="汉仪中宋简" panose="02010600000101010101" charset="-128"/>
              </a:rPr>
              <a:t>明确委托第三方专业机构（湖州汇丰资产评估事务所）对本次标的资源资产价值进行评估，</a:t>
            </a: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出具评估报告或评估证明（右图为</a:t>
            </a:r>
            <a:r>
              <a:rPr lang="en-US" altLang="zh-CN" sz="2000" b="0">
                <a:solidFill>
                  <a:srgbClr val="C00000"/>
                </a:solidFill>
                <a:latin typeface="汉仪中宋简" panose="02010600000101010101" charset="-128"/>
                <a:ea typeface="汉仪中宋简" panose="02010600000101010101" charset="-128"/>
                <a:cs typeface="汉仪中宋简" panose="02010600000101010101" charset="-128"/>
              </a:rPr>
              <a:t>“</a:t>
            </a: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安吉首单</a:t>
            </a:r>
            <a:r>
              <a:rPr lang="en-US" altLang="zh-CN" sz="2000" b="0">
                <a:solidFill>
                  <a:srgbClr val="C00000"/>
                </a:solidFill>
                <a:latin typeface="汉仪中宋简" panose="02010600000101010101" charset="-128"/>
                <a:ea typeface="汉仪中宋简" panose="02010600000101010101" charset="-128"/>
                <a:cs typeface="汉仪中宋简" panose="02010600000101010101" charset="-128"/>
              </a:rPr>
              <a:t>”</a:t>
            </a:r>
            <a:r>
              <a:rPr lang="zh-CN" altLang="en-US" sz="2000" b="0">
                <a:solidFill>
                  <a:srgbClr val="C00000"/>
                </a:solidFill>
                <a:latin typeface="汉仪中宋简" panose="02010600000101010101" charset="-128"/>
                <a:ea typeface="汉仪中宋简" panose="02010600000101010101" charset="-128"/>
                <a:cs typeface="汉仪中宋简" panose="02010600000101010101" charset="-128"/>
              </a:rPr>
              <a:t>资产评估报告）</a:t>
            </a:r>
            <a:r>
              <a:rPr lang="zh-CN" altLang="en-US" sz="2000" b="0"/>
              <a:t>。</a:t>
            </a:r>
            <a:endParaRPr lang="zh-CN" altLang="en-US" sz="2000" b="0"/>
          </a:p>
          <a:p>
            <a:pPr marL="0" indent="0" algn="just" fontAlgn="auto">
              <a:lnSpc>
                <a:spcPct val="150000"/>
              </a:lnSpc>
              <a:buClrTx/>
              <a:buSzTx/>
              <a:buFont typeface="Wingdings" panose="05000000000000000000" charset="0"/>
              <a:buNone/>
            </a:pPr>
            <a:endParaRPr lang="zh-CN" altLang="en-US" sz="2000" b="0">
              <a:latin typeface="汉仪中宋简" panose="02010600000101010101" charset="-128"/>
              <a:ea typeface="汉仪中宋简" panose="02010600000101010101" charset="-128"/>
              <a:cs typeface="汉仪中宋简" panose="02010600000101010101" charset="-128"/>
            </a:endParaRPr>
          </a:p>
        </p:txBody>
      </p:sp>
      <p:pic>
        <p:nvPicPr>
          <p:cNvPr id="8" name="图片 7"/>
          <p:cNvPicPr>
            <a:picLocks noChangeAspect="1"/>
          </p:cNvPicPr>
          <p:nvPr/>
        </p:nvPicPr>
        <p:blipFill>
          <a:blip r:embed="rId7"/>
          <a:stretch>
            <a:fillRect/>
          </a:stretch>
        </p:blipFill>
        <p:spPr>
          <a:xfrm rot="20520000">
            <a:off x="6913245" y="1293495"/>
            <a:ext cx="2757805" cy="3869055"/>
          </a:xfrm>
          <a:prstGeom prst="rect">
            <a:avLst/>
          </a:prstGeom>
          <a:ln w="15875">
            <a:solidFill>
              <a:schemeClr val="accent1"/>
            </a:solidFill>
          </a:ln>
          <a:effectLst>
            <a:outerShdw blurRad="50800" dist="38100" dir="2700000" algn="tl" rotWithShape="0">
              <a:prstClr val="black">
                <a:alpha val="40000"/>
              </a:prstClr>
            </a:outerShdw>
          </a:effectLst>
        </p:spPr>
      </p:pic>
      <p:pic>
        <p:nvPicPr>
          <p:cNvPr id="6" name="图片 5"/>
          <p:cNvPicPr>
            <a:picLocks noChangeAspect="1"/>
          </p:cNvPicPr>
          <p:nvPr/>
        </p:nvPicPr>
        <p:blipFill>
          <a:blip r:embed="rId8"/>
          <a:stretch>
            <a:fillRect/>
          </a:stretch>
        </p:blipFill>
        <p:spPr>
          <a:xfrm rot="1200000">
            <a:off x="8695055" y="1985010"/>
            <a:ext cx="2814955" cy="4017645"/>
          </a:xfrm>
          <a:prstGeom prst="rect">
            <a:avLst/>
          </a:prstGeom>
          <a:ln w="15875">
            <a:solidFill>
              <a:schemeClr val="accent1"/>
            </a:solidFill>
          </a:ln>
        </p:spPr>
      </p:pic>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2"/>
            </p:custDataLst>
          </p:nvPr>
        </p:nvSpPr>
        <p:spPr>
          <a:xfrm>
            <a:off x="1131570" y="258445"/>
            <a:ext cx="4592320" cy="521970"/>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产品交易</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cxnSp>
        <p:nvCxnSpPr>
          <p:cNvPr id="18" name="直接连接符 17"/>
          <p:cNvCxnSpPr/>
          <p:nvPr>
            <p:custDataLst>
              <p:tags r:id="rId3"/>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4"/>
            </p:custDataLst>
          </p:nvPr>
        </p:nvSpPr>
        <p:spPr>
          <a:xfrm>
            <a:off x="1024890" y="1084580"/>
            <a:ext cx="9008110" cy="398780"/>
          </a:xfrm>
          <a:prstGeom prst="rect">
            <a:avLst/>
          </a:prstGeom>
          <a:noFill/>
        </p:spPr>
        <p:txBody>
          <a:bodyPr wrap="square" rtlCol="0">
            <a:spAutoFit/>
          </a:bodyPr>
          <a:p>
            <a:r>
              <a:rPr sz="2000" b="1">
                <a:gradFill>
                  <a:gsLst>
                    <a:gs pos="0">
                      <a:srgbClr val="007BD3"/>
                    </a:gs>
                    <a:gs pos="100000">
                      <a:srgbClr val="034373"/>
                    </a:gs>
                  </a:gsLst>
                  <a:lin scaled="0"/>
                </a:gradFill>
                <a:effectLst>
                  <a:outerShdw blurRad="38100" dist="38100" dir="2700000" algn="tl">
                    <a:srgbClr val="000000">
                      <a:alpha val="43137"/>
                    </a:srgbClr>
                  </a:outerShdw>
                </a:effectLst>
              </a:rPr>
              <a:t>交易主体</a:t>
            </a:r>
            <a:endParaRPr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grpSp>
        <p:nvGrpSpPr>
          <p:cNvPr id="9" name="组合 8"/>
          <p:cNvGrpSpPr/>
          <p:nvPr>
            <p:custDataLst>
              <p:tags r:id="rId5"/>
            </p:custDataLst>
          </p:nvPr>
        </p:nvGrpSpPr>
        <p:grpSpPr>
          <a:xfrm>
            <a:off x="568505" y="1787525"/>
            <a:ext cx="10951030" cy="3279140"/>
            <a:chOff x="-104" y="4372"/>
            <a:chExt cx="18723" cy="5164"/>
          </a:xfrm>
        </p:grpSpPr>
        <p:sp>
          <p:nvSpPr>
            <p:cNvPr id="10" name="文本框 9"/>
            <p:cNvSpPr txBox="1"/>
            <p:nvPr>
              <p:custDataLst>
                <p:tags r:id="rId6"/>
              </p:custDataLst>
            </p:nvPr>
          </p:nvSpPr>
          <p:spPr>
            <a:xfrm>
              <a:off x="-104" y="5058"/>
              <a:ext cx="9411" cy="4478"/>
            </a:xfrm>
            <a:prstGeom prst="rect">
              <a:avLst/>
            </a:prstGeom>
            <a:noFill/>
            <a:ln w="19050">
              <a:solidFill>
                <a:schemeClr val="accent1"/>
              </a:solidFill>
              <a:prstDash val="sysDash"/>
            </a:ln>
          </p:spPr>
          <p:txBody>
            <a:bodyPr wrap="square" rtlCol="0">
              <a:noAutofit/>
            </a:bodyPr>
            <a:p>
              <a:pPr indent="0" algn="just" fontAlgn="auto">
                <a:lnSpc>
                  <a:spcPct val="150000"/>
                </a:lnSpc>
                <a:buFont typeface="Wingdings" panose="05000000000000000000" charset="0"/>
                <a:buChar char="u"/>
              </a:pPr>
              <a:r>
                <a:rPr lang="zh-CN" altLang="en-US" sz="2000">
                  <a:latin typeface="汉仪中宋简" panose="02010600000101010101" charset="-128"/>
                  <a:ea typeface="汉仪中宋简" panose="02010600000101010101" charset="-128"/>
                  <a:cs typeface="微软雅黑" panose="020B0503020204020204" charset="-122"/>
                </a:rPr>
                <a:t>开化马金溪首单出让方：下淤村区块生态旅游资源经营权归属于下淤村集体所有，由</a:t>
              </a:r>
              <a:r>
                <a:rPr lang="zh-CN" altLang="en-US" sz="2000">
                  <a:solidFill>
                    <a:srgbClr val="C00000"/>
                  </a:solidFill>
                  <a:latin typeface="汉仪中宋简" panose="02010600000101010101" charset="-128"/>
                  <a:ea typeface="汉仪中宋简" panose="02010600000101010101" charset="-128"/>
                  <a:cs typeface="微软雅黑" panose="020B0503020204020204" charset="-122"/>
                </a:rPr>
                <a:t>下淤村股份经济合作社</a:t>
              </a:r>
              <a:r>
                <a:rPr lang="zh-CN" altLang="en-US" sz="2000">
                  <a:latin typeface="汉仪中宋简" panose="02010600000101010101" charset="-128"/>
                  <a:ea typeface="汉仪中宋简" panose="02010600000101010101" charset="-128"/>
                  <a:cs typeface="微软雅黑" panose="020B0503020204020204" charset="-122"/>
                </a:rPr>
                <a:t>进行出让。</a:t>
              </a:r>
              <a:endParaRPr lang="zh-CN" altLang="en-US" sz="2000">
                <a:latin typeface="汉仪中宋简" panose="02010600000101010101" charset="-128"/>
                <a:ea typeface="汉仪中宋简" panose="02010600000101010101" charset="-128"/>
                <a:cs typeface="微软雅黑" panose="020B0503020204020204" charset="-122"/>
              </a:endParaRPr>
            </a:p>
            <a:p>
              <a:pPr indent="0" algn="just" fontAlgn="auto">
                <a:lnSpc>
                  <a:spcPct val="150000"/>
                </a:lnSpc>
                <a:buFont typeface="Wingdings" panose="05000000000000000000" charset="0"/>
                <a:buChar char="u"/>
              </a:pPr>
              <a:r>
                <a:rPr lang="zh-CN" altLang="en-US" sz="2000">
                  <a:latin typeface="汉仪中宋简" panose="02010600000101010101" charset="-128"/>
                  <a:ea typeface="汉仪中宋简" panose="02010600000101010101" charset="-128"/>
                  <a:cs typeface="微软雅黑" panose="020B0503020204020204" charset="-122"/>
                  <a:sym typeface="+mn-ea"/>
                </a:rPr>
                <a:t>德清洛舍漾首单出让方：洛舍漾洛漾半岛区块生态旅游资源经营权归属于属地强村公司，由</a:t>
              </a:r>
              <a:r>
                <a:rPr lang="zh-CN" altLang="en-US" sz="2000">
                  <a:solidFill>
                    <a:srgbClr val="C00000"/>
                  </a:solidFill>
                  <a:latin typeface="汉仪中宋简" panose="02010600000101010101" charset="-128"/>
                  <a:ea typeface="汉仪中宋简" panose="02010600000101010101" charset="-128"/>
                  <a:cs typeface="微软雅黑" panose="020B0503020204020204" charset="-122"/>
                  <a:sym typeface="+mn-ea"/>
                </a:rPr>
                <a:t>强村公司</a:t>
              </a:r>
              <a:r>
                <a:rPr lang="zh-CN" altLang="en-US" sz="2000">
                  <a:latin typeface="汉仪中宋简" panose="02010600000101010101" charset="-128"/>
                  <a:ea typeface="汉仪中宋简" panose="02010600000101010101" charset="-128"/>
                  <a:cs typeface="微软雅黑" panose="020B0503020204020204" charset="-122"/>
                  <a:sym typeface="+mn-ea"/>
                </a:rPr>
                <a:t>进行出让</a:t>
              </a:r>
              <a:r>
                <a:rPr lang="zh-CN" altLang="en-US">
                  <a:latin typeface="汉仪中宋简" panose="02010600000101010101" charset="-128"/>
                  <a:ea typeface="汉仪中宋简" panose="02010600000101010101" charset="-128"/>
                  <a:cs typeface="微软雅黑" panose="020B0503020204020204" charset="-122"/>
                  <a:sym typeface="+mn-ea"/>
                </a:rPr>
                <a:t>。</a:t>
              </a:r>
              <a:endParaRPr lang="zh-CN" altLang="en-US">
                <a:latin typeface="汉仪中宋简" panose="02010600000101010101" charset="-128"/>
                <a:ea typeface="汉仪中宋简" panose="02010600000101010101" charset="-128"/>
                <a:cs typeface="微软雅黑" panose="020B0503020204020204" charset="-122"/>
              </a:endParaRPr>
            </a:p>
            <a:p>
              <a:pPr indent="0" algn="just" fontAlgn="auto">
                <a:lnSpc>
                  <a:spcPct val="150000"/>
                </a:lnSpc>
                <a:buFont typeface="Wingdings" panose="05000000000000000000" charset="0"/>
                <a:buChar char="u"/>
              </a:pPr>
              <a:endParaRPr lang="zh-CN" altLang="en-US">
                <a:latin typeface="汉仪中宋简" panose="02010600000101010101" charset="-128"/>
                <a:ea typeface="汉仪中宋简" panose="02010600000101010101" charset="-128"/>
                <a:cs typeface="微软雅黑" panose="020B0503020204020204" charset="-122"/>
              </a:endParaRPr>
            </a:p>
          </p:txBody>
        </p:sp>
        <p:sp>
          <p:nvSpPr>
            <p:cNvPr id="12" name="圆角矩形 11"/>
            <p:cNvSpPr/>
            <p:nvPr>
              <p:custDataLst>
                <p:tags r:id="rId7"/>
              </p:custDataLst>
            </p:nvPr>
          </p:nvSpPr>
          <p:spPr>
            <a:xfrm>
              <a:off x="2409" y="4372"/>
              <a:ext cx="5208" cy="686"/>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latin typeface="微软雅黑" panose="020B0503020204020204" charset="-122"/>
                  <a:ea typeface="微软雅黑" panose="020B0503020204020204" charset="-122"/>
                </a:rPr>
                <a:t>出让方</a:t>
              </a:r>
              <a:endParaRPr lang="zh-CN" altLang="en-US" b="1">
                <a:latin typeface="微软雅黑" panose="020B0503020204020204" charset="-122"/>
                <a:ea typeface="微软雅黑" panose="020B0503020204020204" charset="-122"/>
              </a:endParaRPr>
            </a:p>
          </p:txBody>
        </p:sp>
        <p:sp>
          <p:nvSpPr>
            <p:cNvPr id="13" name="圆角矩形 12"/>
            <p:cNvSpPr/>
            <p:nvPr>
              <p:custDataLst>
                <p:tags r:id="rId8"/>
              </p:custDataLst>
            </p:nvPr>
          </p:nvSpPr>
          <p:spPr>
            <a:xfrm>
              <a:off x="11316" y="4373"/>
              <a:ext cx="5453" cy="686"/>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latin typeface="微软雅黑" panose="020B0503020204020204" charset="-122"/>
                  <a:ea typeface="微软雅黑" panose="020B0503020204020204" charset="-122"/>
                </a:rPr>
                <a:t>潜在意向受让方</a:t>
              </a:r>
              <a:endParaRPr lang="zh-CN" altLang="en-US" b="1">
                <a:latin typeface="微软雅黑" panose="020B0503020204020204" charset="-122"/>
                <a:ea typeface="微软雅黑" panose="020B0503020204020204" charset="-122"/>
              </a:endParaRPr>
            </a:p>
          </p:txBody>
        </p:sp>
        <p:sp>
          <p:nvSpPr>
            <p:cNvPr id="14" name="文本框 13"/>
            <p:cNvSpPr txBox="1"/>
            <p:nvPr>
              <p:custDataLst>
                <p:tags r:id="rId9"/>
              </p:custDataLst>
            </p:nvPr>
          </p:nvSpPr>
          <p:spPr>
            <a:xfrm>
              <a:off x="9692" y="5059"/>
              <a:ext cx="8927" cy="4422"/>
            </a:xfrm>
            <a:prstGeom prst="rect">
              <a:avLst/>
            </a:prstGeom>
            <a:noFill/>
            <a:ln w="19050">
              <a:solidFill>
                <a:schemeClr val="accent1"/>
              </a:solidFill>
              <a:prstDash val="sysDash"/>
            </a:ln>
          </p:spPr>
          <p:txBody>
            <a:bodyPr wrap="square" rtlCol="0">
              <a:noAutofit/>
            </a:bodyPr>
            <a:p>
              <a:pPr algn="just">
                <a:lnSpc>
                  <a:spcPct val="150000"/>
                </a:lnSpc>
                <a:buClrTx/>
                <a:buSzTx/>
                <a:buFont typeface="Wingdings" panose="05000000000000000000" charset="0"/>
                <a:buChar char="u"/>
              </a:pPr>
              <a:r>
                <a:rPr lang="zh-CN" altLang="en-US" sz="2000">
                  <a:latin typeface="汉仪中宋简" panose="02010600000101010101" charset="-128"/>
                  <a:ea typeface="汉仪中宋简" panose="02010600000101010101" charset="-128"/>
                  <a:cs typeface="微软雅黑" panose="020B0503020204020204" charset="-122"/>
                  <a:sym typeface="+mn-ea"/>
                </a:rPr>
                <a:t>开化马金溪首单受让方：</a:t>
              </a:r>
              <a:r>
                <a:rPr lang="zh-CN" altLang="en-US" sz="2000">
                  <a:latin typeface="汉仪中宋简" panose="02010600000101010101" charset="-128"/>
                  <a:ea typeface="汉仪中宋简" panose="02010600000101010101" charset="-128"/>
                  <a:cs typeface="微软雅黑" panose="020B0503020204020204" charset="-122"/>
                </a:rPr>
                <a:t>由</a:t>
              </a:r>
              <a:r>
                <a:rPr lang="zh-CN" altLang="en-US" sz="2000">
                  <a:solidFill>
                    <a:srgbClr val="C00000"/>
                  </a:solidFill>
                  <a:latin typeface="汉仪中宋简" panose="02010600000101010101" charset="-128"/>
                  <a:ea typeface="汉仪中宋简" panose="02010600000101010101" charset="-128"/>
                  <a:cs typeface="微软雅黑" panose="020B0503020204020204" charset="-122"/>
                </a:rPr>
                <a:t>开化县下淤水岸旅游开发有限公司</a:t>
              </a:r>
              <a:r>
                <a:rPr lang="zh-CN" altLang="en-US" sz="2000">
                  <a:latin typeface="汉仪中宋简" panose="02010600000101010101" charset="-128"/>
                  <a:ea typeface="汉仪中宋简" panose="02010600000101010101" charset="-128"/>
                  <a:cs typeface="微软雅黑" panose="020B0503020204020204" charset="-122"/>
                </a:rPr>
                <a:t>，作为本次交易意向受让方。</a:t>
              </a:r>
              <a:endParaRPr lang="zh-CN" altLang="en-US" sz="2000">
                <a:latin typeface="汉仪中宋简" panose="02010600000101010101" charset="-128"/>
                <a:ea typeface="汉仪中宋简" panose="02010600000101010101" charset="-128"/>
                <a:cs typeface="微软雅黑" panose="020B0503020204020204" charset="-122"/>
              </a:endParaRPr>
            </a:p>
            <a:p>
              <a:pPr algn="just">
                <a:lnSpc>
                  <a:spcPct val="150000"/>
                </a:lnSpc>
                <a:buClrTx/>
                <a:buSzTx/>
                <a:buFont typeface="Wingdings" panose="05000000000000000000" charset="0"/>
                <a:buChar char="u"/>
              </a:pPr>
              <a:r>
                <a:rPr lang="zh-CN" altLang="en-US" sz="2000">
                  <a:latin typeface="汉仪中宋简" panose="02010600000101010101" charset="-128"/>
                  <a:ea typeface="汉仪中宋简" panose="02010600000101010101" charset="-128"/>
                  <a:cs typeface="微软雅黑" panose="020B0503020204020204" charset="-122"/>
                  <a:sym typeface="+mn-ea"/>
                </a:rPr>
                <a:t>德清洛舍漾首单受让方：由德华集团控股股份有限公司下属</a:t>
              </a:r>
              <a:r>
                <a:rPr lang="zh-CN" altLang="en-US" sz="2000">
                  <a:solidFill>
                    <a:srgbClr val="C00000"/>
                  </a:solidFill>
                  <a:latin typeface="汉仪中宋简" panose="02010600000101010101" charset="-128"/>
                  <a:ea typeface="汉仪中宋简" panose="02010600000101010101" charset="-128"/>
                  <a:cs typeface="微软雅黑" panose="020B0503020204020204" charset="-122"/>
                  <a:sym typeface="+mn-ea"/>
                </a:rPr>
                <a:t>德清洛舍漾鱼多多体育发展有限公司</a:t>
              </a:r>
              <a:r>
                <a:rPr lang="zh-CN" altLang="en-US" sz="2000">
                  <a:latin typeface="汉仪中宋简" panose="02010600000101010101" charset="-128"/>
                  <a:ea typeface="汉仪中宋简" panose="02010600000101010101" charset="-128"/>
                  <a:cs typeface="微软雅黑" panose="020B0503020204020204" charset="-122"/>
                  <a:sym typeface="+mn-ea"/>
                </a:rPr>
                <a:t>，作为本次交易意向受让方。</a:t>
              </a:r>
              <a:endParaRPr lang="zh-CN" altLang="en-US" sz="2000">
                <a:latin typeface="汉仪中宋简" panose="02010600000101010101" charset="-128"/>
                <a:ea typeface="汉仪中宋简" panose="02010600000101010101" charset="-128"/>
                <a:cs typeface="微软雅黑" panose="020B0503020204020204" charset="-122"/>
              </a:endParaRPr>
            </a:p>
            <a:p>
              <a:pPr algn="just">
                <a:lnSpc>
                  <a:spcPct val="150000"/>
                </a:lnSpc>
                <a:buClrTx/>
                <a:buSzTx/>
                <a:buFont typeface="Wingdings" panose="05000000000000000000" charset="0"/>
                <a:buChar char="u"/>
              </a:pPr>
              <a:endParaRPr lang="zh-CN" altLang="en-US" sz="2000">
                <a:latin typeface="汉仪中宋简" panose="02010600000101010101" charset="-128"/>
                <a:ea typeface="汉仪中宋简" panose="02010600000101010101" charset="-128"/>
                <a:cs typeface="微软雅黑" panose="020B0503020204020204" charset="-122"/>
              </a:endParaRPr>
            </a:p>
          </p:txBody>
        </p:sp>
      </p:grpSp>
      <p:sp>
        <p:nvSpPr>
          <p:cNvPr id="15" name="文本框 14"/>
          <p:cNvSpPr txBox="1"/>
          <p:nvPr>
            <p:custDataLst>
              <p:tags r:id="rId10"/>
            </p:custDataLst>
          </p:nvPr>
        </p:nvSpPr>
        <p:spPr>
          <a:xfrm>
            <a:off x="1024890" y="5212715"/>
            <a:ext cx="9008110" cy="398780"/>
          </a:xfrm>
          <a:prstGeom prst="rect">
            <a:avLst/>
          </a:prstGeom>
          <a:noFill/>
        </p:spPr>
        <p:txBody>
          <a:bodyPr wrap="square" rtlCol="0">
            <a:spAutoFit/>
          </a:bodyPr>
          <a:p>
            <a:r>
              <a:rPr sz="2000" b="1">
                <a:gradFill>
                  <a:gsLst>
                    <a:gs pos="0">
                      <a:srgbClr val="007BD3"/>
                    </a:gs>
                    <a:gs pos="100000">
                      <a:srgbClr val="034373"/>
                    </a:gs>
                  </a:gsLst>
                  <a:lin scaled="0"/>
                </a:gradFill>
                <a:effectLst>
                  <a:outerShdw blurRad="38100" dist="38100" dir="2700000" algn="tl">
                    <a:srgbClr val="000000">
                      <a:alpha val="43137"/>
                    </a:srgbClr>
                  </a:outerShdw>
                </a:effectLst>
              </a:rPr>
              <a:t>2．</a:t>
            </a:r>
            <a:r>
              <a:rPr lang="zh-CN" sz="2000" b="1">
                <a:gradFill>
                  <a:gsLst>
                    <a:gs pos="0">
                      <a:srgbClr val="007BD3"/>
                    </a:gs>
                    <a:gs pos="100000">
                      <a:srgbClr val="034373"/>
                    </a:gs>
                  </a:gsLst>
                  <a:lin scaled="0"/>
                </a:gradFill>
                <a:effectLst>
                  <a:outerShdw blurRad="38100" dist="38100" dir="2700000" algn="tl">
                    <a:srgbClr val="000000">
                      <a:alpha val="43137"/>
                    </a:srgbClr>
                  </a:outerShdw>
                </a:effectLst>
              </a:rPr>
              <a:t>交易标的底价</a:t>
            </a:r>
            <a:endParaRPr lang="zh-CN"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sp>
        <p:nvSpPr>
          <p:cNvPr id="100" name="文本框 99"/>
          <p:cNvSpPr txBox="1"/>
          <p:nvPr/>
        </p:nvSpPr>
        <p:spPr>
          <a:xfrm>
            <a:off x="470535" y="5652135"/>
            <a:ext cx="11102975" cy="1205865"/>
          </a:xfrm>
          <a:prstGeom prst="rect">
            <a:avLst/>
          </a:prstGeom>
          <a:noFill/>
          <a:ln w="9525">
            <a:noFill/>
          </a:ln>
        </p:spPr>
        <p:txBody>
          <a:bodyPr wrap="square">
            <a:noAutofit/>
          </a:bodyPr>
          <a:p>
            <a:pPr marL="285750" indent="-285750" algn="just">
              <a:lnSpc>
                <a:spcPct val="150000"/>
              </a:lnSpc>
              <a:buClrTx/>
              <a:buSzTx/>
              <a:buFont typeface="Wingdings" panose="05000000000000000000" charset="0"/>
              <a:buChar char="p"/>
            </a:pPr>
            <a:r>
              <a:rPr lang="zh-CN" altLang="en-US" sz="2000" b="0">
                <a:latin typeface="汉仪中宋简" panose="02010600000101010101" charset="-128"/>
                <a:ea typeface="汉仪中宋简" panose="02010600000101010101" charset="-128"/>
                <a:cs typeface="汉仪中宋简" panose="02010600000101010101" charset="-128"/>
              </a:rPr>
              <a:t>结合VEP核算和资产价值评估成果，本次</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下淤村区块水岸和洛漾半岛区块岸带</a:t>
            </a:r>
            <a:r>
              <a:rPr lang="zh-CN" altLang="en-US" sz="2000" b="0">
                <a:latin typeface="汉仪中宋简" panose="02010600000101010101" charset="-128"/>
                <a:ea typeface="汉仪中宋简" panose="02010600000101010101" charset="-128"/>
                <a:cs typeface="汉仪中宋简" panose="02010600000101010101" charset="-128"/>
              </a:rPr>
              <a:t>生态旅游资源</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5年开发经营权交易金额</a:t>
            </a:r>
            <a:r>
              <a:rPr lang="zh-CN" altLang="en-US" sz="2000" b="0">
                <a:latin typeface="汉仪中宋简" panose="02010600000101010101" charset="-128"/>
                <a:ea typeface="汉仪中宋简" panose="02010600000101010101" charset="-128"/>
                <a:cs typeface="汉仪中宋简" panose="02010600000101010101" charset="-128"/>
              </a:rPr>
              <a:t>建议不低于</a:t>
            </a:r>
            <a:r>
              <a:rPr lang="en-US" altLang="zh-CN" sz="2000" b="1">
                <a:solidFill>
                  <a:srgbClr val="C00000"/>
                </a:solidFill>
                <a:latin typeface="汉仪中宋简" panose="02010600000101010101" charset="-128"/>
                <a:ea typeface="汉仪中宋简" panose="02010600000101010101" charset="-128"/>
                <a:cs typeface="汉仪中宋简" panose="02010600000101010101" charset="-128"/>
              </a:rPr>
              <a:t>5</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00万元、</a:t>
            </a:r>
            <a:r>
              <a:rPr lang="en-US" sz="2000" b="1">
                <a:solidFill>
                  <a:srgbClr val="C00000"/>
                </a:solidFill>
                <a:latin typeface="汉仪中宋简" panose="02010600000101010101" charset="-128"/>
                <a:ea typeface="汉仪中宋简" panose="02010600000101010101" charset="-128"/>
                <a:cs typeface="汉仪中宋简" panose="02010600000101010101" charset="-128"/>
              </a:rPr>
              <a:t>475</a:t>
            </a:r>
            <a:r>
              <a:rPr lang="zh-CN" altLang="en-US" sz="2000" b="1">
                <a:solidFill>
                  <a:srgbClr val="C00000"/>
                </a:solidFill>
                <a:latin typeface="汉仪中宋简" panose="02010600000101010101" charset="-128"/>
                <a:ea typeface="汉仪中宋简" panose="02010600000101010101" charset="-128"/>
                <a:cs typeface="汉仪中宋简" panose="02010600000101010101" charset="-128"/>
              </a:rPr>
              <a:t>万元</a:t>
            </a:r>
            <a:r>
              <a:rPr lang="zh-CN" altLang="en-US" sz="2000" b="0">
                <a:latin typeface="汉仪中宋简" panose="02010600000101010101" charset="-128"/>
                <a:ea typeface="汉仪中宋简" panose="02010600000101010101" charset="-128"/>
                <a:cs typeface="汉仪中宋简" panose="02010600000101010101" charset="-128"/>
              </a:rPr>
              <a:t>。</a:t>
            </a:r>
            <a:endParaRPr lang="zh-CN" altLang="en-US" sz="2000" b="0">
              <a:latin typeface="汉仪中宋简" panose="02010600000101010101" charset="-128"/>
              <a:ea typeface="汉仪中宋简" panose="02010600000101010101" charset="-128"/>
              <a:cs typeface="汉仪中宋简" panose="02010600000101010101" charset="-128"/>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2"/>
            </p:custDataLst>
          </p:nvPr>
        </p:nvSpPr>
        <p:spPr>
          <a:xfrm>
            <a:off x="1131570" y="258445"/>
            <a:ext cx="4592320" cy="521970"/>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产品交易</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3"/>
            </p:custDataLst>
          </p:nvPr>
        </p:nvSpPr>
        <p:spPr>
          <a:xfrm>
            <a:off x="-111760" y="214630"/>
            <a:ext cx="1323340" cy="701675"/>
          </a:xfrm>
          <a:prstGeom prst="rect">
            <a:avLst/>
          </a:prstGeom>
          <a:noFill/>
        </p:spPr>
        <p:txBody>
          <a:bodyPr wrap="square" rtlCol="0" anchor="t">
            <a:noAutofit/>
          </a:bodyPr>
          <a:p>
            <a:r>
              <a:rPr lang="zh-CN" altLang="en-US" sz="2800" b="1" kern="1050" noProof="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（四）</a:t>
            </a:r>
            <a:endParaRPr lang="zh-CN" altLang="en-US" sz="2800" b="1" kern="1050" noProof="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cxnSp>
        <p:nvCxnSpPr>
          <p:cNvPr id="18" name="直接连接符 17"/>
          <p:cNvCxnSpPr/>
          <p:nvPr>
            <p:custDataLst>
              <p:tags r:id="rId4"/>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5"/>
            </p:custDataLst>
          </p:nvPr>
        </p:nvSpPr>
        <p:spPr>
          <a:xfrm>
            <a:off x="584200" y="1082675"/>
            <a:ext cx="11022965" cy="398780"/>
          </a:xfrm>
          <a:prstGeom prst="rect">
            <a:avLst/>
          </a:prstGeom>
          <a:noFill/>
        </p:spPr>
        <p:txBody>
          <a:bodyPr wrap="square" rtlCol="0">
            <a:spAutoFit/>
          </a:bodyPr>
          <a:p>
            <a:r>
              <a:rPr sz="2000" b="1">
                <a:gradFill>
                  <a:gsLst>
                    <a:gs pos="0">
                      <a:srgbClr val="007BD3"/>
                    </a:gs>
                    <a:gs pos="100000">
                      <a:srgbClr val="034373"/>
                    </a:gs>
                  </a:gsLst>
                  <a:lin scaled="0"/>
                </a:gradFill>
                <a:effectLst>
                  <a:outerShdw blurRad="38100" dist="38100" dir="2700000" algn="tl">
                    <a:srgbClr val="000000">
                      <a:alpha val="43137"/>
                    </a:srgbClr>
                  </a:outerShdw>
                </a:effectLst>
              </a:rPr>
              <a:t>交易方式</a:t>
            </a:r>
            <a:endParaRPr lang="zh-CN" sz="2000">
              <a:solidFill>
                <a:srgbClr val="C00000"/>
              </a:solidFill>
              <a:effectLst>
                <a:outerShdw blurRad="38100" dist="38100" dir="2700000" algn="tl">
                  <a:srgbClr val="000000">
                    <a:alpha val="43137"/>
                  </a:srgbClr>
                </a:outerShdw>
              </a:effectLst>
            </a:endParaRPr>
          </a:p>
        </p:txBody>
      </p:sp>
      <p:sp>
        <p:nvSpPr>
          <p:cNvPr id="100" name="文本框 99"/>
          <p:cNvSpPr txBox="1"/>
          <p:nvPr/>
        </p:nvSpPr>
        <p:spPr>
          <a:xfrm>
            <a:off x="793115" y="1414145"/>
            <a:ext cx="12552680" cy="553085"/>
          </a:xfrm>
          <a:prstGeom prst="rect">
            <a:avLst/>
          </a:prstGeom>
          <a:noFill/>
          <a:ln w="9525">
            <a:noFill/>
          </a:ln>
        </p:spPr>
        <p:txBody>
          <a:bodyPr wrap="square">
            <a:spAutoFit/>
          </a:bodyPr>
          <a:p>
            <a:pPr indent="0" algn="just">
              <a:lnSpc>
                <a:spcPct val="150000"/>
              </a:lnSpc>
              <a:buClrTx/>
              <a:buSzTx/>
              <a:buFont typeface="Wingdings" panose="05000000000000000000" charset="0"/>
              <a:buNone/>
            </a:pPr>
            <a:r>
              <a:rPr lang="zh-CN" altLang="en-US" sz="2000" b="0">
                <a:latin typeface="汉仪中宋简" panose="02010600000101010101" charset="-128"/>
                <a:ea typeface="汉仪中宋简" panose="02010600000101010101" charset="-128"/>
              </a:rPr>
              <a:t>为规范交易程序，并考虑交易时效性，本次首单标的网上公告、线下交易。</a:t>
            </a:r>
            <a:endParaRPr lang="zh-CN" altLang="en-US" sz="2000" b="0">
              <a:latin typeface="汉仪中宋简" panose="02010600000101010101" charset="-128"/>
              <a:ea typeface="汉仪中宋简" panose="02010600000101010101" charset="-128"/>
            </a:endParaRPr>
          </a:p>
        </p:txBody>
      </p:sp>
      <p:sp>
        <p:nvSpPr>
          <p:cNvPr id="5" name="文本框 4"/>
          <p:cNvSpPr txBox="1"/>
          <p:nvPr/>
        </p:nvSpPr>
        <p:spPr>
          <a:xfrm>
            <a:off x="6406515" y="2037080"/>
            <a:ext cx="5379720" cy="1938020"/>
          </a:xfrm>
          <a:prstGeom prst="rect">
            <a:avLst/>
          </a:prstGeom>
          <a:noFill/>
        </p:spPr>
        <p:txBody>
          <a:bodyPr wrap="square" rtlCol="0" anchor="t">
            <a:spAutoFit/>
          </a:bodyPr>
          <a:p>
            <a:pPr algn="just" fontAlgn="auto">
              <a:lnSpc>
                <a:spcPct val="150000"/>
              </a:lnSpc>
              <a:buClrTx/>
              <a:buSzTx/>
              <a:buFontTx/>
              <a:buNone/>
            </a:pPr>
            <a:r>
              <a:rPr lang="zh-CN" altLang="en-US" sz="2000" b="1">
                <a:latin typeface="汉仪中宋简" panose="02010600000101010101" charset="-128"/>
                <a:ea typeface="汉仪中宋简" panose="02010600000101010101" charset="-128"/>
                <a:sym typeface="+mn-ea"/>
              </a:rPr>
              <a:t>②线下交易：</a:t>
            </a:r>
            <a:r>
              <a:rPr lang="zh-CN" altLang="en-US" sz="2000">
                <a:latin typeface="汉仪中宋简" panose="02010600000101010101" charset="-128"/>
                <a:ea typeface="汉仪中宋简" panose="02010600000101010101" charset="-128"/>
                <a:sym typeface="+mn-ea"/>
              </a:rPr>
              <a:t>出让方根据需要委托代理机构开展</a:t>
            </a:r>
            <a:r>
              <a:rPr lang="zh-CN" altLang="en-US" sz="2000" b="1">
                <a:solidFill>
                  <a:srgbClr val="C00000"/>
                </a:solidFill>
                <a:latin typeface="汉仪中宋简" panose="02010600000101010101" charset="-128"/>
                <a:ea typeface="汉仪中宋简" panose="02010600000101010101" charset="-128"/>
                <a:sym typeface="+mn-ea"/>
              </a:rPr>
              <a:t>线下多家竞争性谈判</a:t>
            </a:r>
            <a:r>
              <a:rPr lang="zh-CN" altLang="en-US" sz="2000">
                <a:latin typeface="汉仪中宋简" panose="02010600000101010101" charset="-128"/>
                <a:ea typeface="汉仪中宋简" panose="02010600000101010101" charset="-128"/>
                <a:sym typeface="+mn-ea"/>
              </a:rPr>
              <a:t>。确定受让方后进行交易信息公示，完成首单水利风景区生态产品交易。</a:t>
            </a:r>
            <a:endParaRPr lang="zh-CN" altLang="en-US" sz="2000">
              <a:latin typeface="汉仪中宋简" panose="02010600000101010101" charset="-128"/>
              <a:ea typeface="汉仪中宋简" panose="02010600000101010101" charset="-128"/>
              <a:sym typeface="+mn-ea"/>
            </a:endParaRPr>
          </a:p>
        </p:txBody>
      </p:sp>
      <p:sp>
        <p:nvSpPr>
          <p:cNvPr id="6" name="文本框 5"/>
          <p:cNvSpPr txBox="1"/>
          <p:nvPr/>
        </p:nvSpPr>
        <p:spPr>
          <a:xfrm>
            <a:off x="701675" y="2227580"/>
            <a:ext cx="5525770" cy="1476375"/>
          </a:xfrm>
          <a:prstGeom prst="rect">
            <a:avLst/>
          </a:prstGeom>
          <a:noFill/>
        </p:spPr>
        <p:txBody>
          <a:bodyPr wrap="square" rtlCol="0" anchor="t">
            <a:spAutoFit/>
          </a:bodyPr>
          <a:p>
            <a:pPr indent="0" algn="just" fontAlgn="auto">
              <a:lnSpc>
                <a:spcPct val="150000"/>
              </a:lnSpc>
            </a:pPr>
            <a:r>
              <a:rPr lang="zh-CN" altLang="en-US" sz="2000" b="1">
                <a:latin typeface="汉仪中宋简" panose="02010600000101010101" charset="-128"/>
                <a:ea typeface="汉仪中宋简" panose="02010600000101010101" charset="-128"/>
                <a:cs typeface="汉仪中宋简" panose="02010600000101010101" charset="-128"/>
                <a:sym typeface="+mn-ea"/>
              </a:rPr>
              <a:t>①公开发布</a:t>
            </a:r>
            <a:r>
              <a:rPr lang="zh-CN" altLang="en-US" sz="2000">
                <a:latin typeface="汉仪中宋简" panose="02010600000101010101" charset="-128"/>
                <a:ea typeface="汉仪中宋简" panose="02010600000101010101" charset="-128"/>
                <a:cs typeface="汉仪中宋简" panose="02010600000101010101" charset="-128"/>
                <a:sym typeface="+mn-ea"/>
              </a:rPr>
              <a:t>：可在</a:t>
            </a:r>
            <a:r>
              <a:rPr lang="zh-CN" altLang="en-US" sz="2000">
                <a:solidFill>
                  <a:srgbClr val="C00000"/>
                </a:solidFill>
                <a:latin typeface="汉仪中宋简" panose="02010600000101010101" charset="-128"/>
                <a:ea typeface="汉仪中宋简" panose="02010600000101010101" charset="-128"/>
                <a:cs typeface="汉仪中宋简" panose="02010600000101010101" charset="-128"/>
                <a:sym typeface="+mn-ea"/>
              </a:rPr>
              <a:t>县公共资源交易中心平台的“农村综合产权交易”</a:t>
            </a:r>
            <a:r>
              <a:rPr lang="zh-CN" altLang="en-US" sz="2000">
                <a:latin typeface="汉仪中宋简" panose="02010600000101010101" charset="-128"/>
                <a:ea typeface="汉仪中宋简" panose="02010600000101010101" charset="-128"/>
                <a:cs typeface="汉仪中宋简" panose="02010600000101010101" charset="-128"/>
                <a:sym typeface="+mn-ea"/>
              </a:rPr>
              <a:t>模块上公布交易公告，促进供给方与需求方精准对接。</a:t>
            </a:r>
            <a:endParaRPr lang="zh-CN" altLang="en-US" sz="2000">
              <a:latin typeface="汉仪中宋简" panose="02010600000101010101" charset="-128"/>
              <a:ea typeface="汉仪中宋简" panose="02010600000101010101" charset="-128"/>
              <a:cs typeface="汉仪中宋简" panose="02010600000101010101" charset="-128"/>
              <a:sym typeface="+mn-ea"/>
            </a:endParaRPr>
          </a:p>
        </p:txBody>
      </p:sp>
      <p:sp>
        <p:nvSpPr>
          <p:cNvPr id="9" name="矩形 8"/>
          <p:cNvSpPr/>
          <p:nvPr/>
        </p:nvSpPr>
        <p:spPr>
          <a:xfrm>
            <a:off x="730250" y="2037080"/>
            <a:ext cx="5486400" cy="1823085"/>
          </a:xfrm>
          <a:prstGeom prst="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6353175" y="2019935"/>
            <a:ext cx="5486400" cy="1839595"/>
          </a:xfrm>
          <a:prstGeom prst="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3" name="图片 12"/>
          <p:cNvPicPr>
            <a:picLocks noChangeAspect="1"/>
          </p:cNvPicPr>
          <p:nvPr/>
        </p:nvPicPr>
        <p:blipFill>
          <a:blip r:embed="rId6"/>
          <a:stretch>
            <a:fillRect/>
          </a:stretch>
        </p:blipFill>
        <p:spPr>
          <a:xfrm>
            <a:off x="738505" y="4049395"/>
            <a:ext cx="5488940" cy="2632075"/>
          </a:xfrm>
          <a:prstGeom prst="rect">
            <a:avLst/>
          </a:prstGeom>
          <a:effectLst>
            <a:outerShdw blurRad="50800" dist="38100" dir="2700000" algn="tl" rotWithShape="0">
              <a:prstClr val="black">
                <a:alpha val="40000"/>
              </a:prstClr>
            </a:outerShdw>
          </a:effectLst>
        </p:spPr>
      </p:pic>
      <p:pic>
        <p:nvPicPr>
          <p:cNvPr id="8" name="图片 7"/>
          <p:cNvPicPr>
            <a:picLocks noChangeAspect="1"/>
          </p:cNvPicPr>
          <p:nvPr/>
        </p:nvPicPr>
        <p:blipFill>
          <a:blip r:embed="rId7"/>
          <a:stretch>
            <a:fillRect/>
          </a:stretch>
        </p:blipFill>
        <p:spPr>
          <a:xfrm>
            <a:off x="6353810" y="4044950"/>
            <a:ext cx="5485765" cy="2592070"/>
          </a:xfrm>
          <a:prstGeom prst="rect">
            <a:avLst/>
          </a:prstGeom>
          <a:effectLst>
            <a:outerShdw blurRad="50800" dist="38100" dir="2700000" algn="tl" rotWithShape="0">
              <a:prstClr val="black">
                <a:alpha val="40000"/>
              </a:prstClr>
            </a:outerShdw>
          </a:effectLst>
        </p:spPr>
      </p:pic>
    </p:spTree>
    <p:custDataLst>
      <p:tags r:id="rId8"/>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2540" y="-11430"/>
            <a:ext cx="1051560" cy="88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custDataLst>
              <p:tags r:id="rId2"/>
            </p:custDataLst>
          </p:nvPr>
        </p:nvSpPr>
        <p:spPr>
          <a:xfrm>
            <a:off x="1131570" y="258445"/>
            <a:ext cx="4592320" cy="521970"/>
          </a:xfrm>
          <a:prstGeom prst="rect">
            <a:avLst/>
          </a:prstGeom>
          <a:noFill/>
        </p:spPr>
        <p:txBody>
          <a:bodyPr wrap="square" rtlCol="0" anchor="t">
            <a:spAutoFit/>
          </a:bodyPr>
          <a:p>
            <a:pPr marR="0" algn="just" defTabSz="457200" fontAlgn="auto">
              <a:lnSpc>
                <a:spcPct val="100000"/>
              </a:lnSpc>
              <a:spcBef>
                <a:spcPts val="0"/>
              </a:spcBef>
              <a:spcAft>
                <a:spcPts val="0"/>
              </a:spcAft>
              <a:buClrTx/>
              <a:buSzTx/>
              <a:buFontTx/>
              <a:buNone/>
              <a:defRPr/>
            </a:pPr>
            <a:r>
              <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rPr>
              <a:t>收益分配与监管</a:t>
            </a:r>
            <a:endParaRPr lang="zh-CN" altLang="en-US" sz="2800" b="1" kern="1050" noProof="0" dirty="0">
              <a:solidFill>
                <a:srgbClr val="628DB6"/>
              </a:solidFill>
              <a:latin typeface="微软雅黑" panose="020B0503020204020204" charset="-122"/>
              <a:ea typeface="微软雅黑" panose="020B0503020204020204" charset="-122"/>
              <a:cs typeface="微软雅黑" panose="020B0503020204020204" charset="-122"/>
              <a:sym typeface="+mn-ea"/>
            </a:endParaRPr>
          </a:p>
        </p:txBody>
      </p:sp>
      <p:cxnSp>
        <p:nvCxnSpPr>
          <p:cNvPr id="18" name="直接连接符 17"/>
          <p:cNvCxnSpPr/>
          <p:nvPr>
            <p:custDataLst>
              <p:tags r:id="rId3"/>
            </p:custDataLst>
          </p:nvPr>
        </p:nvCxnSpPr>
        <p:spPr>
          <a:xfrm>
            <a:off x="1024890" y="871220"/>
            <a:ext cx="10814050" cy="0"/>
          </a:xfrm>
          <a:prstGeom prst="line">
            <a:avLst/>
          </a:prstGeom>
          <a:ln w="19050">
            <a:solidFill>
              <a:srgbClr val="5A9CCA">
                <a:alpha val="72000"/>
              </a:srgb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4"/>
            </p:custDataLst>
          </p:nvPr>
        </p:nvSpPr>
        <p:spPr>
          <a:xfrm>
            <a:off x="675005" y="1348105"/>
            <a:ext cx="11022965" cy="398780"/>
          </a:xfrm>
          <a:prstGeom prst="rect">
            <a:avLst/>
          </a:prstGeom>
          <a:noFill/>
        </p:spPr>
        <p:txBody>
          <a:bodyPr wrap="square" rtlCol="0">
            <a:spAutoFit/>
          </a:bodyPr>
          <a:p>
            <a:r>
              <a:rPr sz="2000" b="1">
                <a:gradFill>
                  <a:gsLst>
                    <a:gs pos="0">
                      <a:srgbClr val="007BD3"/>
                    </a:gs>
                    <a:gs pos="100000">
                      <a:srgbClr val="034373"/>
                    </a:gs>
                  </a:gsLst>
                  <a:lin scaled="0"/>
                </a:gradFill>
                <a:effectLst>
                  <a:outerShdw blurRad="38100" dist="38100" dir="2700000" algn="tl">
                    <a:srgbClr val="000000">
                      <a:alpha val="43137"/>
                    </a:srgbClr>
                  </a:outerShdw>
                </a:effectLst>
              </a:rPr>
              <a:t>1．明确收益分配</a:t>
            </a:r>
            <a:endParaRPr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sp>
        <p:nvSpPr>
          <p:cNvPr id="100" name="文本框 99"/>
          <p:cNvSpPr txBox="1"/>
          <p:nvPr/>
        </p:nvSpPr>
        <p:spPr>
          <a:xfrm>
            <a:off x="596900" y="1848485"/>
            <a:ext cx="11023600" cy="1602740"/>
          </a:xfrm>
          <a:prstGeom prst="rect">
            <a:avLst/>
          </a:prstGeom>
          <a:noFill/>
          <a:ln w="9525">
            <a:noFill/>
          </a:ln>
        </p:spPr>
        <p:txBody>
          <a:bodyPr wrap="square">
            <a:noAutofit/>
          </a:bodyPr>
          <a:p>
            <a:pPr marL="285750" indent="-285750" algn="just">
              <a:lnSpc>
                <a:spcPct val="150000"/>
              </a:lnSpc>
              <a:buClrTx/>
              <a:buSzTx/>
              <a:buFont typeface="Wingdings" panose="05000000000000000000" charset="0"/>
              <a:buChar char="Ø"/>
            </a:pPr>
            <a:r>
              <a:rPr lang="zh-CN" altLang="en-US" sz="2000" b="0">
                <a:latin typeface="汉仪中宋简" panose="02010600000101010101" charset="-128"/>
                <a:ea typeface="汉仪中宋简" panose="02010600000101010101" charset="-128"/>
              </a:rPr>
              <a:t>通过制定</a:t>
            </a:r>
            <a:r>
              <a:rPr lang="zh-CN" altLang="en-US" sz="2000" b="1">
                <a:solidFill>
                  <a:srgbClr val="C00000"/>
                </a:solidFill>
                <a:latin typeface="汉仪中宋简" panose="02010600000101010101" charset="-128"/>
                <a:ea typeface="汉仪中宋简" panose="02010600000101010101" charset="-128"/>
              </a:rPr>
              <a:t>《共建共享合作协议》</a:t>
            </a:r>
            <a:r>
              <a:rPr lang="zh-CN" altLang="en-US" sz="2000" b="1">
                <a:solidFill>
                  <a:srgbClr val="C00000"/>
                </a:solidFill>
                <a:latin typeface="汉仪中宋简" panose="02010600000101010101" charset="-128"/>
                <a:ea typeface="汉仪中宋简" panose="02010600000101010101" charset="-128"/>
                <a:sym typeface="+mn-ea"/>
              </a:rPr>
              <a:t>《交易管理办法》</a:t>
            </a:r>
            <a:r>
              <a:rPr lang="zh-CN" altLang="en-US" sz="2000" b="0">
                <a:latin typeface="汉仪中宋简" panose="02010600000101010101" charset="-128"/>
                <a:ea typeface="汉仪中宋简" panose="02010600000101010101" charset="-128"/>
              </a:rPr>
              <a:t>等，</a:t>
            </a:r>
            <a:r>
              <a:rPr lang="zh-CN" altLang="en-US" sz="2000" b="0">
                <a:solidFill>
                  <a:srgbClr val="C00000"/>
                </a:solidFill>
                <a:latin typeface="汉仪中宋简" panose="02010600000101010101" charset="-128"/>
                <a:ea typeface="汉仪中宋简" panose="02010600000101010101" charset="-128"/>
              </a:rPr>
              <a:t>建立水生态产品价值转化反哺机制</a:t>
            </a:r>
            <a:r>
              <a:rPr lang="zh-CN" altLang="en-US" sz="2000" b="0">
                <a:latin typeface="汉仪中宋简" panose="02010600000101010101" charset="-128"/>
                <a:ea typeface="汉仪中宋简" panose="02010600000101010101" charset="-128"/>
              </a:rPr>
              <a:t>，明确交易收益资金用于</a:t>
            </a:r>
            <a:r>
              <a:rPr lang="zh-CN" altLang="en-US" sz="2000" b="1">
                <a:solidFill>
                  <a:srgbClr val="C00000"/>
                </a:solidFill>
                <a:latin typeface="汉仪中宋简" panose="02010600000101010101" charset="-128"/>
                <a:ea typeface="汉仪中宋简" panose="02010600000101010101" charset="-128"/>
              </a:rPr>
              <a:t>反哺水利风景区运行维护及乡村共富</a:t>
            </a:r>
            <a:r>
              <a:rPr lang="zh-CN" altLang="en-US" sz="2000" b="0">
                <a:latin typeface="汉仪中宋简" panose="02010600000101010101" charset="-128"/>
                <a:ea typeface="汉仪中宋简" panose="02010600000101010101" charset="-128"/>
              </a:rPr>
              <a:t>等；在交易合同中明确将本次生态产品价值实现的收益反哺于基础设施建设、水域及工程养护等。</a:t>
            </a:r>
            <a:endParaRPr lang="zh-CN" altLang="en-US" sz="2000" b="0">
              <a:latin typeface="汉仪中宋简" panose="02010600000101010101" charset="-128"/>
              <a:ea typeface="汉仪中宋简" panose="02010600000101010101" charset="-128"/>
            </a:endParaRPr>
          </a:p>
        </p:txBody>
      </p:sp>
      <p:sp>
        <p:nvSpPr>
          <p:cNvPr id="4" name="文本框 3"/>
          <p:cNvSpPr txBox="1"/>
          <p:nvPr>
            <p:custDataLst>
              <p:tags r:id="rId5"/>
            </p:custDataLst>
          </p:nvPr>
        </p:nvSpPr>
        <p:spPr>
          <a:xfrm>
            <a:off x="675005" y="3702050"/>
            <a:ext cx="11022965" cy="398780"/>
          </a:xfrm>
          <a:prstGeom prst="rect">
            <a:avLst/>
          </a:prstGeom>
          <a:noFill/>
        </p:spPr>
        <p:txBody>
          <a:bodyPr wrap="square" rtlCol="0">
            <a:spAutoFit/>
          </a:bodyPr>
          <a:p>
            <a:r>
              <a:rPr sz="2000" b="1">
                <a:gradFill>
                  <a:gsLst>
                    <a:gs pos="0">
                      <a:srgbClr val="007BD3"/>
                    </a:gs>
                    <a:gs pos="100000">
                      <a:srgbClr val="034373"/>
                    </a:gs>
                  </a:gsLst>
                  <a:lin scaled="0"/>
                </a:gradFill>
                <a:effectLst>
                  <a:outerShdw blurRad="38100" dist="38100" dir="2700000" algn="tl">
                    <a:srgbClr val="000000">
                      <a:alpha val="43137"/>
                    </a:srgbClr>
                  </a:outerShdw>
                </a:effectLst>
              </a:rPr>
              <a:t>2．建立收益监管机制</a:t>
            </a:r>
            <a:endParaRPr sz="2000" b="1">
              <a:gradFill>
                <a:gsLst>
                  <a:gs pos="0">
                    <a:srgbClr val="007BD3"/>
                  </a:gs>
                  <a:gs pos="100000">
                    <a:srgbClr val="034373"/>
                  </a:gs>
                </a:gsLst>
                <a:lin scaled="0"/>
              </a:gradFill>
              <a:effectLst>
                <a:outerShdw blurRad="38100" dist="38100" dir="2700000" algn="tl">
                  <a:srgbClr val="000000">
                    <a:alpha val="43137"/>
                  </a:srgbClr>
                </a:outerShdw>
              </a:effectLst>
            </a:endParaRPr>
          </a:p>
        </p:txBody>
      </p:sp>
      <p:sp>
        <p:nvSpPr>
          <p:cNvPr id="5" name="文本框 4"/>
          <p:cNvSpPr txBox="1"/>
          <p:nvPr/>
        </p:nvSpPr>
        <p:spPr>
          <a:xfrm>
            <a:off x="674370" y="4502785"/>
            <a:ext cx="11023600" cy="1014730"/>
          </a:xfrm>
          <a:prstGeom prst="rect">
            <a:avLst/>
          </a:prstGeom>
          <a:noFill/>
          <a:ln w="9525">
            <a:noFill/>
          </a:ln>
        </p:spPr>
        <p:txBody>
          <a:bodyPr wrap="square">
            <a:spAutoFit/>
          </a:bodyPr>
          <a:p>
            <a:pPr marL="285750" indent="-285750" algn="just">
              <a:lnSpc>
                <a:spcPct val="150000"/>
              </a:lnSpc>
              <a:buClrTx/>
              <a:buSzTx/>
              <a:buFont typeface="Wingdings" panose="05000000000000000000" charset="0"/>
              <a:buChar char="Ø"/>
            </a:pPr>
            <a:r>
              <a:rPr lang="zh-CN" altLang="en-US" sz="2000" b="0">
                <a:latin typeface="汉仪中宋简" panose="02010600000101010101" charset="-128"/>
                <a:ea typeface="汉仪中宋简" panose="02010600000101010101" charset="-128"/>
              </a:rPr>
              <a:t>在《交易管理办法》中明确</a:t>
            </a:r>
            <a:r>
              <a:rPr lang="zh-CN" altLang="en-US" sz="2000" b="0">
                <a:solidFill>
                  <a:srgbClr val="C00000"/>
                </a:solidFill>
                <a:latin typeface="汉仪中宋简" panose="02010600000101010101" charset="-128"/>
                <a:ea typeface="汉仪中宋简" panose="02010600000101010101" charset="-128"/>
              </a:rPr>
              <a:t>水生态产品价值转化收益专款专用</a:t>
            </a:r>
            <a:r>
              <a:rPr lang="zh-CN" altLang="en-US" sz="2000" b="0">
                <a:latin typeface="汉仪中宋简" panose="02010600000101010101" charset="-128"/>
                <a:ea typeface="汉仪中宋简" panose="02010600000101010101" charset="-128"/>
              </a:rPr>
              <a:t>，定期对收益资金使用情况进行检查和评估，确保资金使用的合理性和透明度。</a:t>
            </a:r>
            <a:endParaRPr lang="zh-CN" altLang="en-US" sz="2000" b="0">
              <a:latin typeface="汉仪中宋简" panose="02010600000101010101" charset="-128"/>
              <a:ea typeface="汉仪中宋简" panose="02010600000101010101" charset="-128"/>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p:nvPr>
            <p:ph type="title"/>
          </p:nvPr>
        </p:nvSpPr>
        <p:spPr/>
        <p:txBody>
          <a:bodyPr/>
          <a:p>
            <a:endParaRPr lang="zh-CN" altLang="en-US"/>
          </a:p>
        </p:txBody>
      </p:sp>
      <p:graphicFrame>
        <p:nvGraphicFramePr>
          <p:cNvPr id="11" name="图片占位符 10">
            <a:hlinkClick r:id="" action="ppaction://ole?verb="/>
          </p:cNvPr>
          <p:cNvGraphicFramePr>
            <a:graphicFrameLocks noChangeAspect="1"/>
          </p:cNvGraphicFramePr>
          <p:nvPr>
            <p:ph type="pic" idx="2"/>
          </p:nvPr>
        </p:nvGraphicFramePr>
        <p:xfrm>
          <a:off x="5629910" y="1996440"/>
          <a:ext cx="1143000" cy="1143000"/>
        </p:xfrm>
        <a:graphic>
          <a:graphicData uri="http://schemas.openxmlformats.org/presentationml/2006/ole">
            <mc:AlternateContent xmlns:mc="http://schemas.openxmlformats.org/markup-compatibility/2006">
              <mc:Choice xmlns:v="urn:schemas-microsoft-com:vml" Requires="v">
                <p:oleObj spid="_x0000_s1025" name="" r:id="rId1" imgW="1143000" imgH="1143000" progId="Package">
                  <p:embed/>
                </p:oleObj>
              </mc:Choice>
              <mc:Fallback>
                <p:oleObj name="" r:id="rId1" imgW="1143000" imgH="1143000" progId="Package">
                  <p:embed/>
                  <p:pic>
                    <p:nvPicPr>
                      <p:cNvPr id="0" name="图片 1024"/>
                      <p:cNvPicPr/>
                      <p:nvPr/>
                    </p:nvPicPr>
                    <p:blipFill>
                      <a:blip r:embed="rId2"/>
                      <a:stretch>
                        <a:fillRect/>
                      </a:stretch>
                    </p:blipFill>
                    <p:spPr>
                      <a:xfrm>
                        <a:off x="5629910" y="1996440"/>
                        <a:ext cx="1143000" cy="1143000"/>
                      </a:xfrm>
                      <a:prstGeom prst="rect">
                        <a:avLst/>
                      </a:prstGeom>
                    </p:spPr>
                  </p:pic>
                </p:oleObj>
              </mc:Fallback>
            </mc:AlternateContent>
          </a:graphicData>
        </a:graphic>
      </p:graphicFrame>
      <p:sp>
        <p:nvSpPr>
          <p:cNvPr id="15" name="文本占位符 14"/>
          <p:cNvSpPr/>
          <p:nvPr>
            <p:ph type="body" idx="1"/>
          </p:nvPr>
        </p:nvSpPr>
        <p:spPr/>
        <p:txBody>
          <a:bodyPr/>
          <a:p>
            <a:endParaRPr lang="zh-CN" altLang="en-US" sz="2800">
              <a:latin typeface="Noto Sans SC" panose="020B0500000000000000" charset="-122"/>
              <a:ea typeface="Noto Sans SC" panose="020B0500000000000000" charset="-122"/>
            </a:endParaRPr>
          </a:p>
        </p:txBody>
      </p:sp>
      <p:sp>
        <p:nvSpPr>
          <p:cNvPr id="2" name="AutoShape 2"/>
          <p:cNvSpPr/>
          <p:nvPr/>
        </p:nvSpPr>
        <p:spPr>
          <a:xfrm>
            <a:off x="404495" y="176530"/>
            <a:ext cx="12192000" cy="6858000"/>
          </a:xfrm>
          <a:prstGeom prst="roundRect">
            <a:avLst>
              <a:gd name="adj" fmla="val 0"/>
            </a:avLst>
          </a:prstGeom>
          <a:solidFill>
            <a:srgbClr val="FFFFFF">
              <a:alpha val="100000"/>
            </a:srgbClr>
          </a:solidFill>
          <a:ln w="25400" cap="flat" cmpd="sng">
            <a:noFill/>
            <a:prstDash val="solid"/>
            <a:round/>
          </a:ln>
        </p:spPr>
        <p:txBody>
          <a:bodyPr vert="horz" lIns="63500" tIns="63500" rIns="63500" bIns="63500" rtlCol="0" anchor="ctr"/>
          <a:lstStyle/>
          <a:p>
            <a:pPr algn="ctr">
              <a:defRPr/>
            </a:pPr>
          </a:p>
        </p:txBody>
      </p:sp>
      <p:sp>
        <p:nvSpPr>
          <p:cNvPr id="3" name="AutoShape 3"/>
          <p:cNvSpPr/>
          <p:nvPr/>
        </p:nvSpPr>
        <p:spPr>
          <a:xfrm>
            <a:off x="635000" y="508000"/>
            <a:ext cx="1092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3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特定地域单位水</a:t>
            </a:r>
            <a:r>
              <a:rPr lang="en-US" sz="3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生态产品价值实现案例</a:t>
            </a:r>
            <a:endParaRPr lang="en-US" sz="1100"/>
          </a:p>
        </p:txBody>
      </p:sp>
      <p:sp>
        <p:nvSpPr>
          <p:cNvPr id="7" name="AutoShape 7"/>
          <p:cNvSpPr/>
          <p:nvPr/>
        </p:nvSpPr>
        <p:spPr>
          <a:xfrm>
            <a:off x="629920" y="3642360"/>
            <a:ext cx="3143885" cy="152019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1600" b="1" i="0" u="none" strike="noStrike">
                <a:solidFill>
                  <a:srgbClr val="00704A"/>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鄂州石桥水库</a:t>
            </a:r>
            <a:endParaRPr lang="zh-CN" altLang="en-US" sz="1600" b="1" i="0" u="none" strike="noStrike">
              <a:solidFill>
                <a:srgbClr val="00704A"/>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a:p>
            <a:pPr indent="0" algn="l">
              <a:lnSpc>
                <a:spcPct val="125000"/>
              </a:lnSpc>
              <a:defRPr/>
            </a:pP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出台全国首个市级《水生态产品交易管理办法》，</a:t>
            </a:r>
            <a:r>
              <a:rPr lang="zh-CN" altLang="en-US" sz="1200" b="1">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以石桥水库水利风景区内的桃花岛、朱墩、叶角山及部分环库绿道20年生态旅游经营权为交易标的，成交金额222.28万元</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明确收益反哺机制用于环境治理，形成“资源-资产-资本-反哺”闭环。</a:t>
            </a:r>
            <a:endPar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Shape 9"/>
          <p:cNvSpPr/>
          <p:nvPr/>
        </p:nvSpPr>
        <p:spPr>
          <a:xfrm>
            <a:off x="4509770" y="3481705"/>
            <a:ext cx="3043555" cy="16808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1600" b="1" i="0" u="none" strike="noStrike">
                <a:solidFill>
                  <a:srgbClr val="00704A"/>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硚口汉江湾</a:t>
            </a:r>
            <a:endParaRPr lang="en-US" sz="1100"/>
          </a:p>
          <a:p>
            <a:pPr indent="0" algn="l">
              <a:lnSpc>
                <a:spcPct val="125000"/>
              </a:lnSpc>
            </a:pPr>
            <a:r>
              <a:rPr lang="zh-CN" altLang="en-US" sz="1200" b="0"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硚</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口汉江湾江滩30年经营权生态产品价值核算（VEP）6.69亿元，市场化交易6.06亿元。</a:t>
            </a:r>
            <a:endParaRPr lang="zh-CN" altLang="en-US" sz="1200" b="0"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0" name="图片 9"/>
          <p:cNvPicPr>
            <a:picLocks noChangeAspect="1"/>
          </p:cNvPicPr>
          <p:nvPr/>
        </p:nvPicPr>
        <p:blipFill>
          <a:blip r:embed="rId3"/>
          <a:stretch>
            <a:fillRect/>
          </a:stretch>
        </p:blipFill>
        <p:spPr>
          <a:xfrm>
            <a:off x="4398645" y="1443990"/>
            <a:ext cx="3087370" cy="1986280"/>
          </a:xfrm>
          <a:prstGeom prst="rect">
            <a:avLst/>
          </a:prstGeom>
        </p:spPr>
      </p:pic>
      <p:pic>
        <p:nvPicPr>
          <p:cNvPr id="12" name="图片 11" descr="640"/>
          <p:cNvPicPr>
            <a:picLocks noChangeAspect="1"/>
          </p:cNvPicPr>
          <p:nvPr/>
        </p:nvPicPr>
        <p:blipFill>
          <a:blip r:embed="rId4"/>
          <a:stretch>
            <a:fillRect/>
          </a:stretch>
        </p:blipFill>
        <p:spPr>
          <a:xfrm>
            <a:off x="635000" y="1443990"/>
            <a:ext cx="3029585" cy="1927225"/>
          </a:xfrm>
          <a:prstGeom prst="rect">
            <a:avLst/>
          </a:prstGeom>
        </p:spPr>
      </p:pic>
      <p:pic>
        <p:nvPicPr>
          <p:cNvPr id="16" name="图片 15" descr="黑龙潭jpeg"/>
          <p:cNvPicPr>
            <a:picLocks noChangeAspect="1"/>
          </p:cNvPicPr>
          <p:nvPr/>
        </p:nvPicPr>
        <p:blipFill>
          <a:blip r:embed="rId5"/>
          <a:stretch>
            <a:fillRect/>
          </a:stretch>
        </p:blipFill>
        <p:spPr>
          <a:xfrm>
            <a:off x="8103235" y="1443990"/>
            <a:ext cx="3615055" cy="1986915"/>
          </a:xfrm>
          <a:prstGeom prst="rect">
            <a:avLst/>
          </a:prstGeom>
        </p:spPr>
      </p:pic>
      <p:sp>
        <p:nvSpPr>
          <p:cNvPr id="20" name="AutoShape 9"/>
          <p:cNvSpPr/>
          <p:nvPr/>
        </p:nvSpPr>
        <p:spPr>
          <a:xfrm>
            <a:off x="8001000" y="3731895"/>
            <a:ext cx="3556000" cy="1680845"/>
          </a:xfrm>
          <a:prstGeom prst="rect">
            <a:avLst/>
          </a:prstGeom>
          <a:noFill/>
          <a:ln w="12700" cap="flat" cmpd="sng">
            <a:noFill/>
            <a:prstDash val="solid"/>
            <a:round/>
          </a:ln>
        </p:spPr>
        <p:txBody>
          <a:bodyPr vert="horz" wrap="square" lIns="0" tIns="0" rIns="0" bIns="0" rtlCol="0" anchor="ctr" anchorCtr="0"/>
          <a:p>
            <a:pPr indent="0" algn="l">
              <a:lnSpc>
                <a:spcPct val="125000"/>
              </a:lnSpc>
            </a:pPr>
            <a:r>
              <a:rPr lang="zh-CN" sz="1600" b="1" i="0" u="none" strike="noStrike">
                <a:solidFill>
                  <a:srgbClr val="00704A"/>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四川仁寿黑龙潭：</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四川弘士集团有限公司以</a:t>
            </a: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3346</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万元购买景区</a:t>
            </a: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5</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年渔业资源经营权，标志四川在西部地区率先完成水利风景区生态产品价值实现。</a:t>
            </a:r>
            <a:endPar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25000"/>
              </a:lnSpc>
            </a:pP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推行</a:t>
            </a: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以鱼控草、以鱼抑藻、以鱼净水</a:t>
            </a: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生态净水渔业模式，构建</a:t>
            </a: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资源资产化</a:t>
            </a: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产业融合化</a:t>
            </a: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机制市场化</a:t>
            </a: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成果共享化</a:t>
            </a:r>
            <a:r>
              <a:rPr lang="en-US" altLang="zh-CN"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的全链条价值转化路径。</a:t>
            </a:r>
            <a:endParaRPr lang="zh-CN" altLang="en-US" sz="1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524000"/>
            <a:ext cx="12192000" cy="177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10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3</a:t>
            </a:r>
            <a:endParaRPr lang="en-US" sz="1100"/>
          </a:p>
        </p:txBody>
      </p:sp>
      <p:sp>
        <p:nvSpPr>
          <p:cNvPr id="3" name="AutoShape 3"/>
          <p:cNvSpPr/>
          <p:nvPr/>
        </p:nvSpPr>
        <p:spPr>
          <a:xfrm>
            <a:off x="0" y="3556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产品清单与核算</a:t>
            </a:r>
            <a:endParaRPr lang="en-US" sz="1100"/>
          </a:p>
        </p:txBody>
      </p:sp>
      <p:sp>
        <p:nvSpPr>
          <p:cNvPr id="4" name="AutoShape 4"/>
          <p:cNvSpPr/>
          <p:nvPr/>
        </p:nvSpPr>
        <p:spPr>
          <a:xfrm>
            <a:off x="5588000" y="4826000"/>
            <a:ext cx="1016000" cy="508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0" y="5334000"/>
            <a:ext cx="1219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我们有哪些生态产品？</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ttps://test-kimi-img.moonshot.cn/pub/slides/slides_tmpl/image/25-07-11-16:53:40-d1od255cmrb5eq9ipumg.png"/>
          <p:cNvPicPr>
            <a:picLocks noChangeAspect="1"/>
          </p:cNvPicPr>
          <p:nvPr/>
        </p:nvPicPr>
        <p:blipFill>
          <a:blip r:embed="rId1"/>
          <a:srcRect l="27" r="27"/>
          <a:stretch>
            <a:fillRect/>
          </a:stretch>
        </p:blipFill>
        <p:spPr>
          <a:xfrm>
            <a:off x="427355" y="509905"/>
            <a:ext cx="3984625" cy="3579495"/>
          </a:xfrm>
          <a:prstGeom prst="rect">
            <a:avLst/>
          </a:prstGeom>
        </p:spPr>
      </p:pic>
      <p:sp>
        <p:nvSpPr>
          <p:cNvPr id="4" name="Text 0"/>
          <p:cNvSpPr/>
          <p:nvPr/>
        </p:nvSpPr>
        <p:spPr>
          <a:xfrm>
            <a:off x="577850" y="1256665"/>
            <a:ext cx="6182995" cy="1043305"/>
          </a:xfrm>
          <a:prstGeom prst="rect">
            <a:avLst/>
          </a:prstGeom>
          <a:noFill/>
        </p:spPr>
        <p:txBody>
          <a:bodyPr wrap="square" lIns="0" tIns="0" rIns="0" bIns="0" rtlCol="0" anchor="t"/>
          <a:lstStyle/>
          <a:p>
            <a:pPr marL="0" indent="0" algn="just" defTabSz="914400">
              <a:lnSpc>
                <a:spcPct val="150000"/>
              </a:lnSpc>
              <a:spcBef>
                <a:spcPts val="0"/>
              </a:spcBef>
              <a:spcAft>
                <a:spcPts val="0"/>
              </a:spcAft>
              <a:buNone/>
            </a:pPr>
            <a:r>
              <a:rPr lang="en-US" altLang="zh-CN" sz="1400" kern="0" dirty="0">
                <a:solidFill>
                  <a:srgbClr val="262626"/>
                </a:solidFill>
                <a:latin typeface="黑体" panose="02010609060101010101" charset="-122"/>
                <a:ea typeface="黑体" panose="02010609060101010101" charset="-122"/>
                <a:cs typeface="黑体" panose="02010609060101010101" charset="-122"/>
                <a:sym typeface="Arial" panose="020B0604020202020204"/>
              </a:rPr>
              <a:t>   </a:t>
            </a:r>
            <a:r>
              <a:rPr lang="zh-CN" altLang="en-US" sz="1400" kern="0" dirty="0">
                <a:solidFill>
                  <a:srgbClr val="262626"/>
                </a:solidFill>
                <a:latin typeface="黑体" panose="02010609060101010101" charset="-122"/>
                <a:ea typeface="黑体" panose="02010609060101010101" charset="-122"/>
                <a:cs typeface="黑体" panose="02010609060101010101" charset="-122"/>
                <a:sym typeface="Arial" panose="020B0604020202020204"/>
              </a:rPr>
              <a:t>聚焦景区特色，区分产品边界（避免产品交叉），形成了包括</a:t>
            </a:r>
            <a:r>
              <a:rPr lang="en-US" altLang="zh-CN" sz="1400" b="1" kern="0" dirty="0">
                <a:solidFill>
                  <a:srgbClr val="C00000"/>
                </a:solidFill>
                <a:latin typeface="Arial" panose="020B0604020202020204"/>
                <a:ea typeface="Arial" panose="020B0604020202020204"/>
                <a:cs typeface="Arial" panose="020B0604020202020204"/>
                <a:sym typeface="Arial" panose="020B0604020202020204"/>
              </a:rPr>
              <a:t>“</a:t>
            </a:r>
            <a:r>
              <a:rPr lang="zh-CN" altLang="en-US" sz="1400" b="1" kern="0" dirty="0">
                <a:solidFill>
                  <a:srgbClr val="C00000"/>
                </a:solidFill>
                <a:latin typeface="Arial" panose="020B0604020202020204"/>
                <a:ea typeface="Arial" panose="020B0604020202020204"/>
                <a:cs typeface="Arial" panose="020B0604020202020204"/>
                <a:sym typeface="Arial" panose="020B0604020202020204"/>
              </a:rPr>
              <a:t>水资源供给、水产品供给、水环境调节服务、水生态环境调节服务、水景观服务、水文化服务</a:t>
            </a:r>
            <a:r>
              <a:rPr lang="en-US" altLang="zh-CN" sz="1400" b="1" kern="0" dirty="0">
                <a:solidFill>
                  <a:srgbClr val="C00000"/>
                </a:solidFill>
                <a:latin typeface="Arial" panose="020B0604020202020204"/>
                <a:ea typeface="Arial" panose="020B0604020202020204"/>
                <a:cs typeface="Arial" panose="020B0604020202020204"/>
                <a:sym typeface="Arial" panose="020B0604020202020204"/>
              </a:rPr>
              <a:t>”</a:t>
            </a:r>
            <a:r>
              <a:rPr lang="zh-CN" altLang="en-US" sz="1400" kern="0" dirty="0">
                <a:solidFill>
                  <a:srgbClr val="000000"/>
                </a:solidFill>
                <a:latin typeface="Arial" panose="020B0604020202020204"/>
                <a:ea typeface="Arial" panose="020B0604020202020204"/>
                <a:cs typeface="Arial" panose="020B0604020202020204"/>
                <a:sym typeface="Arial" panose="020B0604020202020204"/>
              </a:rPr>
              <a:t>等</a:t>
            </a:r>
            <a:r>
              <a:rPr lang="en-US" altLang="zh-CN" sz="1400" b="1" kern="0" dirty="0">
                <a:solidFill>
                  <a:srgbClr val="000000"/>
                </a:solidFill>
                <a:latin typeface="Arial" panose="020B0604020202020204"/>
                <a:ea typeface="Arial" panose="020B0604020202020204"/>
                <a:cs typeface="Arial" panose="020B0604020202020204"/>
                <a:sym typeface="Arial" panose="020B0604020202020204"/>
              </a:rPr>
              <a:t>5</a:t>
            </a:r>
            <a:r>
              <a:rPr lang="zh-CN" altLang="en-US" sz="1400" b="1" kern="0" dirty="0">
                <a:solidFill>
                  <a:srgbClr val="000000"/>
                </a:solidFill>
                <a:latin typeface="Arial" panose="020B0604020202020204"/>
                <a:ea typeface="Arial" panose="020B0604020202020204"/>
                <a:cs typeface="Arial" panose="020B0604020202020204"/>
                <a:sym typeface="Arial" panose="020B0604020202020204"/>
              </a:rPr>
              <a:t>大类</a:t>
            </a:r>
            <a:r>
              <a:rPr lang="en-US" altLang="zh-CN" sz="1400" b="1" kern="0" dirty="0">
                <a:solidFill>
                  <a:srgbClr val="000000"/>
                </a:solidFill>
                <a:latin typeface="Arial" panose="020B0604020202020204"/>
                <a:ea typeface="Arial" panose="020B0604020202020204"/>
                <a:cs typeface="Arial" panose="020B0604020202020204"/>
                <a:sym typeface="Arial" panose="020B0604020202020204"/>
              </a:rPr>
              <a:t>26</a:t>
            </a:r>
            <a:r>
              <a:rPr lang="zh-CN" altLang="en-US" sz="1400" b="1" kern="0" dirty="0">
                <a:solidFill>
                  <a:srgbClr val="000000"/>
                </a:solidFill>
                <a:latin typeface="Arial" panose="020B0604020202020204"/>
                <a:ea typeface="Arial" panose="020B0604020202020204"/>
                <a:cs typeface="Arial" panose="020B0604020202020204"/>
                <a:sym typeface="Arial" panose="020B0604020202020204"/>
              </a:rPr>
              <a:t>小类生态产品清单</a:t>
            </a:r>
            <a:r>
              <a:rPr lang="zh-CN" altLang="en-US" sz="1400" kern="0" dirty="0">
                <a:solidFill>
                  <a:srgbClr val="000000"/>
                </a:solidFill>
                <a:latin typeface="Arial" panose="020B0604020202020204"/>
                <a:ea typeface="Arial" panose="020B0604020202020204"/>
                <a:cs typeface="Arial" panose="020B0604020202020204"/>
                <a:sym typeface="Arial" panose="020B0604020202020204"/>
              </a:rPr>
              <a:t>。</a:t>
            </a:r>
            <a:endParaRPr lang="zh-CN" altLang="en-US" sz="1400" kern="0" dirty="0">
              <a:solidFill>
                <a:srgbClr val="000000"/>
              </a:solidFill>
              <a:latin typeface="Arial" panose="020B0604020202020204"/>
              <a:ea typeface="Arial" panose="020B0604020202020204"/>
              <a:cs typeface="Arial" panose="020B0604020202020204"/>
              <a:sym typeface="Arial" panose="020B0604020202020204"/>
            </a:endParaRPr>
          </a:p>
          <a:p>
            <a:pPr marL="0" indent="0" algn="just" defTabSz="914400">
              <a:lnSpc>
                <a:spcPct val="150000"/>
              </a:lnSpc>
              <a:spcBef>
                <a:spcPts val="0"/>
              </a:spcBef>
              <a:spcAft>
                <a:spcPts val="0"/>
              </a:spcAft>
              <a:buNone/>
            </a:pPr>
            <a:endParaRPr lang="zh-CN" altLang="en-US" sz="1400" kern="0"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1"/>
          <p:cNvSpPr/>
          <p:nvPr/>
        </p:nvSpPr>
        <p:spPr>
          <a:xfrm>
            <a:off x="62865" y="-38100"/>
            <a:ext cx="10715625" cy="738505"/>
          </a:xfrm>
          <a:prstGeom prst="rect">
            <a:avLst/>
          </a:prstGeom>
          <a:noFill/>
        </p:spPr>
        <p:txBody>
          <a:bodyPr wrap="square" lIns="0" tIns="0" rIns="0" bIns="0" rtlCol="0" anchor="t">
            <a:spAutoFit/>
          </a:bodyPr>
          <a:lstStyle/>
          <a:p>
            <a:pPr marL="0" indent="0" algn="ctr" defTabSz="914400">
              <a:lnSpc>
                <a:spcPct val="150000"/>
              </a:lnSpc>
              <a:spcBef>
                <a:spcPts val="0"/>
              </a:spcBef>
              <a:spcAft>
                <a:spcPts val="0"/>
              </a:spcAft>
              <a:buNone/>
            </a:pPr>
            <a:r>
              <a:rPr lang="en-US" sz="3200" b="1" kern="0">
                <a:solidFill>
                  <a:srgbClr val="333333"/>
                </a:solidFill>
                <a:latin typeface="Noto Sans SC" panose="020B0500000000000000" charset="-122"/>
                <a:ea typeface="Noto Sans SC" panose="020B0500000000000000" charset="-122"/>
                <a:cs typeface="Noto Sans SC" panose="020B0500000000000000" charset="-122"/>
                <a:sym typeface="Arial" panose="020B0604020202020204"/>
              </a:rPr>
              <a:t>水生态产品清单</a:t>
            </a:r>
            <a:endParaRPr lang="en-US" sz="3200" b="1" kern="0">
              <a:solidFill>
                <a:srgbClr val="333333"/>
              </a:solidFill>
              <a:latin typeface="Noto Sans SC" panose="020B0500000000000000" charset="-122"/>
              <a:ea typeface="Noto Sans SC" panose="020B0500000000000000" charset="-122"/>
              <a:cs typeface="Noto Sans SC" panose="020B0500000000000000" charset="-122"/>
              <a:sym typeface="Arial" panose="020B0604020202020204"/>
            </a:endParaRPr>
          </a:p>
        </p:txBody>
      </p:sp>
      <p:sp>
        <p:nvSpPr>
          <p:cNvPr id="6" name="Text 2"/>
          <p:cNvSpPr/>
          <p:nvPr/>
        </p:nvSpPr>
        <p:spPr>
          <a:xfrm>
            <a:off x="577850" y="715645"/>
            <a:ext cx="5022850" cy="650240"/>
          </a:xfrm>
          <a:prstGeom prst="rect">
            <a:avLst/>
          </a:prstGeom>
          <a:noFill/>
        </p:spPr>
        <p:txBody>
          <a:bodyPr wrap="square" lIns="0" tIns="0" rIns="0" bIns="0" rtlCol="0" anchor="t"/>
          <a:lstStyle/>
          <a:p>
            <a:pPr marL="0" indent="0" algn="ctr" defTabSz="914400">
              <a:lnSpc>
                <a:spcPct val="150000"/>
              </a:lnSpc>
              <a:spcBef>
                <a:spcPts val="0"/>
              </a:spcBef>
              <a:spcAft>
                <a:spcPts val="0"/>
              </a:spcAft>
              <a:buNone/>
            </a:pPr>
            <a:r>
              <a:rPr lang="zh-CN" altLang="en-US" sz="2000" b="1" kern="0" dirty="0">
                <a:solidFill>
                  <a:srgbClr val="052334"/>
                </a:solidFill>
                <a:latin typeface="MiSans" pitchFamily="34" charset="-122"/>
                <a:ea typeface="MiSans" pitchFamily="34" charset="-122"/>
                <a:cs typeface="MiSans" pitchFamily="34" charset="-120"/>
                <a:sym typeface="Arial" panose="020B0604020202020204"/>
              </a:rPr>
              <a:t>生态产品</a:t>
            </a:r>
            <a:r>
              <a:rPr lang="en-US" sz="2000" b="1" kern="0" dirty="0">
                <a:solidFill>
                  <a:srgbClr val="052334"/>
                </a:solidFill>
                <a:latin typeface="MiSans" pitchFamily="34" charset="-122"/>
                <a:ea typeface="MiSans" pitchFamily="34" charset="-122"/>
                <a:cs typeface="MiSans" pitchFamily="34" charset="-120"/>
                <a:sym typeface="Arial" panose="020B0604020202020204"/>
              </a:rPr>
              <a:t>名录</a:t>
            </a:r>
            <a:endParaRPr lang="en-US" sz="2000" b="1" kern="0" dirty="0">
              <a:solidFill>
                <a:srgbClr val="052334"/>
              </a:solidFill>
              <a:latin typeface="MiSans" pitchFamily="34" charset="-122"/>
              <a:ea typeface="MiSans" pitchFamily="34" charset="-122"/>
              <a:cs typeface="MiSans" pitchFamily="34" charset="-120"/>
              <a:sym typeface="Arial" panose="020B0604020202020204"/>
            </a:endParaRPr>
          </a:p>
        </p:txBody>
      </p:sp>
      <p:pic>
        <p:nvPicPr>
          <p:cNvPr id="9" name="Image 2" descr="https://test-kimi-img.moonshot.cn/pub/slides/slides_tmpl/image/25-07-11-16:53:38-d1od24lcmrb5eq9ipulg.png"/>
          <p:cNvPicPr>
            <a:picLocks noChangeAspect="1"/>
          </p:cNvPicPr>
          <p:nvPr>
            <p:custDataLst>
              <p:tags r:id="rId2"/>
            </p:custDataLst>
          </p:nvPr>
        </p:nvPicPr>
        <p:blipFill>
          <a:blip r:embed="rId3">
            <a:alphaModFix amt="40000"/>
          </a:blip>
          <a:srcRect l="32389" r="32389"/>
          <a:stretch>
            <a:fillRect/>
          </a:stretch>
        </p:blipFill>
        <p:spPr>
          <a:xfrm flipV="1">
            <a:off x="11077508" y="672630"/>
            <a:ext cx="400185" cy="102444"/>
          </a:xfrm>
          <a:prstGeom prst="rect">
            <a:avLst/>
          </a:prstGeom>
        </p:spPr>
      </p:pic>
      <p:pic>
        <p:nvPicPr>
          <p:cNvPr id="10" name="Image 3" descr="https://test-kimi-img.moonshot.cn/pub/slides/slides_tmpl/image/25-07-11-16:53:38-d1od24lcmrb5eq9ipulg.png"/>
          <p:cNvPicPr>
            <a:picLocks noChangeAspect="1"/>
          </p:cNvPicPr>
          <p:nvPr>
            <p:custDataLst>
              <p:tags r:id="rId4"/>
            </p:custDataLst>
          </p:nvPr>
        </p:nvPicPr>
        <p:blipFill>
          <a:blip r:embed="rId3">
            <a:alphaModFix amt="40000"/>
          </a:blip>
          <a:srcRect l="32389" r="32389"/>
          <a:stretch>
            <a:fillRect/>
          </a:stretch>
        </p:blipFill>
        <p:spPr>
          <a:xfrm flipV="1">
            <a:off x="11077508" y="870324"/>
            <a:ext cx="400185" cy="102444"/>
          </a:xfrm>
          <a:prstGeom prst="rect">
            <a:avLst/>
          </a:prstGeom>
        </p:spPr>
      </p:pic>
      <p:graphicFrame>
        <p:nvGraphicFramePr>
          <p:cNvPr id="8" name="表格 7"/>
          <p:cNvGraphicFramePr/>
          <p:nvPr>
            <p:custDataLst>
              <p:tags r:id="rId5"/>
            </p:custDataLst>
          </p:nvPr>
        </p:nvGraphicFramePr>
        <p:xfrm>
          <a:off x="857250" y="2429510"/>
          <a:ext cx="5810250" cy="3686810"/>
        </p:xfrm>
        <a:graphic>
          <a:graphicData uri="http://schemas.openxmlformats.org/drawingml/2006/table">
            <a:tbl>
              <a:tblPr/>
              <a:tblGrid>
                <a:gridCol w="496570"/>
                <a:gridCol w="845820"/>
                <a:gridCol w="327025"/>
                <a:gridCol w="876300"/>
                <a:gridCol w="3264535"/>
              </a:tblGrid>
              <a:tr h="366395">
                <a:tc>
                  <a:txBody>
                    <a:bodyPr/>
                    <a:p>
                      <a:pPr marL="77470" indent="0" algn="l">
                        <a:spcBef>
                          <a:spcPts val="700"/>
                        </a:spcBef>
                        <a:spcAft>
                          <a:spcPct val="0"/>
                        </a:spcAft>
                      </a:pPr>
                      <a:r>
                        <a:rPr lang="zh-CN" sz="1200" b="1">
                          <a:latin typeface="仿宋" panose="02010609060101010101" charset="-122"/>
                          <a:ea typeface="仿宋" panose="02010609060101010101" charset="-122"/>
                        </a:rPr>
                        <a:t>类别</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4295" indent="0" algn="ctr">
                        <a:spcBef>
                          <a:spcPct val="0"/>
                        </a:spcBef>
                        <a:spcAft>
                          <a:spcPct val="0"/>
                        </a:spcAft>
                      </a:pPr>
                      <a:r>
                        <a:rPr lang="zh-CN" sz="1200" b="1">
                          <a:latin typeface="仿宋" panose="02010609060101010101" charset="-122"/>
                          <a:ea typeface="仿宋" panose="02010609060101010101" charset="-122"/>
                        </a:rPr>
                        <a:t>按生态功</a:t>
                      </a:r>
                      <a:endParaRPr lang="zh-CN" sz="1200" b="1">
                        <a:latin typeface="仿宋" panose="02010609060101010101" charset="-122"/>
                        <a:ea typeface="仿宋" panose="02010609060101010101" charset="-122"/>
                      </a:endParaRPr>
                    </a:p>
                    <a:p>
                      <a:pPr marL="74295" indent="0" algn="ctr">
                        <a:lnSpc>
                          <a:spcPts val="1445"/>
                        </a:lnSpc>
                        <a:spcBef>
                          <a:spcPct val="0"/>
                        </a:spcBef>
                        <a:spcAft>
                          <a:spcPct val="0"/>
                        </a:spcAft>
                      </a:pPr>
                      <a:r>
                        <a:rPr lang="zh-CN" sz="1200" b="1">
                          <a:latin typeface="仿宋" panose="02010609060101010101" charset="-122"/>
                          <a:ea typeface="仿宋" panose="02010609060101010101" charset="-122"/>
                        </a:rPr>
                        <a:t>能分类</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gridSpan="2">
                  <a:txBody>
                    <a:bodyPr/>
                    <a:p>
                      <a:pPr marL="87630" indent="0" algn="ctr">
                        <a:spcBef>
                          <a:spcPct val="0"/>
                        </a:spcBef>
                        <a:spcAft>
                          <a:spcPct val="0"/>
                        </a:spcAft>
                      </a:pPr>
                      <a:r>
                        <a:rPr lang="zh-CN" sz="1200" b="1">
                          <a:latin typeface="仿宋" panose="02010609060101010101" charset="-122"/>
                          <a:ea typeface="仿宋" panose="02010609060101010101" charset="-122"/>
                        </a:rPr>
                        <a:t>细分河湖生态</a:t>
                      </a:r>
                      <a:endParaRPr lang="zh-CN" sz="1200" b="1">
                        <a:latin typeface="仿宋" panose="02010609060101010101" charset="-122"/>
                        <a:ea typeface="仿宋" panose="02010609060101010101" charset="-122"/>
                      </a:endParaRPr>
                    </a:p>
                    <a:p>
                      <a:pPr marL="85090" indent="0" algn="ctr">
                        <a:lnSpc>
                          <a:spcPts val="1445"/>
                        </a:lnSpc>
                        <a:spcBef>
                          <a:spcPct val="0"/>
                        </a:spcBef>
                        <a:spcAft>
                          <a:spcPct val="0"/>
                        </a:spcAft>
                      </a:pPr>
                      <a:r>
                        <a:rPr lang="zh-CN" sz="1200" b="1">
                          <a:latin typeface="仿宋" panose="02010609060101010101" charset="-122"/>
                          <a:ea typeface="仿宋" panose="02010609060101010101" charset="-122"/>
                        </a:rPr>
                        <a:t>产品</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69215" indent="0" algn="ctr">
                        <a:spcBef>
                          <a:spcPts val="700"/>
                        </a:spcBef>
                        <a:spcAft>
                          <a:spcPct val="0"/>
                        </a:spcAft>
                      </a:pPr>
                      <a:r>
                        <a:rPr lang="zh-CN" sz="1200" b="1">
                          <a:latin typeface="仿宋" panose="02010609060101010101" charset="-122"/>
                          <a:ea typeface="仿宋" panose="02010609060101010101" charset="-122"/>
                        </a:rPr>
                        <a:t>说明</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03835">
                <a:tc rowSpan="6">
                  <a:txBody>
                    <a:bodyPr/>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142875" indent="0" algn="l">
                        <a:spcBef>
                          <a:spcPct val="0"/>
                        </a:spcBef>
                        <a:spcAft>
                          <a:spcPct val="0"/>
                        </a:spcAft>
                      </a:pPr>
                      <a:r>
                        <a:rPr lang="en-US" altLang="zh-CN" sz="1400" b="1">
                          <a:latin typeface="仿宋" panose="02010609060101010101" charset="-122"/>
                          <a:ea typeface="仿宋" panose="02010609060101010101" charset="-122"/>
                        </a:rPr>
                        <a:t> </a:t>
                      </a:r>
                      <a:endParaRPr lang="en-US" altLang="zh-CN" sz="1400" b="1">
                        <a:latin typeface="仿宋" panose="02010609060101010101" charset="-122"/>
                        <a:ea typeface="仿宋" panose="02010609060101010101" charset="-122"/>
                      </a:endParaRPr>
                    </a:p>
                    <a:p>
                      <a:pPr marL="78740" indent="0" algn="l">
                        <a:spcBef>
                          <a:spcPct val="0"/>
                        </a:spcBef>
                        <a:spcAft>
                          <a:spcPct val="0"/>
                        </a:spcAft>
                      </a:pPr>
                      <a:r>
                        <a:rPr lang="zh-CN" sz="1200">
                          <a:latin typeface="仿宋" panose="02010609060101010101" charset="-122"/>
                          <a:ea typeface="仿宋" panose="02010609060101010101" charset="-122"/>
                        </a:rPr>
                        <a:t>物质供给</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4">
                  <a:txBody>
                    <a:bodyPr/>
                    <a:p>
                      <a:pPr marL="142875" indent="0" algn="l">
                        <a:spcBef>
                          <a:spcPct val="0"/>
                        </a:spcBef>
                        <a:spcAft>
                          <a:spcPct val="0"/>
                        </a:spcAft>
                      </a:pPr>
                      <a:r>
                        <a:rPr lang="en-US" altLang="zh-CN" sz="1300" b="1">
                          <a:latin typeface="仿宋" panose="02010609060101010101" charset="-122"/>
                          <a:ea typeface="仿宋" panose="02010609060101010101" charset="-122"/>
                        </a:rPr>
                        <a:t> </a:t>
                      </a:r>
                      <a:endParaRPr lang="en-US" altLang="zh-CN" sz="1300" b="1">
                        <a:latin typeface="仿宋" panose="02010609060101010101" charset="-122"/>
                        <a:ea typeface="仿宋" panose="02010609060101010101" charset="-122"/>
                      </a:endParaRPr>
                    </a:p>
                    <a:p>
                      <a:pPr marL="241300" indent="-152400" algn="l">
                        <a:spcBef>
                          <a:spcPct val="0"/>
                        </a:spcBef>
                        <a:spcAft>
                          <a:spcPct val="0"/>
                        </a:spcAft>
                      </a:pPr>
                      <a:r>
                        <a:rPr lang="zh-CN" sz="1200">
                          <a:latin typeface="仿宋" panose="02010609060101010101" charset="-122"/>
                          <a:ea typeface="仿宋" panose="02010609060101010101" charset="-122"/>
                        </a:rPr>
                        <a:t>水资源供给类</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gridSpan="2">
                  <a:txBody>
                    <a:bodyPr/>
                    <a:p>
                      <a:pPr marL="254635" indent="0" algn="l">
                        <a:lnSpc>
                          <a:spcPts val="1465"/>
                        </a:lnSpc>
                        <a:spcBef>
                          <a:spcPct val="0"/>
                        </a:spcBef>
                        <a:spcAft>
                          <a:spcPct val="0"/>
                        </a:spcAft>
                      </a:pPr>
                      <a:r>
                        <a:rPr lang="zh-CN" sz="1200">
                          <a:latin typeface="仿宋" panose="02010609060101010101" charset="-122"/>
                          <a:ea typeface="仿宋" panose="02010609060101010101" charset="-122"/>
                        </a:rPr>
                        <a:t>生活用水</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rowSpan="4">
                  <a:txBody>
                    <a:bodyPr/>
                    <a:p>
                      <a:pPr marL="70485" indent="0" algn="ctr">
                        <a:spcBef>
                          <a:spcPts val="800"/>
                        </a:spcBef>
                        <a:spcAft>
                          <a:spcPct val="0"/>
                        </a:spcAft>
                      </a:pPr>
                      <a:r>
                        <a:rPr lang="zh-CN" sz="1200">
                          <a:latin typeface="仿宋" panose="02010609060101010101" charset="-122"/>
                          <a:ea typeface="仿宋" panose="02010609060101010101" charset="-122"/>
                        </a:rPr>
                        <a:t>通过天然水体或工程设施获取的可用的各类水资源（注：特色水资源包括低温水、优质水等）</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0193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gridSpan="2">
                  <a:txBody>
                    <a:bodyPr/>
                    <a:p>
                      <a:pPr marL="254635" indent="0" algn="l">
                        <a:lnSpc>
                          <a:spcPts val="1445"/>
                        </a:lnSpc>
                        <a:spcBef>
                          <a:spcPct val="0"/>
                        </a:spcBef>
                        <a:spcAft>
                          <a:spcPct val="0"/>
                        </a:spcAft>
                      </a:pPr>
                      <a:r>
                        <a:rPr lang="zh-CN" sz="1200">
                          <a:latin typeface="仿宋" panose="02010609060101010101" charset="-122"/>
                          <a:ea typeface="仿宋" panose="02010609060101010101" charset="-122"/>
                        </a:rPr>
                        <a:t>生产用水</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20129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gridSpan="2">
                  <a:txBody>
                    <a:bodyPr/>
                    <a:p>
                      <a:pPr marL="254635" indent="0" algn="l">
                        <a:lnSpc>
                          <a:spcPts val="1445"/>
                        </a:lnSpc>
                        <a:spcBef>
                          <a:spcPct val="0"/>
                        </a:spcBef>
                        <a:spcAft>
                          <a:spcPct val="0"/>
                        </a:spcAft>
                      </a:pPr>
                      <a:r>
                        <a:rPr lang="zh-CN" sz="1200">
                          <a:latin typeface="仿宋" panose="02010609060101010101" charset="-122"/>
                          <a:ea typeface="仿宋" panose="02010609060101010101" charset="-122"/>
                        </a:rPr>
                        <a:t>生态用水</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20193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gridSpan="2">
                  <a:txBody>
                    <a:bodyPr/>
                    <a:p>
                      <a:pPr marL="178435" indent="0" algn="l">
                        <a:lnSpc>
                          <a:spcPts val="1450"/>
                        </a:lnSpc>
                        <a:spcBef>
                          <a:spcPct val="0"/>
                        </a:spcBef>
                        <a:spcAft>
                          <a:spcPct val="0"/>
                        </a:spcAft>
                      </a:pPr>
                      <a:r>
                        <a:rPr lang="zh-CN" sz="1200">
                          <a:latin typeface="仿宋" panose="02010609060101010101" charset="-122"/>
                          <a:ea typeface="仿宋" panose="02010609060101010101" charset="-122"/>
                        </a:rPr>
                        <a:t>特色水资源</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40132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2">
                  <a:txBody>
                    <a:bodyPr/>
                    <a:p>
                      <a:pPr marL="142875" indent="0" algn="l">
                        <a:spcBef>
                          <a:spcPct val="0"/>
                        </a:spcBef>
                        <a:spcAft>
                          <a:spcPct val="0"/>
                        </a:spcAft>
                      </a:pPr>
                      <a:r>
                        <a:rPr lang="en-US" altLang="zh-CN" sz="1300" b="1">
                          <a:latin typeface="仿宋" panose="02010609060101010101" charset="-122"/>
                          <a:ea typeface="仿宋" panose="02010609060101010101" charset="-122"/>
                        </a:rPr>
                        <a:t> </a:t>
                      </a:r>
                      <a:endParaRPr lang="en-US" altLang="zh-CN" sz="1300" b="1">
                        <a:latin typeface="仿宋" panose="02010609060101010101" charset="-122"/>
                        <a:ea typeface="仿宋" panose="02010609060101010101" charset="-122"/>
                      </a:endParaRPr>
                    </a:p>
                    <a:p>
                      <a:pPr marL="241300" indent="-152400" algn="l">
                        <a:spcBef>
                          <a:spcPct val="0"/>
                        </a:spcBef>
                        <a:spcAft>
                          <a:spcPct val="0"/>
                        </a:spcAft>
                      </a:pPr>
                      <a:r>
                        <a:rPr lang="zh-CN" sz="1200">
                          <a:latin typeface="仿宋" panose="02010609060101010101" charset="-122"/>
                          <a:ea typeface="仿宋" panose="02010609060101010101" charset="-122"/>
                        </a:rPr>
                        <a:t>水产品供给类</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gridSpan="2">
                  <a:txBody>
                    <a:bodyPr/>
                    <a:p>
                      <a:pPr marL="102235" indent="0" algn="l">
                        <a:spcBef>
                          <a:spcPts val="800"/>
                        </a:spcBef>
                        <a:spcAft>
                          <a:spcPct val="0"/>
                        </a:spcAft>
                      </a:pPr>
                      <a:r>
                        <a:rPr lang="zh-CN" sz="1200">
                          <a:latin typeface="仿宋" panose="02010609060101010101" charset="-122"/>
                          <a:ea typeface="仿宋" panose="02010609060101010101" charset="-122"/>
                        </a:rPr>
                        <a:t>野生渔业产品</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57785" indent="0" algn="ctr">
                        <a:spcBef>
                          <a:spcPct val="0"/>
                        </a:spcBef>
                        <a:spcAft>
                          <a:spcPct val="0"/>
                        </a:spcAft>
                      </a:pPr>
                      <a:r>
                        <a:rPr lang="zh-CN" sz="1200">
                          <a:latin typeface="仿宋" panose="02010609060101010101" charset="-122"/>
                          <a:ea typeface="仿宋" panose="02010609060101010101" charset="-122"/>
                        </a:rPr>
                        <a:t>从河湖生态系统中获得的野生渔业产品，包</a:t>
                      </a:r>
                      <a:endParaRPr lang="zh-CN" sz="1200">
                        <a:latin typeface="仿宋" panose="02010609060101010101" charset="-122"/>
                        <a:ea typeface="仿宋" panose="02010609060101010101" charset="-122"/>
                      </a:endParaRPr>
                    </a:p>
                    <a:p>
                      <a:pPr marL="69215" indent="0" algn="ctr">
                        <a:lnSpc>
                          <a:spcPts val="1440"/>
                        </a:lnSpc>
                        <a:spcBef>
                          <a:spcPct val="0"/>
                        </a:spcBef>
                        <a:spcAft>
                          <a:spcPct val="0"/>
                        </a:spcAft>
                      </a:pPr>
                      <a:r>
                        <a:rPr lang="zh-CN" sz="1200">
                          <a:latin typeface="仿宋" panose="02010609060101010101" charset="-122"/>
                          <a:ea typeface="仿宋" panose="02010609060101010101" charset="-122"/>
                        </a:rPr>
                        <a:t>括淡水鱼类、虾类、蟹类和软体动物类等</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40068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gridSpan="2">
                  <a:txBody>
                    <a:bodyPr/>
                    <a:p>
                      <a:pPr marL="102235" indent="0" algn="l">
                        <a:spcBef>
                          <a:spcPts val="800"/>
                        </a:spcBef>
                        <a:spcAft>
                          <a:spcPct val="0"/>
                        </a:spcAft>
                      </a:pPr>
                      <a:r>
                        <a:rPr lang="zh-CN" sz="1200">
                          <a:latin typeface="仿宋" panose="02010609060101010101" charset="-122"/>
                          <a:ea typeface="仿宋" panose="02010609060101010101" charset="-122"/>
                        </a:rPr>
                        <a:t>水生经济作物</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70485" indent="0" algn="l">
                        <a:spcBef>
                          <a:spcPct val="0"/>
                        </a:spcBef>
                        <a:spcAft>
                          <a:spcPct val="0"/>
                        </a:spcAft>
                      </a:pPr>
                      <a:r>
                        <a:rPr lang="zh-CN" sz="1200">
                          <a:latin typeface="仿宋" panose="02010609060101010101" charset="-122"/>
                          <a:ea typeface="仿宋" panose="02010609060101010101" charset="-122"/>
                        </a:rPr>
                        <a:t>在河湖生态系统中获得的野生或生态种养的</a:t>
                      </a:r>
                      <a:endParaRPr lang="zh-CN" sz="1200">
                        <a:latin typeface="仿宋" panose="02010609060101010101" charset="-122"/>
                        <a:ea typeface="仿宋" panose="02010609060101010101" charset="-122"/>
                      </a:endParaRPr>
                    </a:p>
                    <a:p>
                      <a:pPr marL="70485" indent="0" algn="l">
                        <a:lnSpc>
                          <a:spcPts val="1440"/>
                        </a:lnSpc>
                        <a:spcBef>
                          <a:spcPct val="0"/>
                        </a:spcBef>
                        <a:spcAft>
                          <a:spcPct val="0"/>
                        </a:spcAft>
                      </a:pPr>
                      <a:r>
                        <a:rPr lang="zh-CN" sz="1200">
                          <a:latin typeface="仿宋" panose="02010609060101010101" charset="-122"/>
                          <a:ea typeface="仿宋" panose="02010609060101010101" charset="-122"/>
                        </a:rPr>
                        <a:t>经济作物，包括莲藕、水芹、菱角、芡实等</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576580">
                <a:tc rowSpan="3">
                  <a:txBody>
                    <a:bodyPr/>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78740" indent="0" algn="l">
                        <a:spcBef>
                          <a:spcPts val="900"/>
                        </a:spcBef>
                        <a:spcAft>
                          <a:spcPct val="0"/>
                        </a:spcAft>
                      </a:pPr>
                      <a:r>
                        <a:rPr lang="zh-CN" sz="1200">
                          <a:latin typeface="仿宋" panose="02010609060101010101" charset="-122"/>
                          <a:ea typeface="仿宋" panose="02010609060101010101" charset="-122"/>
                        </a:rPr>
                        <a:t>调节服务</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3">
                  <a:txBody>
                    <a:bodyPr/>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88900" indent="0" algn="l">
                        <a:spcBef>
                          <a:spcPts val="900"/>
                        </a:spcBef>
                        <a:spcAft>
                          <a:spcPct val="0"/>
                        </a:spcAft>
                      </a:pPr>
                      <a:r>
                        <a:rPr lang="zh-CN" sz="1200">
                          <a:latin typeface="仿宋" panose="02010609060101010101" charset="-122"/>
                          <a:ea typeface="仿宋" panose="02010609060101010101" charset="-122"/>
                        </a:rPr>
                        <a:t>水生态环境调节类</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gridSpan="2">
                  <a:txBody>
                    <a:bodyPr/>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254635" indent="0" algn="l">
                        <a:spcBef>
                          <a:spcPct val="0"/>
                        </a:spcBef>
                        <a:spcAft>
                          <a:spcPct val="0"/>
                        </a:spcAft>
                      </a:pPr>
                      <a:r>
                        <a:rPr lang="zh-CN" sz="1200">
                          <a:latin typeface="仿宋" panose="02010609060101010101" charset="-122"/>
                          <a:ea typeface="仿宋" panose="02010609060101010101" charset="-122"/>
                        </a:rPr>
                        <a:t>水质净化</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70485" indent="0" algn="l">
                        <a:spcBef>
                          <a:spcPct val="0"/>
                        </a:spcBef>
                        <a:spcAft>
                          <a:spcPct val="0"/>
                        </a:spcAft>
                      </a:pPr>
                      <a:r>
                        <a:rPr lang="zh-CN" sz="1200">
                          <a:latin typeface="仿宋" panose="02010609060101010101" charset="-122"/>
                          <a:ea typeface="仿宋" panose="02010609060101010101" charset="-122"/>
                        </a:rPr>
                        <a:t>河湖生态系统通过物理、生物和化学过程对</a:t>
                      </a:r>
                      <a:endParaRPr lang="zh-CN" sz="1200">
                        <a:latin typeface="仿宋" panose="02010609060101010101" charset="-122"/>
                        <a:ea typeface="仿宋" panose="02010609060101010101" charset="-122"/>
                      </a:endParaRPr>
                    </a:p>
                    <a:p>
                      <a:pPr marL="146685" indent="-76200" algn="l">
                        <a:lnSpc>
                          <a:spcPts val="1550"/>
                        </a:lnSpc>
                        <a:spcBef>
                          <a:spcPct val="0"/>
                        </a:spcBef>
                        <a:spcAft>
                          <a:spcPct val="0"/>
                        </a:spcAft>
                      </a:pPr>
                      <a:r>
                        <a:rPr lang="zh-CN" sz="1200">
                          <a:latin typeface="仿宋" panose="02010609060101010101" charset="-122"/>
                          <a:ea typeface="仿宋" panose="02010609060101010101" charset="-122"/>
                        </a:rPr>
                        <a:t>水体污染物吸附、降解以及生物吸收等方式</a:t>
                      </a:r>
                      <a:r>
                        <a:rPr lang="zh-CN" sz="1200">
                          <a:latin typeface="仿宋" panose="02010609060101010101" charset="-122"/>
                          <a:ea typeface="仿宋" panose="02010609060101010101" charset="-122"/>
                        </a:rPr>
                        <a:t>降低水体污染物浓度，净化水环境的功能</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73215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gridSpan="2">
                  <a:txBody>
                    <a:bodyPr/>
                    <a:p>
                      <a:pPr marL="142875" indent="0" algn="l">
                        <a:spcBef>
                          <a:spcPct val="0"/>
                        </a:spcBef>
                        <a:spcAft>
                          <a:spcPct val="0"/>
                        </a:spcAft>
                      </a:pPr>
                      <a:r>
                        <a:rPr lang="en-US" altLang="zh-CN" sz="1200" b="1">
                          <a:latin typeface="仿宋" panose="02010609060101010101" charset="-122"/>
                          <a:ea typeface="仿宋" panose="02010609060101010101" charset="-122"/>
                        </a:rPr>
                        <a:t> </a:t>
                      </a:r>
                      <a:endParaRPr lang="en-US" altLang="zh-CN" sz="1200" b="1">
                        <a:latin typeface="仿宋" panose="02010609060101010101" charset="-122"/>
                        <a:ea typeface="仿宋" panose="02010609060101010101" charset="-122"/>
                      </a:endParaRPr>
                    </a:p>
                    <a:p>
                      <a:pPr marL="254635" indent="0" algn="l">
                        <a:spcBef>
                          <a:spcPts val="800"/>
                        </a:spcBef>
                        <a:spcAft>
                          <a:spcPct val="0"/>
                        </a:spcAft>
                      </a:pPr>
                      <a:r>
                        <a:rPr lang="zh-CN" sz="1200">
                          <a:latin typeface="仿宋" panose="02010609060101010101" charset="-122"/>
                          <a:ea typeface="仿宋" panose="02010609060101010101" charset="-122"/>
                        </a:rPr>
                        <a:t>水源涵养</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70485" indent="0" algn="just">
                        <a:spcBef>
                          <a:spcPct val="0"/>
                        </a:spcBef>
                        <a:spcAft>
                          <a:spcPct val="0"/>
                        </a:spcAft>
                      </a:pPr>
                      <a:r>
                        <a:rPr lang="zh-CN" sz="1200">
                          <a:latin typeface="仿宋" panose="02010609060101010101" charset="-122"/>
                          <a:ea typeface="仿宋" panose="02010609060101010101" charset="-122"/>
                        </a:rPr>
                        <a:t>河湖生态系统通过其结构和过程拦截滞蓄降水，增强土壤下渗，涵养土壤水分和补充地下水，调节河道径流量，增加可利用水资源</a:t>
                      </a:r>
                      <a:endParaRPr lang="zh-CN" sz="1200">
                        <a:latin typeface="仿宋" panose="02010609060101010101" charset="-122"/>
                        <a:ea typeface="仿宋" panose="02010609060101010101" charset="-122"/>
                      </a:endParaRPr>
                    </a:p>
                    <a:p>
                      <a:pPr marL="69215" indent="0" algn="ctr">
                        <a:lnSpc>
                          <a:spcPts val="1445"/>
                        </a:lnSpc>
                        <a:spcBef>
                          <a:spcPct val="0"/>
                        </a:spcBef>
                        <a:spcAft>
                          <a:spcPct val="0"/>
                        </a:spcAft>
                      </a:pPr>
                      <a:r>
                        <a:rPr lang="zh-CN" sz="1200">
                          <a:latin typeface="仿宋" panose="02010609060101010101" charset="-122"/>
                          <a:ea typeface="仿宋" panose="02010609060101010101" charset="-122"/>
                        </a:rPr>
                        <a:t>量的功能</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40068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74930" indent="0" algn="l">
                        <a:spcBef>
                          <a:spcPct val="0"/>
                        </a:spcBef>
                        <a:spcAft>
                          <a:spcPct val="0"/>
                        </a:spcAft>
                      </a:pPr>
                      <a:r>
                        <a:rPr lang="zh-CN" sz="1200">
                          <a:latin typeface="仿宋" panose="02010609060101010101" charset="-122"/>
                          <a:ea typeface="仿宋" panose="02010609060101010101" charset="-122"/>
                        </a:rPr>
                        <a:t>土</a:t>
                      </a:r>
                      <a:endParaRPr lang="zh-CN" sz="1200">
                        <a:latin typeface="仿宋" panose="02010609060101010101" charset="-122"/>
                        <a:ea typeface="仿宋" panose="02010609060101010101" charset="-122"/>
                      </a:endParaRPr>
                    </a:p>
                    <a:p>
                      <a:pPr marL="74930" indent="0" algn="l">
                        <a:lnSpc>
                          <a:spcPts val="1435"/>
                        </a:lnSpc>
                        <a:spcBef>
                          <a:spcPct val="0"/>
                        </a:spcBef>
                        <a:spcAft>
                          <a:spcPct val="0"/>
                        </a:spcAft>
                      </a:pPr>
                      <a:r>
                        <a:rPr lang="zh-CN" sz="1200">
                          <a:latin typeface="仿宋" panose="02010609060101010101" charset="-122"/>
                          <a:ea typeface="仿宋" panose="02010609060101010101" charset="-122"/>
                        </a:rPr>
                        <a:t>壤</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3660" indent="0" algn="ctr">
                        <a:spcBef>
                          <a:spcPct val="0"/>
                        </a:spcBef>
                        <a:spcAft>
                          <a:spcPct val="0"/>
                        </a:spcAft>
                      </a:pPr>
                      <a:r>
                        <a:rPr lang="zh-CN" sz="1200">
                          <a:latin typeface="仿宋" panose="02010609060101010101" charset="-122"/>
                          <a:ea typeface="仿宋" panose="02010609060101010101" charset="-122"/>
                        </a:rPr>
                        <a:t>减少面源</a:t>
                      </a:r>
                      <a:endParaRPr lang="zh-CN" sz="1200">
                        <a:latin typeface="仿宋" panose="02010609060101010101" charset="-122"/>
                        <a:ea typeface="仿宋" panose="02010609060101010101" charset="-122"/>
                      </a:endParaRPr>
                    </a:p>
                    <a:p>
                      <a:pPr marL="73660" indent="0" algn="ctr">
                        <a:lnSpc>
                          <a:spcPts val="1435"/>
                        </a:lnSpc>
                        <a:spcBef>
                          <a:spcPct val="0"/>
                        </a:spcBef>
                        <a:spcAft>
                          <a:spcPct val="0"/>
                        </a:spcAft>
                      </a:pPr>
                      <a:r>
                        <a:rPr lang="zh-CN" sz="1200">
                          <a:latin typeface="仿宋" panose="02010609060101010101" charset="-122"/>
                          <a:ea typeface="仿宋" panose="02010609060101010101" charset="-122"/>
                        </a:rPr>
                        <a:t>污染</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310" indent="0" algn="l">
                        <a:spcBef>
                          <a:spcPct val="0"/>
                        </a:spcBef>
                        <a:spcAft>
                          <a:spcPct val="0"/>
                        </a:spcAft>
                      </a:pPr>
                      <a:r>
                        <a:rPr lang="zh-CN" sz="1200">
                          <a:latin typeface="仿宋" panose="02010609060101010101" charset="-122"/>
                          <a:ea typeface="仿宋" panose="02010609060101010101" charset="-122"/>
                        </a:rPr>
                        <a:t>河湖生态系统通过林冠层、枯落物层、根系、</a:t>
                      </a:r>
                      <a:endParaRPr lang="zh-CN" sz="1200">
                        <a:latin typeface="仿宋" panose="02010609060101010101" charset="-122"/>
                        <a:ea typeface="仿宋" panose="02010609060101010101" charset="-122"/>
                      </a:endParaRPr>
                    </a:p>
                    <a:p>
                      <a:pPr marL="70485" indent="0" algn="l">
                        <a:lnSpc>
                          <a:spcPts val="1435"/>
                        </a:lnSpc>
                        <a:spcBef>
                          <a:spcPct val="0"/>
                        </a:spcBef>
                        <a:spcAft>
                          <a:spcPct val="0"/>
                        </a:spcAft>
                      </a:pPr>
                      <a:r>
                        <a:rPr lang="zh-CN" sz="1200">
                          <a:latin typeface="仿宋" panose="02010609060101010101" charset="-122"/>
                          <a:ea typeface="仿宋" panose="02010609060101010101" charset="-122"/>
                        </a:rPr>
                        <a:t>拦挡等各个层次消减雨水的侵蚀力，减小面</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graphicFrame>
        <p:nvGraphicFramePr>
          <p:cNvPr id="11" name="表格 10"/>
          <p:cNvGraphicFramePr/>
          <p:nvPr>
            <p:custDataLst>
              <p:tags r:id="rId6"/>
            </p:custDataLst>
          </p:nvPr>
        </p:nvGraphicFramePr>
        <p:xfrm>
          <a:off x="7473315" y="794385"/>
          <a:ext cx="4385945" cy="5814695"/>
        </p:xfrm>
        <a:graphic>
          <a:graphicData uri="http://schemas.openxmlformats.org/drawingml/2006/table">
            <a:tbl>
              <a:tblPr/>
              <a:tblGrid>
                <a:gridCol w="374650"/>
                <a:gridCol w="639445"/>
                <a:gridCol w="246380"/>
                <a:gridCol w="661035"/>
                <a:gridCol w="2464435"/>
              </a:tblGrid>
              <a:tr h="290195">
                <a:tc>
                  <a:txBody>
                    <a:bodyPr/>
                    <a:p>
                      <a:pPr marL="77470" indent="0" algn="l">
                        <a:spcBef>
                          <a:spcPts val="700"/>
                        </a:spcBef>
                        <a:spcAft>
                          <a:spcPct val="0"/>
                        </a:spcAft>
                      </a:pPr>
                      <a:r>
                        <a:rPr lang="zh-CN" sz="700" b="1">
                          <a:latin typeface="仿宋" panose="02010609060101010101" charset="-122"/>
                          <a:ea typeface="仿宋" panose="02010609060101010101" charset="-122"/>
                        </a:rPr>
                        <a:t>类别</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4295" indent="0" algn="ctr">
                        <a:spcBef>
                          <a:spcPct val="0"/>
                        </a:spcBef>
                        <a:spcAft>
                          <a:spcPct val="0"/>
                        </a:spcAft>
                      </a:pPr>
                      <a:r>
                        <a:rPr lang="zh-CN" sz="700" b="1">
                          <a:latin typeface="仿宋" panose="02010609060101010101" charset="-122"/>
                          <a:ea typeface="仿宋" panose="02010609060101010101" charset="-122"/>
                        </a:rPr>
                        <a:t>按生态功</a:t>
                      </a:r>
                      <a:endParaRPr lang="zh-CN" sz="700" b="1">
                        <a:latin typeface="仿宋" panose="02010609060101010101" charset="-122"/>
                        <a:ea typeface="仿宋" panose="02010609060101010101" charset="-122"/>
                      </a:endParaRPr>
                    </a:p>
                    <a:p>
                      <a:pPr marL="74295" indent="0" algn="ctr">
                        <a:lnSpc>
                          <a:spcPts val="1445"/>
                        </a:lnSpc>
                        <a:spcBef>
                          <a:spcPct val="0"/>
                        </a:spcBef>
                        <a:spcAft>
                          <a:spcPct val="0"/>
                        </a:spcAft>
                      </a:pPr>
                      <a:r>
                        <a:rPr lang="zh-CN" sz="700" b="1">
                          <a:latin typeface="仿宋" panose="02010609060101010101" charset="-122"/>
                          <a:ea typeface="仿宋" panose="02010609060101010101" charset="-122"/>
                        </a:rPr>
                        <a:t>能分类</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gridSpan="2">
                  <a:txBody>
                    <a:bodyPr/>
                    <a:p>
                      <a:pPr marL="87630" indent="0" algn="ctr">
                        <a:spcBef>
                          <a:spcPct val="0"/>
                        </a:spcBef>
                        <a:spcAft>
                          <a:spcPct val="0"/>
                        </a:spcAft>
                      </a:pPr>
                      <a:r>
                        <a:rPr lang="zh-CN" sz="700" b="1">
                          <a:latin typeface="仿宋" panose="02010609060101010101" charset="-122"/>
                          <a:ea typeface="仿宋" panose="02010609060101010101" charset="-122"/>
                        </a:rPr>
                        <a:t>细分河湖生态</a:t>
                      </a:r>
                      <a:endParaRPr lang="zh-CN" sz="700" b="1">
                        <a:latin typeface="仿宋" panose="02010609060101010101" charset="-122"/>
                        <a:ea typeface="仿宋" panose="02010609060101010101" charset="-122"/>
                      </a:endParaRPr>
                    </a:p>
                    <a:p>
                      <a:pPr marL="85090" indent="0" algn="ctr">
                        <a:lnSpc>
                          <a:spcPts val="1445"/>
                        </a:lnSpc>
                        <a:spcBef>
                          <a:spcPct val="0"/>
                        </a:spcBef>
                        <a:spcAft>
                          <a:spcPct val="0"/>
                        </a:spcAft>
                      </a:pPr>
                      <a:r>
                        <a:rPr lang="zh-CN" sz="700" b="1">
                          <a:latin typeface="仿宋" panose="02010609060101010101" charset="-122"/>
                          <a:ea typeface="仿宋" panose="02010609060101010101" charset="-122"/>
                        </a:rPr>
                        <a:t>产品</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69215" indent="0" algn="ctr">
                        <a:spcBef>
                          <a:spcPts val="700"/>
                        </a:spcBef>
                        <a:spcAft>
                          <a:spcPct val="0"/>
                        </a:spcAft>
                      </a:pPr>
                      <a:r>
                        <a:rPr lang="zh-CN" sz="700" b="1">
                          <a:latin typeface="仿宋" panose="02010609060101010101" charset="-122"/>
                          <a:ea typeface="仿宋" panose="02010609060101010101" charset="-122"/>
                        </a:rPr>
                        <a:t>说明</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90195">
                <a:tc rowSpan="11">
                  <a:txBody>
                    <a:bodyPr/>
                    <a:p>
                      <a:pPr marL="142875" indent="0" algn="l">
                        <a:spcBef>
                          <a:spcPct val="0"/>
                        </a:spcBef>
                        <a:spcAft>
                          <a:spcPct val="0"/>
                        </a:spcAft>
                      </a:pPr>
                      <a:r>
                        <a:rPr lang="en-US" altLang="zh-CN" sz="600">
                          <a:latin typeface="Times New Roman" panose="02020603050405020304"/>
                          <a:ea typeface="仿宋" panose="02010609060101010101" charset="-122"/>
                        </a:rPr>
                        <a:t> </a:t>
                      </a:r>
                      <a:endParaRPr lang="en-US" altLang="zh-CN" sz="6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11">
                  <a:txBody>
                    <a:bodyPr/>
                    <a:p>
                      <a:pPr marL="142875" indent="0" algn="l">
                        <a:spcBef>
                          <a:spcPct val="0"/>
                        </a:spcBef>
                        <a:spcAft>
                          <a:spcPct val="0"/>
                        </a:spcAft>
                      </a:pPr>
                      <a:r>
                        <a:rPr lang="en-US" altLang="zh-CN" sz="600">
                          <a:latin typeface="Times New Roman" panose="02020603050405020304"/>
                          <a:ea typeface="仿宋" panose="02010609060101010101" charset="-122"/>
                        </a:rPr>
                        <a:t> </a:t>
                      </a:r>
                      <a:endParaRPr lang="en-US" altLang="zh-CN" sz="6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3">
                  <a:txBody>
                    <a:bodyPr/>
                    <a:p>
                      <a:pPr marL="74930" indent="0" algn="l">
                        <a:spcBef>
                          <a:spcPct val="0"/>
                        </a:spcBef>
                        <a:spcAft>
                          <a:spcPct val="0"/>
                        </a:spcAft>
                      </a:pPr>
                      <a:r>
                        <a:rPr lang="zh-CN" sz="700">
                          <a:latin typeface="仿宋" panose="02010609060101010101" charset="-122"/>
                          <a:ea typeface="仿宋" panose="02010609060101010101" charset="-122"/>
                        </a:rPr>
                        <a:t>保持</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3660" indent="0" algn="ctr">
                        <a:spcBef>
                          <a:spcPct val="0"/>
                        </a:spcBef>
                        <a:spcAft>
                          <a:spcPct val="0"/>
                        </a:spcAft>
                      </a:pPr>
                      <a:r>
                        <a:rPr lang="zh-CN" sz="700">
                          <a:latin typeface="仿宋" panose="02010609060101010101" charset="-122"/>
                          <a:ea typeface="仿宋" panose="02010609060101010101" charset="-122"/>
                        </a:rPr>
                        <a:t>减少土壤</a:t>
                      </a:r>
                      <a:endParaRPr lang="zh-CN" sz="700">
                        <a:latin typeface="仿宋" panose="02010609060101010101" charset="-122"/>
                        <a:ea typeface="仿宋" panose="02010609060101010101" charset="-122"/>
                      </a:endParaRPr>
                    </a:p>
                    <a:p>
                      <a:pPr marL="73660" indent="0" algn="ctr">
                        <a:lnSpc>
                          <a:spcPts val="1445"/>
                        </a:lnSpc>
                        <a:spcBef>
                          <a:spcPct val="0"/>
                        </a:spcBef>
                        <a:spcAft>
                          <a:spcPct val="0"/>
                        </a:spcAft>
                      </a:pPr>
                      <a:r>
                        <a:rPr lang="zh-CN" sz="700">
                          <a:latin typeface="仿宋" panose="02010609060101010101" charset="-122"/>
                          <a:ea typeface="仿宋" panose="02010609060101010101" charset="-122"/>
                        </a:rPr>
                        <a:t>侵蚀</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3">
                  <a:txBody>
                    <a:bodyPr/>
                    <a:p>
                      <a:pPr marL="299085" indent="-228600" algn="l">
                        <a:spcBef>
                          <a:spcPct val="0"/>
                        </a:spcBef>
                        <a:spcAft>
                          <a:spcPct val="0"/>
                        </a:spcAft>
                      </a:pPr>
                      <a:r>
                        <a:rPr lang="zh-CN" sz="700">
                          <a:latin typeface="仿宋" panose="02010609060101010101" charset="-122"/>
                          <a:ea typeface="仿宋" panose="02010609060101010101" charset="-122"/>
                        </a:rPr>
                        <a:t>源污染，同时增加土壤抗蚀性从而减少土壤侵蚀、减少泥沙淤积、保持土壤肥力</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9083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marL="73660" indent="0" algn="ctr">
                        <a:spcBef>
                          <a:spcPct val="0"/>
                        </a:spcBef>
                        <a:spcAft>
                          <a:spcPct val="0"/>
                        </a:spcAft>
                      </a:pPr>
                      <a:r>
                        <a:rPr lang="zh-CN" sz="700">
                          <a:latin typeface="仿宋" panose="02010609060101010101" charset="-122"/>
                          <a:ea typeface="仿宋" panose="02010609060101010101" charset="-122"/>
                        </a:rPr>
                        <a:t>减少泥沙</a:t>
                      </a:r>
                      <a:endParaRPr lang="zh-CN" sz="700">
                        <a:latin typeface="仿宋" panose="02010609060101010101" charset="-122"/>
                        <a:ea typeface="仿宋" panose="02010609060101010101" charset="-122"/>
                      </a:endParaRPr>
                    </a:p>
                    <a:p>
                      <a:pPr marL="73660" indent="0" algn="ctr">
                        <a:lnSpc>
                          <a:spcPts val="1450"/>
                        </a:lnSpc>
                        <a:spcBef>
                          <a:spcPct val="0"/>
                        </a:spcBef>
                        <a:spcAft>
                          <a:spcPct val="0"/>
                        </a:spcAft>
                      </a:pPr>
                      <a:r>
                        <a:rPr lang="zh-CN" sz="700">
                          <a:latin typeface="仿宋" panose="02010609060101010101" charset="-122"/>
                          <a:ea typeface="仿宋" panose="02010609060101010101" charset="-122"/>
                        </a:rPr>
                        <a:t>淤积</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29083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73660" indent="0" algn="ctr">
                        <a:spcBef>
                          <a:spcPct val="0"/>
                        </a:spcBef>
                        <a:spcAft>
                          <a:spcPct val="0"/>
                        </a:spcAft>
                      </a:pPr>
                      <a:r>
                        <a:rPr lang="zh-CN" sz="700">
                          <a:latin typeface="仿宋" panose="02010609060101010101" charset="-122"/>
                          <a:ea typeface="仿宋" panose="02010609060101010101" charset="-122"/>
                        </a:rPr>
                        <a:t>保持土壤</a:t>
                      </a:r>
                      <a:endParaRPr lang="zh-CN" sz="700">
                        <a:latin typeface="仿宋" panose="02010609060101010101" charset="-122"/>
                        <a:ea typeface="仿宋" panose="02010609060101010101" charset="-122"/>
                      </a:endParaRPr>
                    </a:p>
                    <a:p>
                      <a:pPr marL="73660" indent="0" algn="ctr">
                        <a:lnSpc>
                          <a:spcPts val="1450"/>
                        </a:lnSpc>
                        <a:spcBef>
                          <a:spcPct val="0"/>
                        </a:spcBef>
                        <a:spcAft>
                          <a:spcPct val="0"/>
                        </a:spcAft>
                      </a:pPr>
                      <a:r>
                        <a:rPr lang="zh-CN" sz="700">
                          <a:latin typeface="仿宋" panose="02010609060101010101" charset="-122"/>
                          <a:ea typeface="仿宋" panose="02010609060101010101" charset="-122"/>
                        </a:rPr>
                        <a:t>肥力</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21336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gridSpan="2">
                  <a:txBody>
                    <a:bodyPr/>
                    <a:p>
                      <a:pPr marL="254635" indent="0" algn="l">
                        <a:spcBef>
                          <a:spcPts val="1000"/>
                        </a:spcBef>
                        <a:spcAft>
                          <a:spcPct val="0"/>
                        </a:spcAft>
                      </a:pPr>
                      <a:r>
                        <a:rPr lang="zh-CN" sz="700">
                          <a:latin typeface="仿宋" panose="02010609060101010101" charset="-122"/>
                          <a:ea typeface="仿宋" panose="02010609060101010101" charset="-122"/>
                        </a:rPr>
                        <a:t>物种保育</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146685" indent="-76200" algn="l">
                        <a:spcBef>
                          <a:spcPts val="200"/>
                        </a:spcBef>
                        <a:spcAft>
                          <a:spcPct val="0"/>
                        </a:spcAft>
                      </a:pPr>
                      <a:r>
                        <a:rPr lang="zh-CN" sz="700">
                          <a:latin typeface="仿宋" panose="02010609060101010101" charset="-122"/>
                          <a:ea typeface="仿宋" panose="02010609060101010101" charset="-122"/>
                        </a:rPr>
                        <a:t>河湖生态系统为动植物物种提供生存与繁衍的场所，从而起到保育作用的作用和价值</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8956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gridSpan="2">
                  <a:txBody>
                    <a:bodyPr/>
                    <a:p>
                      <a:pPr marL="87630" indent="0" algn="ctr">
                        <a:spcBef>
                          <a:spcPts val="800"/>
                        </a:spcBef>
                        <a:spcAft>
                          <a:spcPct val="0"/>
                        </a:spcAft>
                      </a:pPr>
                      <a:r>
                        <a:rPr lang="zh-CN" sz="700">
                          <a:latin typeface="仿宋" panose="02010609060101010101" charset="-122"/>
                          <a:ea typeface="仿宋" panose="02010609060101010101" charset="-122"/>
                        </a:rPr>
                        <a:t>固碳</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57785" indent="0" algn="ctr">
                        <a:spcBef>
                          <a:spcPct val="0"/>
                        </a:spcBef>
                        <a:spcAft>
                          <a:spcPct val="0"/>
                        </a:spcAft>
                      </a:pPr>
                      <a:r>
                        <a:rPr lang="zh-CN" sz="700">
                          <a:latin typeface="仿宋" panose="02010609060101010101" charset="-122"/>
                          <a:ea typeface="仿宋" panose="02010609060101010101" charset="-122"/>
                        </a:rPr>
                        <a:t>河湖生态系统通过吸收二氧化碳合成有机物</a:t>
                      </a:r>
                      <a:endParaRPr lang="zh-CN" sz="700">
                        <a:latin typeface="仿宋" panose="02010609060101010101" charset="-122"/>
                        <a:ea typeface="仿宋" panose="02010609060101010101" charset="-122"/>
                      </a:endParaRPr>
                    </a:p>
                    <a:p>
                      <a:pPr marL="69215" indent="0" algn="ctr">
                        <a:lnSpc>
                          <a:spcPts val="1440"/>
                        </a:lnSpc>
                        <a:spcBef>
                          <a:spcPct val="0"/>
                        </a:spcBef>
                        <a:spcAft>
                          <a:spcPct val="0"/>
                        </a:spcAft>
                      </a:pPr>
                      <a:r>
                        <a:rPr lang="zh-CN" sz="700">
                          <a:latin typeface="仿宋" panose="02010609060101010101" charset="-122"/>
                          <a:ea typeface="仿宋" panose="02010609060101010101" charset="-122"/>
                        </a:rPr>
                        <a:t>质，将碳固定在植物和土壤中</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48133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gridSpan="2">
                  <a:txBody>
                    <a:bodyPr/>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87630" indent="0" algn="ctr">
                        <a:spcBef>
                          <a:spcPct val="0"/>
                        </a:spcBef>
                        <a:spcAft>
                          <a:spcPct val="0"/>
                        </a:spcAft>
                      </a:pPr>
                      <a:r>
                        <a:rPr lang="zh-CN" sz="700">
                          <a:latin typeface="仿宋" panose="02010609060101010101" charset="-122"/>
                          <a:ea typeface="仿宋" panose="02010609060101010101" charset="-122"/>
                        </a:rPr>
                        <a:t>释氧</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70485" indent="0" algn="l">
                        <a:spcBef>
                          <a:spcPct val="0"/>
                        </a:spcBef>
                        <a:spcAft>
                          <a:spcPct val="0"/>
                        </a:spcAft>
                      </a:pPr>
                      <a:r>
                        <a:rPr lang="zh-CN" sz="700">
                          <a:latin typeface="仿宋" panose="02010609060101010101" charset="-122"/>
                          <a:ea typeface="仿宋" panose="02010609060101010101" charset="-122"/>
                        </a:rPr>
                        <a:t>河湖生态系统中的浮游植物、水生植物和岸</a:t>
                      </a:r>
                      <a:endParaRPr lang="zh-CN" sz="700">
                        <a:latin typeface="仿宋" panose="02010609060101010101" charset="-122"/>
                        <a:ea typeface="仿宋" panose="02010609060101010101" charset="-122"/>
                      </a:endParaRPr>
                    </a:p>
                    <a:p>
                      <a:pPr marL="1289685" indent="-1219200" algn="l">
                        <a:lnSpc>
                          <a:spcPts val="1550"/>
                        </a:lnSpc>
                        <a:spcBef>
                          <a:spcPct val="0"/>
                        </a:spcBef>
                        <a:spcAft>
                          <a:spcPct val="0"/>
                        </a:spcAft>
                      </a:pPr>
                      <a:r>
                        <a:rPr lang="zh-CN" sz="700">
                          <a:latin typeface="仿宋" panose="02010609060101010101" charset="-122"/>
                          <a:ea typeface="仿宋" panose="02010609060101010101" charset="-122"/>
                        </a:rPr>
                        <a:t>坡植物通过光合作用释放氧气，维持大气成分稳定</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9019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2">
                  <a:txBody>
                    <a:bodyPr/>
                    <a:p>
                      <a:pPr marL="74930" indent="0" algn="just">
                        <a:lnSpc>
                          <a:spcPts val="1550"/>
                        </a:lnSpc>
                        <a:spcBef>
                          <a:spcPct val="0"/>
                        </a:spcBef>
                        <a:spcAft>
                          <a:spcPct val="0"/>
                        </a:spcAft>
                      </a:pPr>
                      <a:r>
                        <a:rPr lang="zh-CN" sz="700">
                          <a:latin typeface="仿宋" panose="02010609060101010101" charset="-122"/>
                          <a:ea typeface="仿宋" panose="02010609060101010101" charset="-122"/>
                        </a:rPr>
                        <a:t>空气净化</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3660" indent="0" algn="ctr">
                        <a:spcBef>
                          <a:spcPct val="0"/>
                        </a:spcBef>
                        <a:spcAft>
                          <a:spcPct val="0"/>
                        </a:spcAft>
                      </a:pPr>
                      <a:r>
                        <a:rPr lang="zh-CN" sz="700">
                          <a:latin typeface="仿宋" panose="02010609060101010101" charset="-122"/>
                          <a:ea typeface="仿宋" panose="02010609060101010101" charset="-122"/>
                        </a:rPr>
                        <a:t>大气污染</a:t>
                      </a:r>
                      <a:endParaRPr lang="zh-CN" sz="700">
                        <a:latin typeface="仿宋" panose="02010609060101010101" charset="-122"/>
                        <a:ea typeface="仿宋" panose="02010609060101010101" charset="-122"/>
                      </a:endParaRPr>
                    </a:p>
                    <a:p>
                      <a:pPr marL="73660" indent="0" algn="ctr">
                        <a:lnSpc>
                          <a:spcPts val="1445"/>
                        </a:lnSpc>
                        <a:spcBef>
                          <a:spcPct val="0"/>
                        </a:spcBef>
                        <a:spcAft>
                          <a:spcPct val="0"/>
                        </a:spcAft>
                      </a:pPr>
                      <a:r>
                        <a:rPr lang="zh-CN" sz="700">
                          <a:latin typeface="仿宋" panose="02010609060101010101" charset="-122"/>
                          <a:ea typeface="仿宋" panose="02010609060101010101" charset="-122"/>
                        </a:rPr>
                        <a:t>物净化</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57785" indent="0" algn="ctr">
                        <a:spcBef>
                          <a:spcPct val="0"/>
                        </a:spcBef>
                        <a:spcAft>
                          <a:spcPct val="0"/>
                        </a:spcAft>
                      </a:pPr>
                      <a:r>
                        <a:rPr lang="zh-CN" sz="700">
                          <a:latin typeface="仿宋" panose="02010609060101010101" charset="-122"/>
                          <a:ea typeface="仿宋" panose="02010609060101010101" charset="-122"/>
                        </a:rPr>
                        <a:t>河湖生态系统通过吸收、阻滤大气中的污染</a:t>
                      </a:r>
                      <a:endParaRPr lang="zh-CN" sz="700">
                        <a:latin typeface="仿宋" panose="02010609060101010101" charset="-122"/>
                        <a:ea typeface="仿宋" panose="02010609060101010101" charset="-122"/>
                      </a:endParaRPr>
                    </a:p>
                    <a:p>
                      <a:pPr marL="69215" indent="0" algn="ctr">
                        <a:lnSpc>
                          <a:spcPts val="1445"/>
                        </a:lnSpc>
                        <a:spcBef>
                          <a:spcPct val="0"/>
                        </a:spcBef>
                        <a:spcAft>
                          <a:spcPct val="0"/>
                        </a:spcAft>
                      </a:pPr>
                      <a:r>
                        <a:rPr lang="zh-CN" sz="700">
                          <a:latin typeface="仿宋" panose="02010609060101010101" charset="-122"/>
                          <a:ea typeface="仿宋" panose="02010609060101010101" charset="-122"/>
                        </a:rPr>
                        <a:t>物，降低污染物浓度的功能</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49720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73660" indent="0" algn="ctr">
                        <a:spcBef>
                          <a:spcPct val="0"/>
                        </a:spcBef>
                        <a:spcAft>
                          <a:spcPct val="0"/>
                        </a:spcAft>
                      </a:pPr>
                      <a:r>
                        <a:rPr lang="zh-CN" sz="700">
                          <a:latin typeface="仿宋" panose="02010609060101010101" charset="-122"/>
                          <a:ea typeface="仿宋" panose="02010609060101010101" charset="-122"/>
                        </a:rPr>
                        <a:t>负氧离子</a:t>
                      </a:r>
                      <a:endParaRPr lang="zh-CN" sz="700">
                        <a:latin typeface="仿宋" panose="02010609060101010101" charset="-122"/>
                        <a:ea typeface="仿宋" panose="02010609060101010101" charset="-122"/>
                      </a:endParaRPr>
                    </a:p>
                    <a:p>
                      <a:pPr marL="73660" indent="0" algn="ctr">
                        <a:lnSpc>
                          <a:spcPts val="1445"/>
                        </a:lnSpc>
                        <a:spcBef>
                          <a:spcPct val="0"/>
                        </a:spcBef>
                        <a:spcAft>
                          <a:spcPct val="0"/>
                        </a:spcAft>
                      </a:pPr>
                      <a:r>
                        <a:rPr lang="zh-CN" sz="700">
                          <a:latin typeface="仿宋" panose="02010609060101010101" charset="-122"/>
                          <a:ea typeface="仿宋" panose="02010609060101010101" charset="-122"/>
                        </a:rPr>
                        <a:t>供给</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57785" indent="0" algn="ctr">
                        <a:spcBef>
                          <a:spcPct val="0"/>
                        </a:spcBef>
                        <a:spcAft>
                          <a:spcPct val="0"/>
                        </a:spcAft>
                      </a:pPr>
                      <a:r>
                        <a:rPr lang="zh-CN" sz="700">
                          <a:latin typeface="仿宋" panose="02010609060101010101" charset="-122"/>
                          <a:ea typeface="仿宋" panose="02010609060101010101" charset="-122"/>
                        </a:rPr>
                        <a:t>河湖生态系统通过释放负氧离子，改善环境</a:t>
                      </a:r>
                      <a:endParaRPr lang="zh-CN" sz="700">
                        <a:latin typeface="仿宋" panose="02010609060101010101" charset="-122"/>
                        <a:ea typeface="仿宋" panose="02010609060101010101" charset="-122"/>
                      </a:endParaRPr>
                    </a:p>
                    <a:p>
                      <a:pPr marL="69215" indent="0" algn="ctr">
                        <a:lnSpc>
                          <a:spcPts val="1445"/>
                        </a:lnSpc>
                        <a:spcBef>
                          <a:spcPct val="0"/>
                        </a:spcBef>
                        <a:spcAft>
                          <a:spcPct val="0"/>
                        </a:spcAft>
                      </a:pPr>
                      <a:r>
                        <a:rPr lang="zh-CN" sz="700">
                          <a:latin typeface="仿宋" panose="02010609060101010101" charset="-122"/>
                          <a:ea typeface="仿宋" panose="02010609060101010101" charset="-122"/>
                        </a:rPr>
                        <a:t>空气质量的功能</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9083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3">
                  <a:txBody>
                    <a:bodyPr/>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74930" indent="0" algn="just">
                        <a:spcBef>
                          <a:spcPct val="0"/>
                        </a:spcBef>
                        <a:spcAft>
                          <a:spcPct val="0"/>
                        </a:spcAft>
                      </a:pPr>
                      <a:r>
                        <a:rPr lang="zh-CN" sz="700">
                          <a:latin typeface="仿宋" panose="02010609060101010101" charset="-122"/>
                          <a:ea typeface="仿宋" panose="02010609060101010101" charset="-122"/>
                        </a:rPr>
                        <a:t>气候调节</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101600" indent="0" algn="l">
                        <a:spcBef>
                          <a:spcPts val="700"/>
                        </a:spcBef>
                        <a:spcAft>
                          <a:spcPct val="0"/>
                        </a:spcAft>
                      </a:pPr>
                      <a:r>
                        <a:rPr lang="zh-CN" sz="700">
                          <a:latin typeface="仿宋" panose="02010609060101010101" charset="-122"/>
                          <a:ea typeface="仿宋" panose="02010609060101010101" charset="-122"/>
                        </a:rPr>
                        <a:t>植被蒸腾</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57785" indent="0" algn="ctr">
                        <a:spcBef>
                          <a:spcPct val="0"/>
                        </a:spcBef>
                        <a:spcAft>
                          <a:spcPct val="0"/>
                        </a:spcAft>
                      </a:pPr>
                      <a:r>
                        <a:rPr lang="zh-CN" sz="700">
                          <a:latin typeface="仿宋" panose="02010609060101010101" charset="-122"/>
                          <a:ea typeface="仿宋" panose="02010609060101010101" charset="-122"/>
                        </a:rPr>
                        <a:t>河湖生态系统通过植被蒸腾作用吸收能量，</a:t>
                      </a:r>
                      <a:endParaRPr lang="zh-CN" sz="700">
                        <a:latin typeface="仿宋" panose="02010609060101010101" charset="-122"/>
                        <a:ea typeface="仿宋" panose="02010609060101010101" charset="-122"/>
                      </a:endParaRPr>
                    </a:p>
                    <a:p>
                      <a:pPr marL="69215" indent="0" algn="ctr">
                        <a:lnSpc>
                          <a:spcPts val="1450"/>
                        </a:lnSpc>
                        <a:spcBef>
                          <a:spcPct val="0"/>
                        </a:spcBef>
                        <a:spcAft>
                          <a:spcPct val="0"/>
                        </a:spcAft>
                      </a:pPr>
                      <a:r>
                        <a:rPr lang="zh-CN" sz="700">
                          <a:latin typeface="仿宋" panose="02010609060101010101" charset="-122"/>
                          <a:ea typeface="仿宋" panose="02010609060101010101" charset="-122"/>
                        </a:rPr>
                        <a:t>调节温湿度的功能</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9624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marL="101600" indent="-24765" algn="l">
                        <a:spcBef>
                          <a:spcPts val="800"/>
                        </a:spcBef>
                        <a:spcAft>
                          <a:spcPct val="0"/>
                        </a:spcAft>
                      </a:pPr>
                      <a:r>
                        <a:rPr lang="zh-CN" sz="700">
                          <a:latin typeface="仿宋" panose="02010609060101010101" charset="-122"/>
                          <a:ea typeface="仿宋" panose="02010609060101010101" charset="-122"/>
                        </a:rPr>
                        <a:t>水面蒸发</a:t>
                      </a:r>
                      <a:r>
                        <a:rPr lang="en-US" altLang="zh-CN" sz="700">
                          <a:latin typeface="Times New Roman" panose="02020603050405020304"/>
                          <a:ea typeface="Times New Roman" panose="02020603050405020304"/>
                        </a:rPr>
                        <a:t>- </a:t>
                      </a:r>
                      <a:r>
                        <a:rPr lang="zh-CN" sz="700">
                          <a:latin typeface="仿宋" panose="02010609060101010101" charset="-122"/>
                          <a:ea typeface="仿宋" panose="02010609060101010101" charset="-122"/>
                        </a:rPr>
                        <a:t>降低温度</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0485" indent="0" algn="ctr">
                        <a:spcBef>
                          <a:spcPct val="0"/>
                        </a:spcBef>
                        <a:spcAft>
                          <a:spcPct val="0"/>
                        </a:spcAft>
                      </a:pPr>
                      <a:r>
                        <a:rPr lang="zh-CN" sz="700">
                          <a:latin typeface="仿宋" panose="02010609060101010101" charset="-122"/>
                          <a:ea typeface="仿宋" panose="02010609060101010101" charset="-122"/>
                        </a:rPr>
                        <a:t>河湖生态系统通过水面蒸发作用吸收能量，</a:t>
                      </a:r>
                      <a:r>
                        <a:rPr lang="zh-CN" altLang="en-US" sz="700">
                          <a:latin typeface="仿宋" panose="02010609060101010101" charset="-122"/>
                          <a:ea typeface="仿宋" panose="02010609060101010101" charset="-122"/>
                        </a:rPr>
                        <a:t> </a:t>
                      </a:r>
                      <a:r>
                        <a:rPr lang="zh-CN" sz="700">
                          <a:latin typeface="仿宋" panose="02010609060101010101" charset="-122"/>
                          <a:ea typeface="仿宋" panose="02010609060101010101" charset="-122"/>
                        </a:rPr>
                        <a:t>降低气温，从而调节局部地区气候的功能，</a:t>
                      </a:r>
                      <a:endParaRPr lang="zh-CN" sz="700">
                        <a:latin typeface="仿宋" panose="02010609060101010101" charset="-122"/>
                        <a:ea typeface="仿宋" panose="02010609060101010101" charset="-122"/>
                      </a:endParaRPr>
                    </a:p>
                    <a:p>
                      <a:pPr marL="69215" indent="0" algn="ctr">
                        <a:lnSpc>
                          <a:spcPts val="1440"/>
                        </a:lnSpc>
                        <a:spcBef>
                          <a:spcPct val="0"/>
                        </a:spcBef>
                        <a:spcAft>
                          <a:spcPct val="0"/>
                        </a:spcAft>
                      </a:pPr>
                      <a:r>
                        <a:rPr lang="zh-CN" sz="700">
                          <a:latin typeface="仿宋" panose="02010609060101010101" charset="-122"/>
                          <a:ea typeface="仿宋" panose="02010609060101010101" charset="-122"/>
                        </a:rPr>
                        <a:t>减少人们为降温而使用空调的消耗的功能</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9624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77470" indent="0" algn="ctr">
                        <a:spcBef>
                          <a:spcPct val="0"/>
                        </a:spcBef>
                        <a:spcAft>
                          <a:spcPct val="0"/>
                        </a:spcAft>
                      </a:pPr>
                      <a:r>
                        <a:rPr lang="zh-CN" sz="700">
                          <a:latin typeface="仿宋" panose="02010609060101010101" charset="-122"/>
                          <a:ea typeface="仿宋" panose="02010609060101010101" charset="-122"/>
                        </a:rPr>
                        <a:t>水面蒸发</a:t>
                      </a:r>
                      <a:r>
                        <a:rPr lang="en-US" altLang="zh-CN" sz="700">
                          <a:latin typeface="Times New Roman" panose="02020603050405020304"/>
                          <a:ea typeface="Times New Roman" panose="02020603050405020304"/>
                        </a:rPr>
                        <a:t>- </a:t>
                      </a:r>
                      <a:r>
                        <a:rPr lang="zh-CN" sz="700">
                          <a:latin typeface="仿宋" panose="02010609060101010101" charset="-122"/>
                          <a:ea typeface="仿宋" panose="02010609060101010101" charset="-122"/>
                        </a:rPr>
                        <a:t>增加湿度</a:t>
                      </a:r>
                      <a:endParaRPr lang="zh-CN" sz="700">
                        <a:latin typeface="仿宋" panose="02010609060101010101" charset="-122"/>
                        <a:ea typeface="仿宋" panose="02010609060101010101" charset="-122"/>
                      </a:endParaRPr>
                    </a:p>
                    <a:p>
                      <a:pPr marL="3810" indent="0" algn="ctr">
                        <a:lnSpc>
                          <a:spcPts val="1440"/>
                        </a:lnSpc>
                        <a:spcBef>
                          <a:spcPct val="0"/>
                        </a:spcBef>
                        <a:spcAft>
                          <a:spcPct val="0"/>
                        </a:spcAft>
                      </a:pPr>
                      <a:r>
                        <a:rPr lang="zh-CN" sz="700">
                          <a:latin typeface="仿宋" panose="02010609060101010101" charset="-122"/>
                          <a:ea typeface="仿宋" panose="02010609060101010101" charset="-122"/>
                        </a:rPr>
                        <a:t>度</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0485" indent="0" algn="ctr">
                        <a:spcBef>
                          <a:spcPct val="0"/>
                        </a:spcBef>
                        <a:spcAft>
                          <a:spcPct val="0"/>
                        </a:spcAft>
                      </a:pPr>
                      <a:r>
                        <a:rPr lang="zh-CN" sz="700">
                          <a:latin typeface="仿宋" panose="02010609060101010101" charset="-122"/>
                          <a:ea typeface="仿宋" panose="02010609060101010101" charset="-122"/>
                        </a:rPr>
                        <a:t>河湖生态系统通过水面蒸发作用蒸发增加空气湿度，减少人们为加湿而使用加湿器的消</a:t>
                      </a:r>
                      <a:endParaRPr lang="zh-CN" sz="700">
                        <a:latin typeface="仿宋" panose="02010609060101010101" charset="-122"/>
                        <a:ea typeface="仿宋" panose="02010609060101010101" charset="-122"/>
                      </a:endParaRPr>
                    </a:p>
                    <a:p>
                      <a:pPr marL="69215" indent="0" algn="ctr">
                        <a:lnSpc>
                          <a:spcPts val="1440"/>
                        </a:lnSpc>
                        <a:spcBef>
                          <a:spcPct val="0"/>
                        </a:spcBef>
                        <a:spcAft>
                          <a:spcPct val="0"/>
                        </a:spcAft>
                      </a:pPr>
                      <a:r>
                        <a:rPr lang="zh-CN" sz="700">
                          <a:latin typeface="仿宋" panose="02010609060101010101" charset="-122"/>
                          <a:ea typeface="仿宋" panose="02010609060101010101" charset="-122"/>
                        </a:rPr>
                        <a:t>耗的功能</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71780">
                <a:tc rowSpan="6">
                  <a:txBody>
                    <a:bodyPr/>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142875" indent="0" algn="l">
                        <a:spcBef>
                          <a:spcPct val="0"/>
                        </a:spcBef>
                        <a:spcAft>
                          <a:spcPct val="0"/>
                        </a:spcAft>
                      </a:pPr>
                      <a:r>
                        <a:rPr lang="en-US" altLang="zh-CN" sz="900" b="1">
                          <a:latin typeface="仿宋" panose="02010609060101010101" charset="-122"/>
                          <a:ea typeface="仿宋" panose="02010609060101010101" charset="-122"/>
                        </a:rPr>
                        <a:t> </a:t>
                      </a:r>
                      <a:endParaRPr lang="en-US" altLang="zh-CN" sz="900" b="1">
                        <a:latin typeface="仿宋" panose="02010609060101010101" charset="-122"/>
                        <a:ea typeface="仿宋" panose="02010609060101010101" charset="-122"/>
                      </a:endParaRPr>
                    </a:p>
                    <a:p>
                      <a:pPr marL="78740" indent="0" algn="l">
                        <a:spcBef>
                          <a:spcPct val="0"/>
                        </a:spcBef>
                        <a:spcAft>
                          <a:spcPct val="0"/>
                        </a:spcAft>
                      </a:pPr>
                      <a:r>
                        <a:rPr lang="zh-CN" sz="700">
                          <a:latin typeface="仿宋" panose="02010609060101010101" charset="-122"/>
                          <a:ea typeface="仿宋" panose="02010609060101010101" charset="-122"/>
                        </a:rPr>
                        <a:t>文化服务</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3">
                  <a:txBody>
                    <a:bodyPr/>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142875" indent="0" algn="l">
                        <a:spcBef>
                          <a:spcPct val="0"/>
                        </a:spcBef>
                        <a:spcAft>
                          <a:spcPct val="0"/>
                        </a:spcAft>
                      </a:pPr>
                      <a:r>
                        <a:rPr lang="en-US" altLang="zh-CN" sz="900" b="1">
                          <a:latin typeface="仿宋" panose="02010609060101010101" charset="-122"/>
                          <a:ea typeface="仿宋" panose="02010609060101010101" charset="-122"/>
                        </a:rPr>
                        <a:t> </a:t>
                      </a:r>
                      <a:endParaRPr lang="en-US" altLang="zh-CN" sz="900" b="1">
                        <a:latin typeface="仿宋" panose="02010609060101010101" charset="-122"/>
                        <a:ea typeface="仿宋" panose="02010609060101010101" charset="-122"/>
                      </a:endParaRPr>
                    </a:p>
                    <a:p>
                      <a:pPr marL="241300" indent="-152400" algn="l">
                        <a:spcBef>
                          <a:spcPct val="0"/>
                        </a:spcBef>
                        <a:spcAft>
                          <a:spcPct val="0"/>
                        </a:spcAft>
                      </a:pPr>
                      <a:r>
                        <a:rPr lang="zh-CN" sz="700">
                          <a:latin typeface="仿宋" panose="02010609060101010101" charset="-122"/>
                          <a:ea typeface="仿宋" panose="02010609060101010101" charset="-122"/>
                        </a:rPr>
                        <a:t>水景观服务类</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gridSpan="2">
                  <a:txBody>
                    <a:bodyPr/>
                    <a:p>
                      <a:pPr marL="142875" indent="0" algn="l">
                        <a:spcBef>
                          <a:spcPct val="0"/>
                        </a:spcBef>
                        <a:spcAft>
                          <a:spcPct val="0"/>
                        </a:spcAft>
                      </a:pPr>
                      <a:r>
                        <a:rPr lang="en-US" altLang="zh-CN" sz="600" b="1">
                          <a:latin typeface="仿宋" panose="02010609060101010101" charset="-122"/>
                          <a:ea typeface="仿宋" panose="02010609060101010101" charset="-122"/>
                        </a:rPr>
                        <a:t> </a:t>
                      </a:r>
                      <a:endParaRPr lang="en-US" altLang="zh-CN" sz="600" b="1">
                        <a:latin typeface="仿宋" panose="02010609060101010101" charset="-122"/>
                        <a:ea typeface="仿宋" panose="02010609060101010101" charset="-122"/>
                      </a:endParaRPr>
                    </a:p>
                    <a:p>
                      <a:pPr marL="254635" indent="0" algn="l">
                        <a:spcBef>
                          <a:spcPct val="0"/>
                        </a:spcBef>
                        <a:spcAft>
                          <a:spcPct val="0"/>
                        </a:spcAft>
                      </a:pPr>
                      <a:r>
                        <a:rPr lang="zh-CN" sz="700">
                          <a:latin typeface="仿宋" panose="02010609060101010101" charset="-122"/>
                          <a:ea typeface="仿宋" panose="02010609060101010101" charset="-122"/>
                        </a:rPr>
                        <a:t>旅游康养</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527685" indent="-457200" algn="l">
                        <a:spcBef>
                          <a:spcPts val="400"/>
                        </a:spcBef>
                        <a:spcAft>
                          <a:spcPct val="0"/>
                        </a:spcAft>
                      </a:pPr>
                      <a:r>
                        <a:rPr lang="zh-CN" sz="700">
                          <a:latin typeface="仿宋" panose="02010609060101010101" charset="-122"/>
                          <a:ea typeface="仿宋" panose="02010609060101010101" charset="-122"/>
                        </a:rPr>
                        <a:t>河湖滨水民宿、农（鱼）家乐、水岸观光旅游等生态康养和生态旅游服务</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6322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gridSpan="2">
                  <a:txBody>
                    <a:bodyPr/>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254635" indent="0" algn="l">
                        <a:spcBef>
                          <a:spcPts val="800"/>
                        </a:spcBef>
                        <a:spcAft>
                          <a:spcPct val="0"/>
                        </a:spcAft>
                      </a:pPr>
                      <a:r>
                        <a:rPr lang="zh-CN" sz="700">
                          <a:latin typeface="仿宋" panose="02010609060101010101" charset="-122"/>
                          <a:ea typeface="仿宋" panose="02010609060101010101" charset="-122"/>
                        </a:rPr>
                        <a:t>休闲游憩</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70485" indent="0" algn="l">
                        <a:spcBef>
                          <a:spcPct val="0"/>
                        </a:spcBef>
                        <a:spcAft>
                          <a:spcPct val="0"/>
                        </a:spcAft>
                      </a:pPr>
                      <a:r>
                        <a:rPr lang="zh-CN" sz="700">
                          <a:latin typeface="仿宋" panose="02010609060101010101" charset="-122"/>
                          <a:ea typeface="仿宋" panose="02010609060101010101" charset="-122"/>
                        </a:rPr>
                        <a:t>相较旅游康养类，其主要是提供精神价值的为非盈利性产品：比如滨水漫步、滨水露营等休闲服务；游泳、嬉水、垂钓、溯溪等涉水活动</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9019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gridSpan="2">
                  <a:txBody>
                    <a:bodyPr/>
                    <a:p>
                      <a:pPr marL="254635" indent="0" algn="l">
                        <a:spcBef>
                          <a:spcPts val="700"/>
                        </a:spcBef>
                        <a:spcAft>
                          <a:spcPct val="0"/>
                        </a:spcAft>
                      </a:pPr>
                      <a:r>
                        <a:rPr lang="zh-CN" sz="700">
                          <a:latin typeface="仿宋" panose="02010609060101010101" charset="-122"/>
                          <a:ea typeface="仿宋" panose="02010609060101010101" charset="-122"/>
                        </a:rPr>
                        <a:t>景观增值</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57785" indent="0" algn="l">
                        <a:spcBef>
                          <a:spcPct val="0"/>
                        </a:spcBef>
                        <a:spcAft>
                          <a:spcPct val="0"/>
                        </a:spcAft>
                      </a:pPr>
                      <a:r>
                        <a:rPr lang="zh-CN" sz="700">
                          <a:latin typeface="仿宋" panose="02010609060101010101" charset="-122"/>
                          <a:ea typeface="仿宋" panose="02010609060101010101" charset="-122"/>
                        </a:rPr>
                        <a:t>河湖生态系统为人类提供美学享受，从而提</a:t>
                      </a:r>
                      <a:endParaRPr lang="zh-CN" sz="700">
                        <a:latin typeface="仿宋" panose="02010609060101010101" charset="-122"/>
                        <a:ea typeface="仿宋" panose="02010609060101010101" charset="-122"/>
                      </a:endParaRPr>
                    </a:p>
                    <a:p>
                      <a:pPr marL="69215" indent="0" algn="l">
                        <a:lnSpc>
                          <a:spcPts val="1445"/>
                        </a:lnSpc>
                        <a:spcBef>
                          <a:spcPct val="0"/>
                        </a:spcBef>
                        <a:spcAft>
                          <a:spcPct val="0"/>
                        </a:spcAft>
                      </a:pPr>
                      <a:r>
                        <a:rPr lang="zh-CN" sz="700">
                          <a:latin typeface="仿宋" panose="02010609060101010101" charset="-122"/>
                          <a:ea typeface="仿宋" panose="02010609060101010101" charset="-122"/>
                        </a:rPr>
                        <a:t>高周边土地、市集、房产的价值</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9370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rowSpan="3">
                  <a:txBody>
                    <a:bodyPr/>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142875" indent="0" algn="l">
                        <a:spcBef>
                          <a:spcPct val="0"/>
                        </a:spcBef>
                        <a:spcAft>
                          <a:spcPct val="0"/>
                        </a:spcAft>
                      </a:pPr>
                      <a:r>
                        <a:rPr lang="en-US" altLang="zh-CN" sz="700" b="1">
                          <a:latin typeface="仿宋" panose="02010609060101010101" charset="-122"/>
                          <a:ea typeface="仿宋" panose="02010609060101010101" charset="-122"/>
                        </a:rPr>
                        <a:t> </a:t>
                      </a:r>
                      <a:endParaRPr lang="en-US" altLang="zh-CN" sz="700" b="1">
                        <a:latin typeface="仿宋" panose="02010609060101010101" charset="-122"/>
                        <a:ea typeface="仿宋" panose="02010609060101010101" charset="-122"/>
                      </a:endParaRPr>
                    </a:p>
                    <a:p>
                      <a:pPr marL="241300" indent="-152400" algn="l">
                        <a:spcBef>
                          <a:spcPct val="0"/>
                        </a:spcBef>
                        <a:spcAft>
                          <a:spcPct val="0"/>
                        </a:spcAft>
                      </a:pPr>
                      <a:r>
                        <a:rPr lang="zh-CN" sz="700">
                          <a:latin typeface="仿宋" panose="02010609060101010101" charset="-122"/>
                          <a:ea typeface="仿宋" panose="02010609060101010101" charset="-122"/>
                        </a:rPr>
                        <a:t>水文化服务类</a:t>
                      </a:r>
                      <a:endParaRPr lang="zh-CN" sz="7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gridSpan="2">
                  <a:txBody>
                    <a:bodyPr/>
                    <a:p>
                      <a:pPr marL="254635" indent="0" algn="l">
                        <a:spcBef>
                          <a:spcPts val="900"/>
                        </a:spcBef>
                        <a:spcAft>
                          <a:spcPct val="0"/>
                        </a:spcAft>
                      </a:pPr>
                      <a:r>
                        <a:rPr lang="zh-CN" sz="700">
                          <a:latin typeface="仿宋" panose="02010609060101010101" charset="-122"/>
                          <a:ea typeface="仿宋" panose="02010609060101010101" charset="-122"/>
                        </a:rPr>
                        <a:t>文体活动</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375285" indent="-304800" algn="l">
                        <a:lnSpc>
                          <a:spcPts val="1550"/>
                        </a:lnSpc>
                        <a:spcBef>
                          <a:spcPts val="100"/>
                        </a:spcBef>
                        <a:spcAft>
                          <a:spcPct val="0"/>
                        </a:spcAft>
                      </a:pPr>
                      <a:r>
                        <a:rPr lang="zh-CN" sz="700">
                          <a:latin typeface="仿宋" panose="02010609060101010101" charset="-122"/>
                          <a:ea typeface="仿宋" panose="02010609060101010101" charset="-122"/>
                        </a:rPr>
                        <a:t>依托河湖生态资源和空间，有组织地开展各类赛事、艺术节、民俗节日活动等</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9019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gridSpan="2">
                  <a:txBody>
                    <a:bodyPr/>
                    <a:p>
                      <a:pPr marL="254635" indent="0" algn="l">
                        <a:spcBef>
                          <a:spcPts val="700"/>
                        </a:spcBef>
                        <a:spcAft>
                          <a:spcPct val="0"/>
                        </a:spcAft>
                      </a:pPr>
                      <a:r>
                        <a:rPr lang="zh-CN" sz="700">
                          <a:latin typeface="仿宋" panose="02010609060101010101" charset="-122"/>
                          <a:ea typeface="仿宋" panose="02010609060101010101" charset="-122"/>
                        </a:rPr>
                        <a:t>水利科普</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57785" indent="0" algn="l">
                        <a:spcBef>
                          <a:spcPct val="0"/>
                        </a:spcBef>
                        <a:spcAft>
                          <a:spcPct val="0"/>
                        </a:spcAft>
                      </a:pPr>
                      <a:r>
                        <a:rPr lang="zh-CN" sz="700">
                          <a:latin typeface="仿宋" panose="02010609060101010101" charset="-122"/>
                          <a:ea typeface="仿宋" panose="02010609060101010101" charset="-122"/>
                        </a:rPr>
                        <a:t>河湖生态系统为人类提供水利知识、宣传水文化等水情科普（更多为公益性的活动）</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8595">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gridSpan="2">
                  <a:txBody>
                    <a:bodyPr/>
                    <a:p>
                      <a:pPr marL="254635" indent="0" algn="l">
                        <a:spcBef>
                          <a:spcPts val="600"/>
                        </a:spcBef>
                        <a:spcAft>
                          <a:spcPct val="0"/>
                        </a:spcAft>
                      </a:pPr>
                      <a:r>
                        <a:rPr lang="zh-CN" sz="700">
                          <a:latin typeface="仿宋" panose="02010609060101010101" charset="-122"/>
                          <a:ea typeface="仿宋" panose="02010609060101010101" charset="-122"/>
                        </a:rPr>
                        <a:t>科研教育</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69215" indent="0" algn="l">
                        <a:spcBef>
                          <a:spcPts val="600"/>
                        </a:spcBef>
                        <a:spcAft>
                          <a:spcPct val="0"/>
                        </a:spcAft>
                      </a:pPr>
                      <a:r>
                        <a:rPr lang="zh-CN" sz="700">
                          <a:latin typeface="仿宋" panose="02010609060101010101" charset="-122"/>
                          <a:ea typeface="仿宋" panose="02010609060101010101" charset="-122"/>
                        </a:rPr>
                        <a:t>河湖生态系统为人类提供科学研究</a:t>
                      </a:r>
                      <a:endParaRPr lang="zh-CN" sz="7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五大利益相关方诉求分析</a:t>
            </a:r>
            <a:endParaRPr lang="en-US" sz="1100"/>
          </a:p>
        </p:txBody>
      </p:sp>
      <p:sp>
        <p:nvSpPr>
          <p:cNvPr id="4" name="AutoShape 4"/>
          <p:cNvSpPr/>
          <p:nvPr/>
        </p:nvSpPr>
        <p:spPr>
          <a:xfrm>
            <a:off x="762000" y="1778000"/>
            <a:ext cx="3378200" cy="2286000"/>
          </a:xfrm>
          <a:prstGeom prst="roundRect">
            <a:avLst>
              <a:gd name="adj" fmla="val 4444"/>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l="32904" r="32904"/>
          <a:stretch>
            <a:fillRect/>
          </a:stretch>
        </p:blipFill>
        <p:spPr>
          <a:xfrm>
            <a:off x="889000" y="2032000"/>
            <a:ext cx="1016000" cy="1778000"/>
          </a:xfrm>
          <a:prstGeom prst="roundRect">
            <a:avLst>
              <a:gd name="adj" fmla="val 10000"/>
            </a:avLst>
          </a:prstGeom>
          <a:noFill/>
          <a:ln w="25400" cap="flat" cmpd="sng">
            <a:noFill/>
            <a:prstDash val="solid"/>
            <a:round/>
          </a:ln>
        </p:spPr>
      </p:pic>
      <p:sp>
        <p:nvSpPr>
          <p:cNvPr id="6" name="AutoShape 6"/>
          <p:cNvSpPr/>
          <p:nvPr/>
        </p:nvSpPr>
        <p:spPr>
          <a:xfrm>
            <a:off x="2032000" y="1968500"/>
            <a:ext cx="1905000" cy="190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政府</a:t>
            </a:r>
            <a:endParaRPr lang="en-US" sz="1100"/>
          </a:p>
          <a:p>
            <a:pPr indent="0" algn="l">
              <a:lnSpc>
                <a:spcPct val="108000"/>
              </a:lnSpc>
              <a:spcBef>
                <a:spcPts val="800"/>
              </a:spcBef>
            </a:pPr>
            <a:r>
              <a:rPr lang="en-US" sz="1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角色：</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制度供给者、核心管理者</a:t>
            </a:r>
            <a:endPar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spcBef>
                <a:spcPts val="600"/>
              </a:spcBef>
            </a:pPr>
            <a:r>
              <a:rPr lang="en-US" sz="1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诉求：</a:t>
            </a:r>
            <a:r>
              <a:rPr lang="en-US" sz="11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统筹保护与开发、优化市场环境、改善民生、防范生态风险。</a:t>
            </a:r>
            <a:endParaRPr lang="en-US" sz="11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Shape 7"/>
          <p:cNvSpPr/>
          <p:nvPr/>
        </p:nvSpPr>
        <p:spPr>
          <a:xfrm>
            <a:off x="4406900" y="1778000"/>
            <a:ext cx="3378200" cy="2286000"/>
          </a:xfrm>
          <a:prstGeom prst="roundRect">
            <a:avLst>
              <a:gd name="adj" fmla="val 4444"/>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8" name="AutoShape 8"/>
          <p:cNvSpPr/>
          <p:nvPr/>
        </p:nvSpPr>
        <p:spPr>
          <a:xfrm>
            <a:off x="4533900" y="2032000"/>
            <a:ext cx="1016000" cy="1778000"/>
          </a:xfrm>
          <a:prstGeom prst="roundRect">
            <a:avLst>
              <a:gd name="adj" fmla="val 10000"/>
            </a:avLst>
          </a:prstGeom>
          <a:solidFill>
            <a:srgbClr val="F0F9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87900" y="2476500"/>
            <a:ext cx="508000" cy="508000"/>
          </a:xfrm>
          <a:prstGeom prst="rect">
            <a:avLst/>
          </a:prstGeom>
        </p:spPr>
      </p:pic>
      <p:sp>
        <p:nvSpPr>
          <p:cNvPr id="10" name="AutoShape 10"/>
          <p:cNvSpPr/>
          <p:nvPr/>
        </p:nvSpPr>
        <p:spPr>
          <a:xfrm>
            <a:off x="5676900" y="1968500"/>
            <a:ext cx="1905000" cy="190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水利/景区管理</a:t>
            </a:r>
            <a:endParaRPr lang="en-US" sz="1100"/>
          </a:p>
          <a:p>
            <a:pPr indent="0" algn="l">
              <a:lnSpc>
                <a:spcPct val="108000"/>
              </a:lnSpc>
              <a:spcBef>
                <a:spcPts val="800"/>
              </a:spcBef>
            </a:pPr>
            <a:r>
              <a:rPr lang="en-US" sz="1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角色：</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一线执行主体</a:t>
            </a:r>
            <a:endPar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spcBef>
                <a:spcPts val="600"/>
              </a:spcBef>
            </a:pPr>
            <a:r>
              <a:rPr lang="en-US" sz="1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诉求：</a:t>
            </a:r>
            <a:r>
              <a:rPr lang="en-US" sz="11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兼顾保护、利用、管理三重目标，实现“以景养水”的可持续发展。</a:t>
            </a:r>
            <a:endParaRPr lang="en-US" sz="11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AutoShape 11"/>
          <p:cNvSpPr/>
          <p:nvPr/>
        </p:nvSpPr>
        <p:spPr>
          <a:xfrm>
            <a:off x="8051800" y="1778000"/>
            <a:ext cx="3378200" cy="2286000"/>
          </a:xfrm>
          <a:prstGeom prst="roundRect">
            <a:avLst>
              <a:gd name="adj" fmla="val 4444"/>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4"/>
          <a:srcRect l="30942" r="30942"/>
          <a:stretch>
            <a:fillRect/>
          </a:stretch>
        </p:blipFill>
        <p:spPr>
          <a:xfrm>
            <a:off x="8178800" y="2032000"/>
            <a:ext cx="1016000" cy="1778000"/>
          </a:xfrm>
          <a:prstGeom prst="roundRect">
            <a:avLst>
              <a:gd name="adj" fmla="val 10000"/>
            </a:avLst>
          </a:prstGeom>
          <a:noFill/>
          <a:ln w="25400" cap="flat" cmpd="sng">
            <a:noFill/>
            <a:prstDash val="solid"/>
            <a:round/>
          </a:ln>
        </p:spPr>
      </p:pic>
      <p:sp>
        <p:nvSpPr>
          <p:cNvPr id="13" name="AutoShape 13"/>
          <p:cNvSpPr/>
          <p:nvPr/>
        </p:nvSpPr>
        <p:spPr>
          <a:xfrm>
            <a:off x="9321800" y="1968500"/>
            <a:ext cx="1905000" cy="190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企业</a:t>
            </a:r>
            <a:endParaRPr lang="en-US" sz="1100"/>
          </a:p>
          <a:p>
            <a:pPr indent="0" algn="l">
              <a:lnSpc>
                <a:spcPct val="108000"/>
              </a:lnSpc>
              <a:spcBef>
                <a:spcPts val="800"/>
              </a:spcBef>
            </a:pPr>
            <a:r>
              <a:rPr lang="en-US" sz="1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角色：</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市场核心主体</a:t>
            </a:r>
            <a:endPar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spcBef>
                <a:spcPts val="600"/>
              </a:spcBef>
            </a:pPr>
            <a:r>
              <a:rPr lang="en-US" sz="1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诉求：</a:t>
            </a:r>
            <a:r>
              <a:rPr lang="en-US" sz="11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在生态保护的约束下，有效平衡经济利益，确保项目具备可盈利性与长效经营能力。</a:t>
            </a:r>
            <a:endParaRPr lang="en-US" sz="11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4" name="AutoShape 14"/>
          <p:cNvSpPr/>
          <p:nvPr/>
        </p:nvSpPr>
        <p:spPr>
          <a:xfrm>
            <a:off x="762000" y="4318000"/>
            <a:ext cx="5207000" cy="2032000"/>
          </a:xfrm>
          <a:prstGeom prst="roundRect">
            <a:avLst>
              <a:gd name="adj" fmla="val 5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5" name="AutoShape 15"/>
          <p:cNvSpPr/>
          <p:nvPr/>
        </p:nvSpPr>
        <p:spPr>
          <a:xfrm>
            <a:off x="889000" y="4572000"/>
            <a:ext cx="1270000" cy="1524000"/>
          </a:xfrm>
          <a:prstGeom prst="roundRect">
            <a:avLst>
              <a:gd name="adj" fmla="val 8000"/>
            </a:avLst>
          </a:prstGeom>
          <a:solidFill>
            <a:srgbClr val="F0F9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06500" y="5016500"/>
            <a:ext cx="635000" cy="635000"/>
          </a:xfrm>
          <a:prstGeom prst="rect">
            <a:avLst/>
          </a:prstGeom>
        </p:spPr>
      </p:pic>
      <p:sp>
        <p:nvSpPr>
          <p:cNvPr id="17" name="AutoShape 17"/>
          <p:cNvSpPr/>
          <p:nvPr/>
        </p:nvSpPr>
        <p:spPr>
          <a:xfrm>
            <a:off x="2413000" y="4572000"/>
            <a:ext cx="33020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金融机构</a:t>
            </a:r>
            <a:endParaRPr lang="en-US" sz="1100"/>
          </a:p>
          <a:p>
            <a:pPr indent="0" algn="l">
              <a:lnSpc>
                <a:spcPct val="117000"/>
              </a:lnSpc>
              <a:spcBef>
                <a:spcPts val="800"/>
              </a:spcBef>
            </a:pPr>
            <a:r>
              <a:rPr lang="en-US" sz="1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角色：资金供给者 | 诉求：</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在风险可控的前提下，获得稳健的投资收益，并响应国家绿色金融转型号召，履行社会责任。</a:t>
            </a:r>
            <a:endPar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8" name="AutoShape 18"/>
          <p:cNvSpPr/>
          <p:nvPr/>
        </p:nvSpPr>
        <p:spPr>
          <a:xfrm>
            <a:off x="6223000" y="4318000"/>
            <a:ext cx="5207000" cy="2032000"/>
          </a:xfrm>
          <a:prstGeom prst="roundRect">
            <a:avLst>
              <a:gd name="adj" fmla="val 5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9" name="AutoShape 19"/>
          <p:cNvSpPr/>
          <p:nvPr/>
        </p:nvSpPr>
        <p:spPr>
          <a:xfrm>
            <a:off x="6350000" y="4572000"/>
            <a:ext cx="1270000" cy="1524000"/>
          </a:xfrm>
          <a:prstGeom prst="roundRect">
            <a:avLst>
              <a:gd name="adj" fmla="val 8000"/>
            </a:avLst>
          </a:prstGeom>
          <a:solidFill>
            <a:srgbClr val="F0F9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67500" y="5016500"/>
            <a:ext cx="635000" cy="635000"/>
          </a:xfrm>
          <a:prstGeom prst="rect">
            <a:avLst/>
          </a:prstGeom>
        </p:spPr>
      </p:pic>
      <p:sp>
        <p:nvSpPr>
          <p:cNvPr id="21" name="AutoShape 21"/>
          <p:cNvSpPr/>
          <p:nvPr/>
        </p:nvSpPr>
        <p:spPr>
          <a:xfrm>
            <a:off x="7874000" y="4572000"/>
            <a:ext cx="33020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民众</a:t>
            </a:r>
            <a:endParaRPr lang="en-US" sz="1100"/>
          </a:p>
          <a:p>
            <a:pPr indent="0" algn="l">
              <a:lnSpc>
                <a:spcPct val="117000"/>
              </a:lnSpc>
              <a:spcBef>
                <a:spcPts val="800"/>
              </a:spcBef>
            </a:pPr>
            <a:r>
              <a:rPr lang="en-US" sz="1200" b="1" i="0" u="none" strike="noStrike">
                <a:solidFill>
                  <a:srgbClr val="00704A"/>
                </a:solidFill>
                <a:latin typeface="Noto Sans SC" panose="020B0500000000000000" charset="-122"/>
                <a:ea typeface="Noto Sans SC" panose="020B0500000000000000" charset="-122"/>
                <a:cs typeface="Noto Sans SC" panose="020B0500000000000000" charset="-122"/>
                <a:sym typeface="Noto Sans SC" panose="020B0500000000000000" charset="-122"/>
              </a:rPr>
              <a:t>角色：参与者与最终受益主体 | 诉求：</a:t>
            </a:r>
            <a:r>
              <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享有优良的生态环境、通过就业或产业发展实现增收致富，并获得参与生态治理与决策的权利。</a:t>
            </a:r>
            <a:endParaRPr lang="en-US" sz="12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51180" y="43434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交易模式</a:t>
            </a:r>
            <a:endParaRPr lang="en-US" sz="1100"/>
          </a:p>
        </p:txBody>
      </p:sp>
      <p:sp>
        <p:nvSpPr>
          <p:cNvPr id="4" name="AutoShape 4"/>
          <p:cNvSpPr/>
          <p:nvPr/>
        </p:nvSpPr>
        <p:spPr>
          <a:xfrm>
            <a:off x="1083945" y="1129030"/>
            <a:ext cx="10281920" cy="71247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1600" dirty="0">
                <a:solidFill>
                  <a:srgbClr val="262626"/>
                </a:solidFill>
                <a:latin typeface="MiSans" pitchFamily="34" charset="-122"/>
                <a:ea typeface="MiSans" pitchFamily="34" charset="-122"/>
                <a:cs typeface="MiSans" pitchFamily="34" charset="-120"/>
                <a:sym typeface="+mn-ea"/>
              </a:rPr>
              <a:t>通过梳理</a:t>
            </a:r>
            <a:r>
              <a:rPr lang="zh-CN" altLang="en-US" sz="1600" b="1" dirty="0">
                <a:solidFill>
                  <a:srgbClr val="C00000"/>
                </a:solidFill>
                <a:latin typeface="MiSans" pitchFamily="34" charset="-122"/>
                <a:ea typeface="MiSans" pitchFamily="34" charset="-122"/>
                <a:cs typeface="MiSans" pitchFamily="34" charset="-120"/>
                <a:sym typeface="+mn-ea"/>
              </a:rPr>
              <a:t>国内外</a:t>
            </a:r>
            <a:r>
              <a:rPr lang="zh-CN" altLang="en-US" sz="1600" dirty="0">
                <a:solidFill>
                  <a:srgbClr val="262626"/>
                </a:solidFill>
                <a:latin typeface="MiSans" pitchFamily="34" charset="-122"/>
                <a:ea typeface="MiSans" pitchFamily="34" charset="-122"/>
                <a:cs typeface="MiSans" pitchFamily="34" charset="-120"/>
                <a:sym typeface="+mn-ea"/>
              </a:rPr>
              <a:t>河湖生态产品交易实现案例，设计提出</a:t>
            </a:r>
            <a:r>
              <a:rPr lang="zh-CN" altLang="en-US" sz="1600" b="1" dirty="0">
                <a:solidFill>
                  <a:srgbClr val="C00000"/>
                </a:solidFill>
                <a:latin typeface="MiSans" pitchFamily="34" charset="-122"/>
                <a:ea typeface="MiSans" pitchFamily="34" charset="-122"/>
                <a:cs typeface="MiSans" pitchFamily="34" charset="-120"/>
                <a:sym typeface="+mn-ea"/>
              </a:rPr>
              <a:t>“水生态产品直接交易、水生态权属转让、水生态保护补偿、水生态产业化经营、水生态绿色金融”</a:t>
            </a:r>
            <a:r>
              <a:rPr lang="zh-CN" altLang="en-US" sz="1600" dirty="0">
                <a:solidFill>
                  <a:srgbClr val="262626"/>
                </a:solidFill>
                <a:latin typeface="MiSans" pitchFamily="34" charset="-122"/>
                <a:ea typeface="MiSans" pitchFamily="34" charset="-122"/>
                <a:cs typeface="MiSans" pitchFamily="34" charset="-120"/>
                <a:sym typeface="+mn-ea"/>
              </a:rPr>
              <a:t>等</a:t>
            </a:r>
            <a:r>
              <a:rPr lang="zh-CN" altLang="en-US" sz="1600" b="1" dirty="0">
                <a:solidFill>
                  <a:srgbClr val="C00000"/>
                </a:solidFill>
                <a:latin typeface="MiSans" pitchFamily="34" charset="-122"/>
                <a:ea typeface="MiSans" pitchFamily="34" charset="-122"/>
                <a:cs typeface="MiSans" pitchFamily="34" charset="-120"/>
                <a:sym typeface="+mn-ea"/>
              </a:rPr>
              <a:t>5类交易模式、2</a:t>
            </a:r>
            <a:r>
              <a:rPr lang="en-US" altLang="zh-CN" sz="1600" b="1" dirty="0">
                <a:solidFill>
                  <a:srgbClr val="C00000"/>
                </a:solidFill>
                <a:latin typeface="MiSans" pitchFamily="34" charset="-122"/>
                <a:ea typeface="MiSans" pitchFamily="34" charset="-122"/>
                <a:cs typeface="MiSans" pitchFamily="34" charset="-120"/>
                <a:sym typeface="+mn-ea"/>
              </a:rPr>
              <a:t>3</a:t>
            </a:r>
            <a:r>
              <a:rPr lang="zh-CN" altLang="en-US" sz="1600" b="1" dirty="0">
                <a:solidFill>
                  <a:srgbClr val="C00000"/>
                </a:solidFill>
                <a:latin typeface="MiSans" pitchFamily="34" charset="-122"/>
                <a:ea typeface="MiSans" pitchFamily="34" charset="-122"/>
                <a:cs typeface="MiSans" pitchFamily="34" charset="-120"/>
                <a:sym typeface="+mn-ea"/>
              </a:rPr>
              <a:t>条路径及其对应适用的生态产品和产业发展方向</a:t>
            </a:r>
            <a:r>
              <a:rPr lang="zh-CN" altLang="en-US" sz="1600" dirty="0">
                <a:solidFill>
                  <a:srgbClr val="262626"/>
                </a:solidFill>
                <a:latin typeface="MiSans" pitchFamily="34" charset="-122"/>
                <a:ea typeface="MiSans" pitchFamily="34" charset="-122"/>
                <a:cs typeface="MiSans" pitchFamily="34" charset="-120"/>
                <a:sym typeface="+mn-ea"/>
              </a:rPr>
              <a:t>。</a:t>
            </a:r>
            <a:endParaRPr lang="en-US" sz="1100"/>
          </a:p>
        </p:txBody>
      </p:sp>
      <p:sp>
        <p:nvSpPr>
          <p:cNvPr id="5" name="AutoShape 5"/>
          <p:cNvSpPr/>
          <p:nvPr/>
        </p:nvSpPr>
        <p:spPr>
          <a:xfrm>
            <a:off x="762000" y="2286000"/>
            <a:ext cx="2032000" cy="3683000"/>
          </a:xfrm>
          <a:prstGeom prst="roundRect">
            <a:avLst>
              <a:gd name="adj" fmla="val 5000"/>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nvSpPr>
        <p:spPr>
          <a:xfrm>
            <a:off x="762000" y="2286000"/>
            <a:ext cx="2032000" cy="762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20800" y="2730500"/>
            <a:ext cx="914400" cy="914400"/>
          </a:xfrm>
          <a:prstGeom prst="rect">
            <a:avLst/>
          </a:prstGeom>
        </p:spPr>
      </p:pic>
      <p:sp>
        <p:nvSpPr>
          <p:cNvPr id="8" name="AutoShape 8"/>
          <p:cNvSpPr/>
          <p:nvPr/>
        </p:nvSpPr>
        <p:spPr>
          <a:xfrm>
            <a:off x="825500" y="3937000"/>
            <a:ext cx="1905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水生态产品</a:t>
            </a:r>
            <a:b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直接交易</a:t>
            </a:r>
            <a:endParaRPr lang="en-US" sz="1100"/>
          </a:p>
        </p:txBody>
      </p:sp>
      <p:sp>
        <p:nvSpPr>
          <p:cNvPr id="9" name="AutoShape 9"/>
          <p:cNvSpPr/>
          <p:nvPr/>
        </p:nvSpPr>
        <p:spPr>
          <a:xfrm>
            <a:off x="889000" y="5080000"/>
            <a:ext cx="1778000" cy="889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直接出售水资源、</a:t>
            </a:r>
            <a:b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渔业产品等原生产品。</a:t>
            </a:r>
            <a:endParaRPr lang="en-US" sz="1100"/>
          </a:p>
        </p:txBody>
      </p:sp>
      <p:sp>
        <p:nvSpPr>
          <p:cNvPr id="10" name="AutoShape 10"/>
          <p:cNvSpPr/>
          <p:nvPr/>
        </p:nvSpPr>
        <p:spPr>
          <a:xfrm>
            <a:off x="3111500" y="2286000"/>
            <a:ext cx="2032000" cy="3683000"/>
          </a:xfrm>
          <a:prstGeom prst="roundRect">
            <a:avLst>
              <a:gd name="adj" fmla="val 5000"/>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1" name="AutoShape 11"/>
          <p:cNvSpPr/>
          <p:nvPr/>
        </p:nvSpPr>
        <p:spPr>
          <a:xfrm>
            <a:off x="3111500" y="2286000"/>
            <a:ext cx="2032000" cy="762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70300" y="2730500"/>
            <a:ext cx="914400" cy="914400"/>
          </a:xfrm>
          <a:prstGeom prst="rect">
            <a:avLst/>
          </a:prstGeom>
        </p:spPr>
      </p:pic>
      <p:sp>
        <p:nvSpPr>
          <p:cNvPr id="13" name="AutoShape 13"/>
          <p:cNvSpPr/>
          <p:nvPr/>
        </p:nvSpPr>
        <p:spPr>
          <a:xfrm>
            <a:off x="3175000" y="3937000"/>
            <a:ext cx="1905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水生态产品</a:t>
            </a:r>
            <a:b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权属转让</a:t>
            </a:r>
            <a:endParaRPr lang="en-US" sz="1100"/>
          </a:p>
        </p:txBody>
      </p:sp>
      <p:sp>
        <p:nvSpPr>
          <p:cNvPr id="14" name="AutoShape 14"/>
          <p:cNvSpPr/>
          <p:nvPr/>
        </p:nvSpPr>
        <p:spPr>
          <a:xfrm>
            <a:off x="3238500" y="5080000"/>
            <a:ext cx="1778000" cy="889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依法依规转让</a:t>
            </a:r>
            <a:b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经营权、使用权等权益。</a:t>
            </a:r>
            <a:endParaRPr lang="en-US" sz="1100"/>
          </a:p>
        </p:txBody>
      </p:sp>
      <p:sp>
        <p:nvSpPr>
          <p:cNvPr id="15" name="AutoShape 15"/>
          <p:cNvSpPr/>
          <p:nvPr/>
        </p:nvSpPr>
        <p:spPr>
          <a:xfrm>
            <a:off x="5461000" y="2286000"/>
            <a:ext cx="2032000" cy="3683000"/>
          </a:xfrm>
          <a:prstGeom prst="roundRect">
            <a:avLst>
              <a:gd name="adj" fmla="val 5000"/>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6" name="AutoShape 16"/>
          <p:cNvSpPr/>
          <p:nvPr/>
        </p:nvSpPr>
        <p:spPr>
          <a:xfrm>
            <a:off x="5461000" y="2286000"/>
            <a:ext cx="2032000" cy="762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19800" y="2730500"/>
            <a:ext cx="914400" cy="914400"/>
          </a:xfrm>
          <a:prstGeom prst="rect">
            <a:avLst/>
          </a:prstGeom>
        </p:spPr>
      </p:pic>
      <p:sp>
        <p:nvSpPr>
          <p:cNvPr id="18" name="AutoShape 18"/>
          <p:cNvSpPr/>
          <p:nvPr/>
        </p:nvSpPr>
        <p:spPr>
          <a:xfrm>
            <a:off x="5524500" y="3937000"/>
            <a:ext cx="1905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水生态</a:t>
            </a:r>
            <a:b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保护补偿</a:t>
            </a:r>
            <a:endParaRPr lang="en-US" sz="1100"/>
          </a:p>
        </p:txBody>
      </p:sp>
      <p:sp>
        <p:nvSpPr>
          <p:cNvPr id="19" name="AutoShape 19"/>
          <p:cNvSpPr/>
          <p:nvPr/>
        </p:nvSpPr>
        <p:spPr>
          <a:xfrm>
            <a:off x="5588000" y="5080000"/>
            <a:ext cx="1778000" cy="889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建立生态保护者受益、</a:t>
            </a:r>
            <a:b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使用者付费、破坏者赔偿机制。</a:t>
            </a:r>
            <a:endParaRPr lang="en-US" sz="1100"/>
          </a:p>
        </p:txBody>
      </p:sp>
      <p:sp>
        <p:nvSpPr>
          <p:cNvPr id="20" name="AutoShape 20"/>
          <p:cNvSpPr/>
          <p:nvPr/>
        </p:nvSpPr>
        <p:spPr>
          <a:xfrm>
            <a:off x="7810500" y="2286000"/>
            <a:ext cx="2032000" cy="3683000"/>
          </a:xfrm>
          <a:prstGeom prst="roundRect">
            <a:avLst>
              <a:gd name="adj" fmla="val 5000"/>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1" name="AutoShape 21"/>
          <p:cNvSpPr/>
          <p:nvPr/>
        </p:nvSpPr>
        <p:spPr>
          <a:xfrm>
            <a:off x="7810500" y="2286000"/>
            <a:ext cx="2032000" cy="762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69300" y="2730500"/>
            <a:ext cx="914400" cy="914400"/>
          </a:xfrm>
          <a:prstGeom prst="rect">
            <a:avLst/>
          </a:prstGeom>
        </p:spPr>
      </p:pic>
      <p:sp>
        <p:nvSpPr>
          <p:cNvPr id="23" name="AutoShape 23"/>
          <p:cNvSpPr/>
          <p:nvPr/>
        </p:nvSpPr>
        <p:spPr>
          <a:xfrm>
            <a:off x="7874000" y="3937000"/>
            <a:ext cx="1905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水生态</a:t>
            </a:r>
            <a:b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产业化经营</a:t>
            </a:r>
            <a:endParaRPr lang="en-US" sz="1100"/>
          </a:p>
        </p:txBody>
      </p:sp>
      <p:sp>
        <p:nvSpPr>
          <p:cNvPr id="24" name="AutoShape 24"/>
          <p:cNvSpPr/>
          <p:nvPr/>
        </p:nvSpPr>
        <p:spPr>
          <a:xfrm>
            <a:off x="7937500" y="5080000"/>
            <a:ext cx="1778000" cy="889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依托生态优势，发展</a:t>
            </a:r>
            <a:b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生态旅游、康养、文创等。</a:t>
            </a:r>
            <a:endParaRPr lang="en-US" sz="1100"/>
          </a:p>
        </p:txBody>
      </p:sp>
      <p:sp>
        <p:nvSpPr>
          <p:cNvPr id="25" name="AutoShape 25"/>
          <p:cNvSpPr/>
          <p:nvPr/>
        </p:nvSpPr>
        <p:spPr>
          <a:xfrm>
            <a:off x="9779000" y="2286000"/>
            <a:ext cx="1651000" cy="3683000"/>
          </a:xfrm>
          <a:prstGeom prst="roundRect">
            <a:avLst>
              <a:gd name="adj" fmla="val 6153"/>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6" name="AutoShape 26"/>
          <p:cNvSpPr/>
          <p:nvPr/>
        </p:nvSpPr>
        <p:spPr>
          <a:xfrm>
            <a:off x="9779000" y="2286000"/>
            <a:ext cx="1651000" cy="762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72700" y="2730500"/>
            <a:ext cx="889000" cy="889000"/>
          </a:xfrm>
          <a:prstGeom prst="rect">
            <a:avLst/>
          </a:prstGeom>
        </p:spPr>
      </p:pic>
      <p:sp>
        <p:nvSpPr>
          <p:cNvPr id="28" name="AutoShape 28"/>
          <p:cNvSpPr/>
          <p:nvPr/>
        </p:nvSpPr>
        <p:spPr>
          <a:xfrm>
            <a:off x="9842500" y="3937000"/>
            <a:ext cx="1524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水生态</a:t>
            </a:r>
            <a:b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绿色金融</a:t>
            </a:r>
            <a:endParaRPr lang="en-US" sz="1100"/>
          </a:p>
        </p:txBody>
      </p:sp>
      <p:sp>
        <p:nvSpPr>
          <p:cNvPr id="29" name="AutoShape 29"/>
          <p:cNvSpPr/>
          <p:nvPr/>
        </p:nvSpPr>
        <p:spPr>
          <a:xfrm>
            <a:off x="9842500" y="5080000"/>
            <a:ext cx="1524000" cy="889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开展权益抵押、</a:t>
            </a:r>
            <a:b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发行绿色债券等。</a:t>
            </a:r>
            <a:endParaRPr lang="en-US" sz="11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7"/>
          <p:cNvSpPr/>
          <p:nvPr>
            <p:custDataLst>
              <p:tags r:id="rId1"/>
            </p:custDataLst>
          </p:nvPr>
        </p:nvSpPr>
        <p:spPr>
          <a:xfrm>
            <a:off x="1211580" y="3490278"/>
            <a:ext cx="3771900" cy="349250"/>
          </a:xfrm>
          <a:prstGeom prst="rect">
            <a:avLst/>
          </a:prstGeom>
          <a:noFill/>
        </p:spPr>
        <p:txBody>
          <a:bodyPr wrap="square" lIns="0" tIns="0" rIns="0" bIns="0" rtlCol="0" anchor="t"/>
          <a:lstStyle/>
          <a:p>
            <a:pPr marL="0" indent="0" algn="l" defTabSz="914400">
              <a:lnSpc>
                <a:spcPct val="100000"/>
              </a:lnSpc>
              <a:spcBef>
                <a:spcPts val="0"/>
              </a:spcBef>
              <a:spcAft>
                <a:spcPts val="0"/>
              </a:spcAft>
              <a:buNone/>
            </a:pPr>
            <a:endParaRPr lang="zh-CN" sz="2400" b="1" kern="0" dirty="0">
              <a:solidFill>
                <a:srgbClr val="052334"/>
              </a:solidFill>
              <a:latin typeface="MiSans" pitchFamily="34" charset="-122"/>
              <a:ea typeface="MiSans" pitchFamily="34" charset="-122"/>
              <a:cs typeface="MiSans" pitchFamily="34" charset="-120"/>
              <a:sym typeface="Arial" panose="020B0604020202020204"/>
            </a:endParaRPr>
          </a:p>
        </p:txBody>
      </p:sp>
      <p:sp>
        <p:nvSpPr>
          <p:cNvPr id="15" name="Text 1"/>
          <p:cNvSpPr/>
          <p:nvPr/>
        </p:nvSpPr>
        <p:spPr>
          <a:xfrm>
            <a:off x="100330" y="152400"/>
            <a:ext cx="9906635" cy="620395"/>
          </a:xfrm>
          <a:prstGeom prst="rect">
            <a:avLst/>
          </a:prstGeom>
          <a:noFill/>
        </p:spPr>
        <p:txBody>
          <a:bodyPr wrap="square" lIns="0" tIns="0" rIns="0" bIns="0" rtlCol="0" anchor="t">
            <a:noAutofit/>
          </a:bodyPr>
          <a:p>
            <a:pPr marL="0" indent="0" algn="ctr" defTabSz="914400">
              <a:lnSpc>
                <a:spcPct val="150000"/>
              </a:lnSpc>
              <a:spcBef>
                <a:spcPts val="0"/>
              </a:spcBef>
              <a:spcAft>
                <a:spcPts val="0"/>
              </a:spcAft>
              <a:buNone/>
            </a:pPr>
            <a:r>
              <a:rPr lang="zh-CN" altLang="en-US" sz="3600" b="1" kern="0" dirty="0">
                <a:solidFill>
                  <a:srgbClr val="052334"/>
                </a:solidFill>
                <a:latin typeface="MiSans" pitchFamily="34" charset="-122"/>
                <a:ea typeface="MiSans" pitchFamily="34" charset="-122"/>
                <a:cs typeface="MiSans" pitchFamily="34" charset="-120"/>
                <a:sym typeface="Arial" panose="020B0604020202020204"/>
              </a:rPr>
              <a:t>交易模式</a:t>
            </a:r>
            <a:endParaRPr lang="zh-CN" altLang="en-US" sz="3600" b="1" kern="0" dirty="0">
              <a:solidFill>
                <a:srgbClr val="052334"/>
              </a:solidFill>
              <a:latin typeface="MiSans" pitchFamily="34" charset="-122"/>
              <a:ea typeface="MiSans" pitchFamily="34" charset="-122"/>
              <a:cs typeface="MiSans" pitchFamily="34" charset="-120"/>
              <a:sym typeface="Arial" panose="020B0604020202020204"/>
            </a:endParaRPr>
          </a:p>
        </p:txBody>
      </p:sp>
      <p:graphicFrame>
        <p:nvGraphicFramePr>
          <p:cNvPr id="7" name="表格 6"/>
          <p:cNvGraphicFramePr/>
          <p:nvPr>
            <p:custDataLst>
              <p:tags r:id="rId2"/>
            </p:custDataLst>
          </p:nvPr>
        </p:nvGraphicFramePr>
        <p:xfrm>
          <a:off x="457200" y="902555"/>
          <a:ext cx="11277600" cy="5404485"/>
        </p:xfrm>
        <a:graphic>
          <a:graphicData uri="http://schemas.openxmlformats.org/drawingml/2006/table">
            <a:tbl>
              <a:tblPr/>
              <a:tblGrid>
                <a:gridCol w="1205230"/>
                <a:gridCol w="2352040"/>
                <a:gridCol w="4846955"/>
                <a:gridCol w="2873375"/>
              </a:tblGrid>
              <a:tr h="253365">
                <a:tc>
                  <a:txBody>
                    <a:bodyPr/>
                    <a:p>
                      <a:pPr marL="0" indent="0" algn="ctr">
                        <a:lnSpc>
                          <a:spcPct val="120000"/>
                        </a:lnSpc>
                      </a:pPr>
                      <a:r>
                        <a:rPr lang="zh-CN" sz="1200" b="1" spc="120">
                          <a:solidFill>
                            <a:srgbClr val="B28E4E"/>
                          </a:solidFill>
                          <a:latin typeface="微软雅黑" panose="020B0503020204020204" charset="-122"/>
                          <a:ea typeface="微软雅黑" panose="020B0503020204020204" charset="-122"/>
                        </a:rPr>
                        <a:t>交易模式</a:t>
                      </a:r>
                      <a:endParaRPr lang="zh-CN" sz="1200" b="1" spc="12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ctr">
                        <a:lnSpc>
                          <a:spcPct val="120000"/>
                        </a:lnSpc>
                      </a:pPr>
                      <a:r>
                        <a:rPr lang="zh-CN" sz="1200" b="1" spc="120">
                          <a:solidFill>
                            <a:srgbClr val="B28E4E"/>
                          </a:solidFill>
                          <a:latin typeface="微软雅黑" panose="020B0503020204020204" charset="-122"/>
                          <a:ea typeface="微软雅黑" panose="020B0503020204020204" charset="-122"/>
                        </a:rPr>
                        <a:t>交易实现路径</a:t>
                      </a:r>
                      <a:endParaRPr lang="zh-CN" sz="1200" b="1" spc="12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ctr">
                        <a:lnSpc>
                          <a:spcPct val="120000"/>
                        </a:lnSpc>
                      </a:pPr>
                      <a:r>
                        <a:rPr lang="zh-CN" sz="1200" b="1" spc="120">
                          <a:solidFill>
                            <a:srgbClr val="B28E4E"/>
                          </a:solidFill>
                          <a:latin typeface="微软雅黑" panose="020B0503020204020204" charset="-122"/>
                          <a:ea typeface="微软雅黑" panose="020B0503020204020204" charset="-122"/>
                        </a:rPr>
                        <a:t>适用的河湖生态产品</a:t>
                      </a:r>
                      <a:endParaRPr lang="zh-CN" sz="1200" b="1" spc="12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ctr">
                        <a:lnSpc>
                          <a:spcPct val="120000"/>
                        </a:lnSpc>
                      </a:pPr>
                      <a:r>
                        <a:rPr lang="zh-CN" sz="1200" b="1" spc="120">
                          <a:solidFill>
                            <a:srgbClr val="B28E4E"/>
                          </a:solidFill>
                          <a:latin typeface="微软雅黑" panose="020B0503020204020204" charset="-122"/>
                          <a:ea typeface="微软雅黑" panose="020B0503020204020204" charset="-122"/>
                        </a:rPr>
                        <a:t>适用说明</a:t>
                      </a:r>
                      <a:endParaRPr lang="zh-CN" sz="1200" b="1" spc="12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rowSpan="4">
                  <a:txBody>
                    <a:bodyPr/>
                    <a:p>
                      <a:pPr marL="0" indent="0" algn="l">
                        <a:lnSpc>
                          <a:spcPct val="120000"/>
                        </a:lnSpc>
                      </a:pPr>
                      <a:r>
                        <a:rPr lang="zh-CN" sz="1000" b="0" spc="60">
                          <a:solidFill>
                            <a:srgbClr val="B28E4E"/>
                          </a:solidFill>
                          <a:latin typeface="微软雅黑" panose="020B0503020204020204" charset="-122"/>
                          <a:ea typeface="微软雅黑" panose="020B0503020204020204" charset="-122"/>
                        </a:rPr>
                        <a:t>水生态产品直接交易</a:t>
                      </a:r>
                      <a:endParaRPr lang="zh-CN" sz="1000" b="0" spc="6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水资源供给</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、生活用水；</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、生产用水</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消耗性用水</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265">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1" spc="60">
                          <a:solidFill>
                            <a:srgbClr val="404040"/>
                          </a:solidFill>
                          <a:latin typeface="微软雅黑" panose="020B0503020204020204" charset="-122"/>
                          <a:ea typeface="微软雅黑" panose="020B0503020204020204" charset="-122"/>
                        </a:rPr>
                        <a:t>渔业产品</a:t>
                      </a:r>
                      <a:endParaRPr lang="zh-CN" sz="1000" b="1"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、野生渔业产品</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养殖</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捕捞产品</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水生经济作物</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、水生经济作物</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经济作物产出</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lnB w="9525">
                      <a:solidFill>
                        <a:srgbClr val="B28E4E"/>
                      </a:solidFill>
                      <a:prstDash val="dash"/>
                    </a:lnB>
                  </a:tcPr>
                </a:tc>
                <a:tc>
                  <a:txBody>
                    <a:bodyPr/>
                    <a:p>
                      <a:pPr marL="0" indent="0" algn="l">
                        <a:lnSpc>
                          <a:spcPct val="120000"/>
                        </a:lnSpc>
                      </a:pPr>
                      <a:r>
                        <a:rPr lang="zh-CN" sz="1000" b="1" spc="60">
                          <a:solidFill>
                            <a:srgbClr val="404040"/>
                          </a:solidFill>
                          <a:latin typeface="微软雅黑" panose="020B0503020204020204" charset="-122"/>
                          <a:ea typeface="微软雅黑" panose="020B0503020204020204" charset="-122"/>
                        </a:rPr>
                        <a:t>区域品牌优质水产品</a:t>
                      </a:r>
                      <a:endParaRPr lang="zh-CN" sz="1000" b="1"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、特色水资源；</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、区域品牌渔业产品</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品牌化、高品质</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265">
                <a:tc rowSpan="6">
                  <a:txBody>
                    <a:bodyPr/>
                    <a:p>
                      <a:pPr marL="0" indent="0" algn="l">
                        <a:lnSpc>
                          <a:spcPct val="120000"/>
                        </a:lnSpc>
                      </a:pPr>
                      <a:r>
                        <a:rPr lang="zh-CN" sz="1000" b="0" spc="60">
                          <a:solidFill>
                            <a:srgbClr val="B28E4E"/>
                          </a:solidFill>
                          <a:latin typeface="微软雅黑" panose="020B0503020204020204" charset="-122"/>
                          <a:ea typeface="微软雅黑" panose="020B0503020204020204" charset="-122"/>
                        </a:rPr>
                        <a:t>水生态产品权属转让</a:t>
                      </a:r>
                      <a:endParaRPr lang="zh-CN" sz="1000" b="0" spc="6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水资源开发经营权交易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、生态用水；</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、水源涵养；</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3</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、水利科普</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多用途复合经营</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1" spc="60">
                          <a:solidFill>
                            <a:srgbClr val="404040"/>
                          </a:solidFill>
                          <a:latin typeface="微软雅黑" panose="020B0503020204020204" charset="-122"/>
                          <a:ea typeface="微软雅黑" panose="020B0503020204020204" charset="-122"/>
                        </a:rPr>
                        <a:t>河权交易（河道空间经营权交易）</a:t>
                      </a:r>
                      <a:endParaRPr lang="zh-CN" sz="1000" b="1"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、渔业产品；</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、休闲游憩；</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3</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、景观增值</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空间资源开发</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用水权交易（水资源使用权交易）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、生活用水；</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、生产用水</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用水额度的分配与流转</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排污权交易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、水质净化</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环境容量资源分配</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265">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清水增量责任指标交易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、水质净化；</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、土壤保持</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减少面源污染</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水环境改善</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lnB w="9525">
                      <a:solidFill>
                        <a:srgbClr val="B28E4E"/>
                      </a:solidFill>
                      <a:prstDash val="dash"/>
                    </a:lnB>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碳汇交易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、固碳；</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、释氧</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碳汇功能量化</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rowSpan="5">
                  <a:txBody>
                    <a:bodyPr/>
                    <a:p>
                      <a:pPr marL="0" indent="0" algn="l">
                        <a:lnSpc>
                          <a:spcPct val="120000"/>
                        </a:lnSpc>
                      </a:pPr>
                      <a:r>
                        <a:rPr lang="zh-CN" sz="1000" b="0" spc="60">
                          <a:solidFill>
                            <a:srgbClr val="B28E4E"/>
                          </a:solidFill>
                          <a:latin typeface="微软雅黑" panose="020B0503020204020204" charset="-122"/>
                          <a:ea typeface="微软雅黑" panose="020B0503020204020204" charset="-122"/>
                        </a:rPr>
                        <a:t>水生态保护补偿</a:t>
                      </a:r>
                      <a:endParaRPr lang="zh-CN" sz="1000" b="0" spc="6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纵向水生态保护补偿</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、水源涵养；</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、物种保育；</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3</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、土壤保持</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减少泥沙淤积</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区域整体生态功能</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横向水生态保护补偿</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、水质净化；</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、水源涵养；</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3</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、土壤保持</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减少面源污染</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跨区域生态影响</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265">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产业间水生态保护补偿</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、水质净化；</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、土壤保持</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保持土壤肥力</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产业关联生态价值</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40513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水生态积分</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、土壤保持</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减少土壤侵蚀；</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、气候调节（植被蒸腾、水面蒸发）；</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3</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、空气净化</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负氧离子</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可监测的微观生态行为</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lnB w="9525">
                      <a:solidFill>
                        <a:srgbClr val="B28E4E"/>
                      </a:solidFill>
                      <a:prstDash val="dash"/>
                    </a:lnB>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环境损害赔偿</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、水质净化；</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、物种保育；</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3</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、空气净化</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大气污染物净化</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受损生态功能修复</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rowSpan="4">
                  <a:txBody>
                    <a:bodyPr/>
                    <a:p>
                      <a:pPr marL="0" indent="0" algn="l">
                        <a:lnSpc>
                          <a:spcPct val="120000"/>
                        </a:lnSpc>
                      </a:pPr>
                      <a:r>
                        <a:rPr lang="zh-CN" sz="1000" b="0" spc="60">
                          <a:solidFill>
                            <a:srgbClr val="B28E4E"/>
                          </a:solidFill>
                          <a:latin typeface="微软雅黑" panose="020B0503020204020204" charset="-122"/>
                          <a:ea typeface="微软雅黑" panose="020B0503020204020204" charset="-122"/>
                        </a:rPr>
                        <a:t>水生态产业化经营</a:t>
                      </a:r>
                      <a:endParaRPr lang="zh-CN" sz="1000" b="0" spc="6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1" spc="60">
                          <a:solidFill>
                            <a:srgbClr val="404040"/>
                          </a:solidFill>
                          <a:latin typeface="微软雅黑" panose="020B0503020204020204" charset="-122"/>
                          <a:ea typeface="微软雅黑" panose="020B0503020204020204" charset="-122"/>
                        </a:rPr>
                        <a:t>水生态康养旅游</a:t>
                      </a:r>
                      <a:endParaRPr lang="zh-CN" sz="1000" b="1"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、旅游康养；</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、空气净化</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负氧离子</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康养体验</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1" spc="60">
                          <a:solidFill>
                            <a:srgbClr val="404040"/>
                          </a:solidFill>
                          <a:latin typeface="微软雅黑" panose="020B0503020204020204" charset="-122"/>
                          <a:ea typeface="微软雅黑" panose="020B0503020204020204" charset="-122"/>
                        </a:rPr>
                        <a:t>水生态文化建设</a:t>
                      </a:r>
                      <a:endParaRPr lang="zh-CN" sz="1000" b="1"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、水利科普；</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、科研教育</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文化价值转化</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265">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1" spc="60">
                          <a:solidFill>
                            <a:srgbClr val="404040"/>
                          </a:solidFill>
                          <a:latin typeface="微软雅黑" panose="020B0503020204020204" charset="-122"/>
                          <a:ea typeface="微软雅黑" panose="020B0503020204020204" charset="-122"/>
                        </a:rPr>
                        <a:t>水生态文体活动</a:t>
                      </a:r>
                      <a:endParaRPr lang="zh-CN" sz="1000" b="1"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、文体活动；</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、休闲游憩</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活动场景价值</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lnB w="9525">
                      <a:solidFill>
                        <a:srgbClr val="B28E4E"/>
                      </a:solidFill>
                      <a:prstDash val="dash"/>
                    </a:lnB>
                  </a:tcPr>
                </a:tc>
                <a:tc>
                  <a:txBody>
                    <a:bodyPr/>
                    <a:p>
                      <a:pPr marL="0" indent="0" algn="l">
                        <a:lnSpc>
                          <a:spcPct val="120000"/>
                        </a:lnSpc>
                      </a:pPr>
                      <a:r>
                        <a:rPr lang="zh-CN" sz="1000" b="1" spc="60">
                          <a:solidFill>
                            <a:srgbClr val="404040"/>
                          </a:solidFill>
                          <a:latin typeface="微软雅黑" panose="020B0503020204020204" charset="-122"/>
                          <a:ea typeface="微软雅黑" panose="020B0503020204020204" charset="-122"/>
                        </a:rPr>
                        <a:t>滨水土地增值</a:t>
                      </a:r>
                      <a:endParaRPr lang="zh-CN" sz="1000" b="1"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、景观增值；</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、休闲游憩</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滨水陆域空间溢价</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rowSpan="4">
                  <a:txBody>
                    <a:bodyPr/>
                    <a:p>
                      <a:pPr marL="0" indent="0" algn="l">
                        <a:lnSpc>
                          <a:spcPct val="120000"/>
                        </a:lnSpc>
                      </a:pPr>
                      <a:r>
                        <a:rPr lang="zh-CN" sz="1000" b="0" spc="60">
                          <a:solidFill>
                            <a:srgbClr val="B28E4E"/>
                          </a:solidFill>
                          <a:latin typeface="微软雅黑" panose="020B0503020204020204" charset="-122"/>
                          <a:ea typeface="微软雅黑" panose="020B0503020204020204" charset="-122"/>
                        </a:rPr>
                        <a:t>水生态绿色金融</a:t>
                      </a:r>
                      <a:endParaRPr lang="zh-CN" sz="1000" b="0" spc="6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水生态权益抵押贷款</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rowSpan="4">
                  <a:txBody>
                    <a:bodyPr/>
                    <a:p>
                      <a:pPr marL="0" indent="0" algn="l">
                        <a:lnSpc>
                          <a:spcPct val="120000"/>
                        </a:lnSpc>
                      </a:pP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1</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、水质净化；</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2</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、水源涵养；</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3</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、固碳；</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4</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、渔业产品；</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5</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、水生态经济作物</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rowSpan="4">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聚焦</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“可作为金融产品价值评估基础或收益权抵押</a:t>
                      </a:r>
                      <a:r>
                        <a:rPr lang="en-US" altLang="zh-CN" sz="1000" b="0" spc="60">
                          <a:solidFill>
                            <a:srgbClr val="404040"/>
                          </a:solidFill>
                          <a:latin typeface="微软雅黑" panose="020B0503020204020204" charset="-122"/>
                          <a:ea typeface="微软雅黑" panose="020B0503020204020204" charset="-122"/>
                          <a:cs typeface="微软雅黑" panose="020B0503020204020204" charset="-122"/>
                        </a:rPr>
                        <a:t>/</a:t>
                      </a:r>
                      <a:r>
                        <a:rPr lang="zh-CN" sz="1000" b="0" spc="60">
                          <a:solidFill>
                            <a:srgbClr val="404040"/>
                          </a:solidFill>
                          <a:latin typeface="微软雅黑" panose="020B0503020204020204" charset="-122"/>
                          <a:ea typeface="微软雅黑" panose="020B0503020204020204" charset="-122"/>
                          <a:cs typeface="微软雅黑" panose="020B0503020204020204" charset="-122"/>
                        </a:rPr>
                        <a:t>信托</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a:t>
                      </a:r>
                      <a:endParaRPr lang="zh-CN" altLang="en-US"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21590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水生态信托基金</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vMerge="1">
                  <a:tcPr>
                    <a:lnL w="9525">
                      <a:solidFill>
                        <a:srgbClr val="B28E4E"/>
                      </a:solidFill>
                      <a:prstDash val="dash"/>
                    </a:lnL>
                    <a:lnR w="9525">
                      <a:solidFill>
                        <a:srgbClr val="B28E4E"/>
                      </a:solidFill>
                      <a:prstDash val="dash"/>
                    </a:lnR>
                  </a:tcPr>
                </a:tc>
                <a:tc vMerge="1">
                  <a:tcPr>
                    <a:lnL w="9525">
                      <a:solidFill>
                        <a:srgbClr val="B28E4E"/>
                      </a:solidFill>
                      <a:prstDash val="dash"/>
                    </a:lnL>
                    <a:lnR w="9525">
                      <a:solidFill>
                        <a:srgbClr val="B28E4E"/>
                      </a:solidFill>
                      <a:prstDash val="dash"/>
                    </a:lnR>
                  </a:tcPr>
                </a:tc>
              </a:tr>
              <a:tr h="215265">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水生态保险</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vMerge="1">
                  <a:tcPr>
                    <a:lnL w="9525">
                      <a:solidFill>
                        <a:srgbClr val="B28E4E"/>
                      </a:solidFill>
                      <a:prstDash val="dash"/>
                    </a:lnL>
                    <a:lnR w="9525">
                      <a:solidFill>
                        <a:srgbClr val="B28E4E"/>
                      </a:solidFill>
                      <a:prstDash val="dash"/>
                    </a:lnR>
                  </a:tcPr>
                </a:tc>
                <a:tc vMerge="1">
                  <a:tcPr>
                    <a:lnL w="9525">
                      <a:solidFill>
                        <a:srgbClr val="B28E4E"/>
                      </a:solidFill>
                      <a:prstDash val="dash"/>
                    </a:lnL>
                    <a:lnR w="9525">
                      <a:solidFill>
                        <a:srgbClr val="B28E4E"/>
                      </a:solidFill>
                      <a:prstDash val="dash"/>
                    </a:lnR>
                  </a:tcPr>
                </a:tc>
              </a:tr>
              <a:tr h="215900">
                <a:tc vMerge="1">
                  <a:tcPr>
                    <a:lnL w="9525">
                      <a:solidFill>
                        <a:srgbClr val="B28E4E"/>
                      </a:solidFill>
                      <a:prstDash val="dash"/>
                    </a:lnL>
                    <a:lnR w="9525">
                      <a:solidFill>
                        <a:srgbClr val="B28E4E"/>
                      </a:solidFill>
                      <a:prstDash val="dash"/>
                    </a:lnR>
                    <a:lnB w="9525">
                      <a:solidFill>
                        <a:srgbClr val="B28E4E"/>
                      </a:solidFill>
                      <a:prstDash val="dash"/>
                    </a:lnB>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水生态债券</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vMerge="1">
                  <a:tcPr>
                    <a:lnL w="9525">
                      <a:solidFill>
                        <a:srgbClr val="B28E4E"/>
                      </a:solidFill>
                      <a:prstDash val="dash"/>
                    </a:lnL>
                    <a:lnR w="9525">
                      <a:solidFill>
                        <a:srgbClr val="B28E4E"/>
                      </a:solidFill>
                      <a:prstDash val="dash"/>
                    </a:lnR>
                    <a:lnB w="9525">
                      <a:solidFill>
                        <a:srgbClr val="B28E4E"/>
                      </a:solidFill>
                      <a:prstDash val="dash"/>
                    </a:lnB>
                  </a:tcPr>
                </a:tc>
                <a:tc vMerge="1">
                  <a:tcPr>
                    <a:lnL w="9525">
                      <a:solidFill>
                        <a:srgbClr val="B28E4E"/>
                      </a:solidFill>
                      <a:prstDash val="dash"/>
                    </a:lnL>
                    <a:lnR w="9525">
                      <a:solidFill>
                        <a:srgbClr val="B28E4E"/>
                      </a:solidFill>
                      <a:prstDash val="dash"/>
                    </a:lnR>
                    <a:lnB w="9525">
                      <a:solidFill>
                        <a:srgbClr val="B28E4E"/>
                      </a:solidFill>
                      <a:prstDash val="dash"/>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ttps://test-kimi-img.moonshot.cn/pub/slides/slides_tmpl/image/25-07-11-16:53:57-d1od29dcmrb5eq9ipv0g.png"/>
          <p:cNvPicPr>
            <a:picLocks noChangeAspect="1"/>
          </p:cNvPicPr>
          <p:nvPr>
            <p:custDataLst>
              <p:tags r:id="rId1"/>
            </p:custDataLst>
          </p:nvPr>
        </p:nvPicPr>
        <p:blipFill>
          <a:blip r:embed="rId2"/>
          <a:srcRect l="53" r="53"/>
          <a:stretch>
            <a:fillRect/>
          </a:stretch>
        </p:blipFill>
        <p:spPr>
          <a:xfrm>
            <a:off x="591185" y="711200"/>
            <a:ext cx="5012055" cy="596265"/>
          </a:xfrm>
          <a:prstGeom prst="rect">
            <a:avLst/>
          </a:prstGeom>
        </p:spPr>
      </p:pic>
      <p:sp>
        <p:nvSpPr>
          <p:cNvPr id="3" name="Text 0"/>
          <p:cNvSpPr/>
          <p:nvPr>
            <p:custDataLst>
              <p:tags r:id="rId3"/>
            </p:custDataLst>
          </p:nvPr>
        </p:nvSpPr>
        <p:spPr>
          <a:xfrm>
            <a:off x="1292225" y="834073"/>
            <a:ext cx="3771900" cy="349250"/>
          </a:xfrm>
          <a:prstGeom prst="rect">
            <a:avLst/>
          </a:prstGeom>
          <a:noFill/>
        </p:spPr>
        <p:txBody>
          <a:bodyPr wrap="square" lIns="0" tIns="0" rIns="0" bIns="0" rtlCol="0" anchor="t"/>
          <a:lstStyle/>
          <a:p>
            <a:pPr marL="0" indent="0" algn="l" defTabSz="914400">
              <a:lnSpc>
                <a:spcPct val="100000"/>
              </a:lnSpc>
              <a:spcBef>
                <a:spcPts val="0"/>
              </a:spcBef>
              <a:spcAft>
                <a:spcPts val="0"/>
              </a:spcAft>
              <a:buNone/>
            </a:pPr>
            <a:r>
              <a:rPr lang="zh-CN" altLang="en-US" sz="2400" b="1" kern="0" dirty="0">
                <a:solidFill>
                  <a:srgbClr val="052334"/>
                </a:solidFill>
                <a:latin typeface="MiSans" pitchFamily="34" charset="-122"/>
                <a:ea typeface="MiSans" pitchFamily="34" charset="-122"/>
                <a:cs typeface="MiSans" pitchFamily="34" charset="-120"/>
                <a:sym typeface="Arial" panose="020B0604020202020204"/>
              </a:rPr>
              <a:t>适用场景及适用条件</a:t>
            </a:r>
            <a:endParaRPr lang="zh-CN" altLang="en-US" sz="2400" b="1" kern="0" dirty="0">
              <a:solidFill>
                <a:srgbClr val="052334"/>
              </a:solidFill>
              <a:latin typeface="MiSans" pitchFamily="34" charset="-122"/>
              <a:ea typeface="MiSans" pitchFamily="34" charset="-122"/>
              <a:cs typeface="MiSans" pitchFamily="34" charset="-120"/>
              <a:sym typeface="Arial" panose="020B0604020202020204"/>
            </a:endParaRPr>
          </a:p>
        </p:txBody>
      </p:sp>
      <p:sp>
        <p:nvSpPr>
          <p:cNvPr id="4" name="Text 1"/>
          <p:cNvSpPr/>
          <p:nvPr>
            <p:custDataLst>
              <p:tags r:id="rId4"/>
            </p:custDataLst>
          </p:nvPr>
        </p:nvSpPr>
        <p:spPr>
          <a:xfrm>
            <a:off x="174625" y="1307465"/>
            <a:ext cx="5428615" cy="4444365"/>
          </a:xfrm>
          <a:prstGeom prst="rect">
            <a:avLst/>
          </a:prstGeom>
          <a:noFill/>
        </p:spPr>
        <p:txBody>
          <a:bodyPr wrap="square" lIns="0" tIns="0" rIns="0" bIns="0" rtlCol="0" anchor="t"/>
          <a:lstStyle/>
          <a:p>
            <a:pPr marL="0" indent="0" algn="just" defTabSz="914400">
              <a:lnSpc>
                <a:spcPct val="150000"/>
              </a:lnSpc>
              <a:spcBef>
                <a:spcPts val="0"/>
              </a:spcBef>
              <a:spcAft>
                <a:spcPts val="0"/>
              </a:spcAft>
              <a:buNone/>
            </a:pPr>
            <a:r>
              <a:rPr lang="en-US" altLang="zh-CN" sz="1400" kern="0" dirty="0">
                <a:solidFill>
                  <a:srgbClr val="262626"/>
                </a:solidFill>
                <a:latin typeface="MiSans" pitchFamily="34" charset="-122"/>
                <a:ea typeface="MiSans" pitchFamily="34" charset="-122"/>
                <a:cs typeface="MiSans" pitchFamily="34" charset="-120"/>
                <a:sym typeface="Arial" panose="020B0604020202020204"/>
              </a:rPr>
              <a:t>       </a:t>
            </a:r>
            <a:r>
              <a:rPr lang="zh-CN" altLang="en-US" sz="1400" b="1" kern="0" dirty="0">
                <a:solidFill>
                  <a:srgbClr val="C00000"/>
                </a:solidFill>
                <a:latin typeface="MiSans" pitchFamily="34" charset="-122"/>
                <a:ea typeface="MiSans" pitchFamily="34" charset="-122"/>
                <a:cs typeface="MiSans" pitchFamily="34" charset="-120"/>
                <a:sym typeface="Arial" panose="020B0604020202020204"/>
              </a:rPr>
              <a:t>适用场景</a:t>
            </a:r>
            <a:r>
              <a:rPr lang="zh-CN" altLang="en-US" sz="1400" kern="0" dirty="0">
                <a:solidFill>
                  <a:srgbClr val="262626"/>
                </a:solidFill>
                <a:latin typeface="MiSans" pitchFamily="34" charset="-122"/>
                <a:ea typeface="MiSans" pitchFamily="34" charset="-122"/>
                <a:cs typeface="MiSans" pitchFamily="34" charset="-120"/>
                <a:sym typeface="Arial" panose="020B0604020202020204"/>
              </a:rPr>
              <a:t>：主要从</a:t>
            </a:r>
            <a:r>
              <a:rPr lang="zh-CN" altLang="en-US" sz="1400" b="1" kern="0" dirty="0">
                <a:solidFill>
                  <a:srgbClr val="C00000"/>
                </a:solidFill>
                <a:latin typeface="MiSans" pitchFamily="34" charset="-122"/>
                <a:ea typeface="MiSans" pitchFamily="34" charset="-122"/>
                <a:cs typeface="MiSans" pitchFamily="34" charset="-120"/>
                <a:sym typeface="Arial" panose="020B0604020202020204"/>
              </a:rPr>
              <a:t>资源禀赋、区域社会经济发展、滨水产业开发现状、未来生态产业开发项目的规模及性质</a:t>
            </a:r>
            <a:r>
              <a:rPr lang="zh-CN" altLang="en-US" sz="1400" kern="0" dirty="0">
                <a:solidFill>
                  <a:srgbClr val="262626"/>
                </a:solidFill>
                <a:latin typeface="MiSans" pitchFamily="34" charset="-122"/>
                <a:ea typeface="MiSans" pitchFamily="34" charset="-122"/>
                <a:cs typeface="MiSans" pitchFamily="34" charset="-120"/>
                <a:sym typeface="Arial" panose="020B0604020202020204"/>
              </a:rPr>
              <a:t>等方面进行匹配。</a:t>
            </a:r>
            <a:endParaRPr lang="zh-CN" altLang="en-US" sz="1400" kern="0" dirty="0">
              <a:solidFill>
                <a:srgbClr val="262626"/>
              </a:solidFill>
              <a:latin typeface="MiSans" pitchFamily="34" charset="-122"/>
              <a:ea typeface="MiSans" pitchFamily="34" charset="-122"/>
              <a:cs typeface="MiSans" pitchFamily="34" charset="-120"/>
              <a:sym typeface="Arial" panose="020B0604020202020204"/>
            </a:endParaRPr>
          </a:p>
          <a:p>
            <a:pPr marL="0" indent="0" algn="just" defTabSz="914400">
              <a:lnSpc>
                <a:spcPct val="150000"/>
              </a:lnSpc>
              <a:spcBef>
                <a:spcPts val="0"/>
              </a:spcBef>
              <a:spcAft>
                <a:spcPts val="0"/>
              </a:spcAft>
              <a:buNone/>
            </a:pPr>
            <a:r>
              <a:rPr lang="zh-CN" altLang="en-US" sz="1400" kern="0" dirty="0">
                <a:solidFill>
                  <a:srgbClr val="262626"/>
                </a:solidFill>
                <a:latin typeface="MiSans" pitchFamily="34" charset="-122"/>
                <a:ea typeface="MiSans" pitchFamily="34" charset="-122"/>
                <a:cs typeface="MiSans" pitchFamily="34" charset="-120"/>
                <a:sym typeface="Arial" panose="020B0604020202020204"/>
              </a:rPr>
              <a:t> </a:t>
            </a:r>
            <a:r>
              <a:rPr lang="en-US" altLang="zh-CN" sz="1400" kern="0" dirty="0">
                <a:solidFill>
                  <a:srgbClr val="262626"/>
                </a:solidFill>
                <a:latin typeface="MiSans" pitchFamily="34" charset="-122"/>
                <a:ea typeface="MiSans" pitchFamily="34" charset="-122"/>
                <a:cs typeface="MiSans" pitchFamily="34" charset="-120"/>
                <a:sym typeface="Arial" panose="020B0604020202020204"/>
              </a:rPr>
              <a:t>  </a:t>
            </a:r>
            <a:r>
              <a:rPr lang="zh-CN" altLang="en-US" sz="1400" kern="0" dirty="0">
                <a:solidFill>
                  <a:srgbClr val="262626"/>
                </a:solidFill>
                <a:latin typeface="MiSans" pitchFamily="34" charset="-122"/>
                <a:ea typeface="MiSans" pitchFamily="34" charset="-122"/>
                <a:cs typeface="MiSans" pitchFamily="34" charset="-120"/>
                <a:sym typeface="Arial" panose="020B0604020202020204"/>
              </a:rPr>
              <a:t>（</a:t>
            </a:r>
            <a:r>
              <a:rPr lang="en-US" altLang="zh-CN" sz="1400" kern="0" dirty="0">
                <a:solidFill>
                  <a:srgbClr val="262626"/>
                </a:solidFill>
                <a:latin typeface="MiSans" pitchFamily="34" charset="-122"/>
                <a:ea typeface="MiSans" pitchFamily="34" charset="-122"/>
                <a:cs typeface="MiSans" pitchFamily="34" charset="-120"/>
                <a:sym typeface="Arial" panose="020B0604020202020204"/>
              </a:rPr>
              <a:t>2</a:t>
            </a:r>
            <a:r>
              <a:rPr lang="zh-CN" altLang="en-US" sz="1400" kern="0" dirty="0">
                <a:solidFill>
                  <a:srgbClr val="262626"/>
                </a:solidFill>
                <a:latin typeface="MiSans" pitchFamily="34" charset="-122"/>
                <a:ea typeface="MiSans" pitchFamily="34" charset="-122"/>
                <a:cs typeface="MiSans" pitchFamily="34" charset="-120"/>
                <a:sym typeface="Arial" panose="020B0604020202020204"/>
              </a:rPr>
              <a:t>）</a:t>
            </a:r>
            <a:r>
              <a:rPr lang="zh-CN" altLang="en-US" sz="1400" b="1" kern="0" dirty="0">
                <a:solidFill>
                  <a:srgbClr val="C00000"/>
                </a:solidFill>
                <a:latin typeface="MiSans" pitchFamily="34" charset="-122"/>
                <a:ea typeface="MiSans" pitchFamily="34" charset="-122"/>
                <a:cs typeface="MiSans" pitchFamily="34" charset="-120"/>
                <a:sym typeface="Arial" panose="020B0604020202020204"/>
              </a:rPr>
              <a:t>适用条件</a:t>
            </a:r>
            <a:r>
              <a:rPr lang="zh-CN" altLang="en-US" sz="1400" kern="0" dirty="0">
                <a:solidFill>
                  <a:srgbClr val="262626"/>
                </a:solidFill>
                <a:latin typeface="MiSans" pitchFamily="34" charset="-122"/>
                <a:ea typeface="MiSans" pitchFamily="34" charset="-122"/>
                <a:cs typeface="MiSans" pitchFamily="34" charset="-120"/>
                <a:sym typeface="Arial" panose="020B0604020202020204"/>
              </a:rPr>
              <a:t>：主要从</a:t>
            </a:r>
            <a:r>
              <a:rPr lang="zh-CN" altLang="en-US" sz="1400" b="1" kern="0" dirty="0">
                <a:solidFill>
                  <a:srgbClr val="C00000"/>
                </a:solidFill>
                <a:latin typeface="MiSans" pitchFamily="34" charset="-122"/>
                <a:ea typeface="MiSans" pitchFamily="34" charset="-122"/>
                <a:cs typeface="MiSans" pitchFamily="34" charset="-120"/>
                <a:sym typeface="Arial" panose="020B0604020202020204"/>
              </a:rPr>
              <a:t>机制保障、技术保障、行业要求、市场规则</a:t>
            </a:r>
            <a:r>
              <a:rPr lang="zh-CN" altLang="en-US" sz="1400" kern="0" dirty="0">
                <a:solidFill>
                  <a:srgbClr val="262626"/>
                </a:solidFill>
                <a:latin typeface="MiSans" pitchFamily="34" charset="-122"/>
                <a:ea typeface="MiSans" pitchFamily="34" charset="-122"/>
                <a:cs typeface="MiSans" pitchFamily="34" charset="-120"/>
                <a:sym typeface="Arial" panose="020B0604020202020204"/>
              </a:rPr>
              <a:t>等方面进行约束要求。</a:t>
            </a:r>
            <a:r>
              <a:rPr lang="zh-CN" altLang="en-US" sz="1400" b="1" kern="0" dirty="0">
                <a:solidFill>
                  <a:srgbClr val="C00000"/>
                </a:solidFill>
                <a:latin typeface="黑体" panose="02010609060101010101" charset="-122"/>
                <a:ea typeface="黑体" panose="02010609060101010101" charset="-122"/>
                <a:cs typeface="MiSans" pitchFamily="34" charset="-120"/>
                <a:sym typeface="+mn-ea"/>
              </a:rPr>
              <a:t>（</a:t>
            </a:r>
            <a:r>
              <a:rPr lang="zh-CN" altLang="en-US" sz="1400" b="1" u="sng" kern="0" dirty="0">
                <a:solidFill>
                  <a:srgbClr val="C00000"/>
                </a:solidFill>
                <a:latin typeface="黑体" panose="02010609060101010101" charset="-122"/>
                <a:ea typeface="黑体" panose="02010609060101010101" charset="-122"/>
                <a:cs typeface="MiSans" pitchFamily="34" charset="-120"/>
                <a:sym typeface="+mn-ea"/>
              </a:rPr>
              <a:t>目的：回答</a:t>
            </a:r>
            <a:r>
              <a:rPr lang="en-US" altLang="zh-CN" sz="1400" b="1" u="sng" kern="0" dirty="0">
                <a:solidFill>
                  <a:srgbClr val="C00000"/>
                </a:solidFill>
                <a:latin typeface="黑体" panose="02010609060101010101" charset="-122"/>
                <a:ea typeface="黑体" panose="02010609060101010101" charset="-122"/>
                <a:cs typeface="MiSans" pitchFamily="34" charset="-120"/>
                <a:sym typeface="+mn-ea"/>
              </a:rPr>
              <a:t>“</a:t>
            </a:r>
            <a:r>
              <a:rPr lang="zh-CN" altLang="en-US" sz="1400" b="1" u="sng" kern="0" dirty="0">
                <a:solidFill>
                  <a:srgbClr val="C00000"/>
                </a:solidFill>
                <a:latin typeface="黑体" panose="02010609060101010101" charset="-122"/>
                <a:ea typeface="黑体" panose="02010609060101010101" charset="-122"/>
                <a:cs typeface="MiSans" pitchFamily="34" charset="-120"/>
                <a:sym typeface="+mn-ea"/>
              </a:rPr>
              <a:t>能干什么？</a:t>
            </a:r>
            <a:r>
              <a:rPr lang="en-US" altLang="zh-CN" sz="1400" b="1" u="sng" kern="0" dirty="0">
                <a:solidFill>
                  <a:srgbClr val="C00000"/>
                </a:solidFill>
                <a:latin typeface="黑体" panose="02010609060101010101" charset="-122"/>
                <a:ea typeface="黑体" panose="02010609060101010101" charset="-122"/>
                <a:cs typeface="MiSans" pitchFamily="34" charset="-120"/>
                <a:sym typeface="+mn-ea"/>
              </a:rPr>
              <a:t>”“</a:t>
            </a:r>
            <a:r>
              <a:rPr lang="zh-CN" altLang="en-US" sz="1400" b="1" u="sng" kern="0" dirty="0">
                <a:solidFill>
                  <a:srgbClr val="C00000"/>
                </a:solidFill>
                <a:latin typeface="黑体" panose="02010609060101010101" charset="-122"/>
                <a:ea typeface="黑体" panose="02010609060101010101" charset="-122"/>
                <a:cs typeface="MiSans" pitchFamily="34" charset="-120"/>
                <a:sym typeface="+mn-ea"/>
              </a:rPr>
              <a:t>干的条件是什么</a:t>
            </a:r>
            <a:r>
              <a:rPr lang="en-US" altLang="zh-CN" sz="1400" b="1" u="sng" kern="0" dirty="0">
                <a:solidFill>
                  <a:srgbClr val="C00000"/>
                </a:solidFill>
                <a:latin typeface="黑体" panose="02010609060101010101" charset="-122"/>
                <a:ea typeface="黑体" panose="02010609060101010101" charset="-122"/>
                <a:cs typeface="MiSans" pitchFamily="34" charset="-120"/>
                <a:sym typeface="+mn-ea"/>
              </a:rPr>
              <a:t>”</a:t>
            </a:r>
            <a:r>
              <a:rPr lang="zh-CN" altLang="en-US" sz="1400" b="1" kern="0" dirty="0">
                <a:solidFill>
                  <a:srgbClr val="C00000"/>
                </a:solidFill>
                <a:latin typeface="黑体" panose="02010609060101010101" charset="-122"/>
                <a:ea typeface="黑体" panose="02010609060101010101" charset="-122"/>
                <a:cs typeface="MiSans" pitchFamily="34" charset="-120"/>
                <a:sym typeface="+mn-ea"/>
              </a:rPr>
              <a:t>）</a:t>
            </a:r>
            <a:endParaRPr lang="zh-CN" altLang="en-US" sz="1400" b="1" kern="0" dirty="0">
              <a:solidFill>
                <a:srgbClr val="C00000"/>
              </a:solidFill>
              <a:latin typeface="黑体" panose="02010609060101010101" charset="-122"/>
              <a:ea typeface="黑体" panose="02010609060101010101" charset="-122"/>
              <a:cs typeface="MiSans" pitchFamily="34" charset="-120"/>
              <a:sym typeface="+mn-ea"/>
            </a:endParaRPr>
          </a:p>
          <a:p>
            <a:pPr marL="0" indent="0" algn="just" defTabSz="914400">
              <a:lnSpc>
                <a:spcPct val="150000"/>
              </a:lnSpc>
              <a:spcBef>
                <a:spcPts val="0"/>
              </a:spcBef>
              <a:spcAft>
                <a:spcPts val="0"/>
              </a:spcAft>
              <a:buNone/>
            </a:pPr>
            <a:endParaRPr lang="zh-CN" altLang="en-US" sz="1400" b="1" kern="0" dirty="0">
              <a:solidFill>
                <a:srgbClr val="C00000"/>
              </a:solidFill>
              <a:latin typeface="黑体" panose="02010609060101010101" charset="-122"/>
              <a:ea typeface="黑体" panose="02010609060101010101" charset="-122"/>
              <a:cs typeface="MiSans" pitchFamily="34" charset="-120"/>
              <a:sym typeface="+mn-ea"/>
            </a:endParaRPr>
          </a:p>
        </p:txBody>
      </p:sp>
      <p:sp>
        <p:nvSpPr>
          <p:cNvPr id="15" name="Text 1"/>
          <p:cNvSpPr/>
          <p:nvPr/>
        </p:nvSpPr>
        <p:spPr>
          <a:xfrm>
            <a:off x="-708660" y="-119380"/>
            <a:ext cx="10715625" cy="830580"/>
          </a:xfrm>
          <a:prstGeom prst="rect">
            <a:avLst/>
          </a:prstGeom>
          <a:noFill/>
        </p:spPr>
        <p:txBody>
          <a:bodyPr wrap="square" lIns="0" tIns="0" rIns="0" bIns="0" rtlCol="0" anchor="t">
            <a:spAutoFit/>
          </a:bodyPr>
          <a:p>
            <a:pPr marL="0" indent="0" algn="ctr" defTabSz="914400">
              <a:lnSpc>
                <a:spcPct val="150000"/>
              </a:lnSpc>
              <a:spcBef>
                <a:spcPts val="0"/>
              </a:spcBef>
              <a:spcAft>
                <a:spcPts val="0"/>
              </a:spcAft>
              <a:buNone/>
            </a:pPr>
            <a:r>
              <a:rPr lang="zh-CN" altLang="en-US" sz="3600" b="1" kern="0" dirty="0">
                <a:solidFill>
                  <a:srgbClr val="052334"/>
                </a:solidFill>
                <a:latin typeface="MiSans" pitchFamily="34" charset="-122"/>
                <a:ea typeface="MiSans" pitchFamily="34" charset="-122"/>
                <a:cs typeface="MiSans" pitchFamily="34" charset="-120"/>
                <a:sym typeface="Arial" panose="020B0604020202020204"/>
              </a:rPr>
              <a:t>交易模式</a:t>
            </a:r>
            <a:endParaRPr lang="zh-CN" altLang="en-US" sz="3600" b="1" kern="0" dirty="0">
              <a:solidFill>
                <a:srgbClr val="052334"/>
              </a:solidFill>
              <a:latin typeface="MiSans" pitchFamily="34" charset="-122"/>
              <a:ea typeface="MiSans" pitchFamily="34" charset="-122"/>
              <a:cs typeface="MiSans" pitchFamily="34" charset="-120"/>
              <a:sym typeface="Arial" panose="020B0604020202020204"/>
            </a:endParaRPr>
          </a:p>
        </p:txBody>
      </p:sp>
      <p:graphicFrame>
        <p:nvGraphicFramePr>
          <p:cNvPr id="7" name="表格 6"/>
          <p:cNvGraphicFramePr/>
          <p:nvPr>
            <p:custDataLst>
              <p:tags r:id="rId5"/>
            </p:custDataLst>
          </p:nvPr>
        </p:nvGraphicFramePr>
        <p:xfrm>
          <a:off x="94615" y="2894330"/>
          <a:ext cx="5876925" cy="4777740"/>
        </p:xfrm>
        <a:graphic>
          <a:graphicData uri="http://schemas.openxmlformats.org/drawingml/2006/table">
            <a:tbl>
              <a:tblPr/>
              <a:tblGrid>
                <a:gridCol w="836930"/>
                <a:gridCol w="1338580"/>
                <a:gridCol w="1668145"/>
                <a:gridCol w="2033270"/>
              </a:tblGrid>
              <a:tr h="388620">
                <a:tc>
                  <a:txBody>
                    <a:bodyPr/>
                    <a:p>
                      <a:pPr algn="ctr">
                        <a:lnSpc>
                          <a:spcPct val="120000"/>
                        </a:lnSpc>
                        <a:spcBef>
                          <a:spcPts val="0"/>
                        </a:spcBef>
                        <a:spcAft>
                          <a:spcPts val="0"/>
                        </a:spcAft>
                        <a:buSzTx/>
                      </a:pPr>
                      <a:r>
                        <a:rPr lang="zh-CN" sz="1200" b="1" spc="120">
                          <a:solidFill>
                            <a:srgbClr val="B28E4E"/>
                          </a:solidFill>
                          <a:latin typeface="微软雅黑" panose="020B0503020204020204" charset="-122"/>
                          <a:ea typeface="微软雅黑" panose="020B0503020204020204" charset="-122"/>
                        </a:rPr>
                        <a:t>交易模式</a:t>
                      </a:r>
                      <a:endParaRPr lang="zh-CN" sz="1200" b="1" spc="12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ctr">
                        <a:lnSpc>
                          <a:spcPct val="120000"/>
                        </a:lnSpc>
                        <a:spcBef>
                          <a:spcPts val="0"/>
                        </a:spcBef>
                        <a:spcAft>
                          <a:spcPts val="0"/>
                        </a:spcAft>
                        <a:buSzTx/>
                      </a:pPr>
                      <a:r>
                        <a:rPr lang="zh-CN" sz="1200" b="1" spc="120">
                          <a:solidFill>
                            <a:srgbClr val="B28E4E"/>
                          </a:solidFill>
                          <a:latin typeface="微软雅黑" panose="020B0503020204020204" charset="-122"/>
                          <a:ea typeface="微软雅黑" panose="020B0503020204020204" charset="-122"/>
                        </a:rPr>
                        <a:t>典型模式</a:t>
                      </a:r>
                      <a:endParaRPr lang="zh-CN" sz="1200" b="1" spc="12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ctr">
                        <a:lnSpc>
                          <a:spcPct val="120000"/>
                        </a:lnSpc>
                        <a:spcBef>
                          <a:spcPts val="0"/>
                        </a:spcBef>
                        <a:spcAft>
                          <a:spcPts val="0"/>
                        </a:spcAft>
                        <a:buSzTx/>
                      </a:pPr>
                      <a:r>
                        <a:rPr lang="zh-CN" sz="1200" b="1" spc="120">
                          <a:solidFill>
                            <a:srgbClr val="B28E4E"/>
                          </a:solidFill>
                          <a:latin typeface="微软雅黑" panose="020B0503020204020204" charset="-122"/>
                          <a:ea typeface="微软雅黑" panose="020B0503020204020204" charset="-122"/>
                        </a:rPr>
                        <a:t>适用场景</a:t>
                      </a:r>
                      <a:endParaRPr lang="zh-CN" sz="1200" b="1" spc="12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ctr">
                        <a:lnSpc>
                          <a:spcPct val="120000"/>
                        </a:lnSpc>
                        <a:spcBef>
                          <a:spcPts val="0"/>
                        </a:spcBef>
                        <a:spcAft>
                          <a:spcPts val="0"/>
                        </a:spcAft>
                        <a:buSzTx/>
                      </a:pPr>
                      <a:r>
                        <a:rPr lang="zh-CN" sz="1200" b="1" spc="120">
                          <a:solidFill>
                            <a:srgbClr val="B28E4E"/>
                          </a:solidFill>
                          <a:latin typeface="微软雅黑" panose="020B0503020204020204" charset="-122"/>
                          <a:ea typeface="微软雅黑" panose="020B0503020204020204" charset="-122"/>
                        </a:rPr>
                        <a:t>适用条件</a:t>
                      </a:r>
                      <a:endParaRPr lang="zh-CN" sz="1200" b="1" spc="12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394335">
                <a:tc rowSpan="5">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水生态保护补偿</a:t>
                      </a:r>
                      <a:endParaRPr lang="zh-CN" sz="800" spc="6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纵向水生态保护补偿</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rowSpan="2">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适用于生态脆弱、经济欠发达、承担水源涵养、水土保持等重要生态功能的河湖型水利风景区（如长江上游金沙江流域、黄河中上游黄土高原区的河湖型水利风景 区）</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rowSpan="2">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需明确划定生态保护红线与功能分区，且具备上 下游或区域间的协调机制</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575945">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横向水生态保护补偿</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B w="12700" cap="flat" cmpd="sng">
                      <a:solidFill>
                        <a:schemeClr val="accent2"/>
                      </a:solidFill>
                      <a:prstDash val="sysDash"/>
                      <a:headEnd type="none" w="med" len="med"/>
                      <a:tailEnd type="none" w="med" len="med"/>
                    </a:lnB>
                  </a:tcPr>
                </a:tc>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B w="12700" cap="flat" cmpd="sng">
                      <a:solidFill>
                        <a:schemeClr val="accent2"/>
                      </a:solidFill>
                      <a:prstDash val="sysDash"/>
                      <a:headEnd type="none" w="med" len="med"/>
                      <a:tailEnd type="none" w="med" len="med"/>
                    </a:lnB>
                  </a:tcPr>
                </a:tc>
              </a:tr>
              <a:tr h="629920">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产业间水生态保护补偿</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适用于水资源供需矛盾突出地区（如华北地区河湖型水利风景区）、水污染问题较突出的流域（如太湖流域、淮河流域内的水利风景区）</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需建立完善的水资源与排污总量控制制度，具备 精准的计量监测设施与信息化管理平台，保障配 额分配与交易的公平性</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751205">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水生态积分</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适用于生态保护意识较强，且具备数字化管理能力的小型或中型水利风景区，如一些以生态教育、科普为特色的河湖型水利风景区</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需构建完善的水生态积分量化评估体系，明确积 分获取与使用规则。建议建立数字化平台，实现 相关主体参与水生态保护行为的记录与积分核算，并且要有相应的激励机制</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1010285">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B w="12700" cap="flat" cmpd="sng">
                      <a:solidFill>
                        <a:schemeClr val="accent2"/>
                      </a:solidFill>
                      <a:prstDash val="sysDash"/>
                      <a:headEnd type="none" w="med" len="med"/>
                      <a:tailEnd type="none" w="med" len="med"/>
                    </a:lnB>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环境损害赔偿</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 </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适用于企业集中的地区（如珠江三角、长江三角的河湖型水利风景区）</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l">
                        <a:lnSpc>
                          <a:spcPct val="120000"/>
                        </a:lnSpc>
                        <a:spcBef>
                          <a:spcPts val="0"/>
                        </a:spcBef>
                        <a:spcAft>
                          <a:spcPts val="0"/>
                        </a:spcAft>
                        <a:buSzTx/>
                      </a:pPr>
                      <a:r>
                        <a:rPr lang="zh-CN" sz="800" spc="60">
                          <a:solidFill>
                            <a:srgbClr val="404040"/>
                          </a:solidFill>
                          <a:latin typeface="微软雅黑" panose="020B0503020204020204" charset="-122"/>
                          <a:ea typeface="微软雅黑" panose="020B0503020204020204" charset="-122"/>
                          <a:cs typeface="微软雅黑" panose="020B0503020204020204" charset="-122"/>
                        </a:rPr>
                        <a:t>需存在明确的环境损害行为，且该行为与水生态 环境破坏存在直接因果关系，有确凿证据可证 实；损害程度可量化评估责任主体明确；有完善 的环境损害赔偿相关法律法规和标准作为依据</a:t>
                      </a:r>
                      <a:endParaRPr lang="zh-CN" sz="800" spc="60">
                        <a:solidFill>
                          <a:srgbClr val="404040"/>
                        </a:solidFill>
                        <a:latin typeface="微软雅黑" panose="020B0503020204020204" charset="-122"/>
                        <a:ea typeface="微软雅黑" panose="020B0503020204020204" charset="-122"/>
                        <a:cs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bl>
          </a:graphicData>
        </a:graphic>
      </p:graphicFrame>
      <p:graphicFrame>
        <p:nvGraphicFramePr>
          <p:cNvPr id="8" name="表格 7"/>
          <p:cNvGraphicFramePr/>
          <p:nvPr>
            <p:custDataLst>
              <p:tags r:id="rId6"/>
            </p:custDataLst>
          </p:nvPr>
        </p:nvGraphicFramePr>
        <p:xfrm>
          <a:off x="6062248" y="472440"/>
          <a:ext cx="5918200" cy="6139815"/>
        </p:xfrm>
        <a:graphic>
          <a:graphicData uri="http://schemas.openxmlformats.org/drawingml/2006/table">
            <a:tbl>
              <a:tblPr/>
              <a:tblGrid>
                <a:gridCol w="800735"/>
                <a:gridCol w="1086485"/>
                <a:gridCol w="1858010"/>
                <a:gridCol w="2172970"/>
              </a:tblGrid>
              <a:tr h="472440">
                <a:tc>
                  <a:txBody>
                    <a:bodyPr/>
                    <a:p>
                      <a:pPr marL="0" indent="0" algn="ctr">
                        <a:lnSpc>
                          <a:spcPct val="120000"/>
                        </a:lnSpc>
                      </a:pPr>
                      <a:r>
                        <a:rPr lang="zh-CN" sz="1200" b="1" spc="120">
                          <a:solidFill>
                            <a:srgbClr val="B28E4E"/>
                          </a:solidFill>
                          <a:latin typeface="微软雅黑" panose="020B0503020204020204" charset="-122"/>
                          <a:ea typeface="微软雅黑" panose="020B0503020204020204" charset="-122"/>
                        </a:rPr>
                        <a:t>交易模式</a:t>
                      </a:r>
                      <a:endParaRPr lang="zh-CN" sz="1200" b="1" spc="12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ctr">
                        <a:lnSpc>
                          <a:spcPct val="120000"/>
                        </a:lnSpc>
                      </a:pPr>
                      <a:r>
                        <a:rPr lang="zh-CN" sz="1200" b="1" spc="120">
                          <a:solidFill>
                            <a:srgbClr val="B28E4E"/>
                          </a:solidFill>
                          <a:latin typeface="微软雅黑" panose="020B0503020204020204" charset="-122"/>
                          <a:ea typeface="微软雅黑" panose="020B0503020204020204" charset="-122"/>
                        </a:rPr>
                        <a:t>典型模式</a:t>
                      </a:r>
                      <a:endParaRPr lang="zh-CN" sz="1200" b="1" spc="12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ctr">
                        <a:lnSpc>
                          <a:spcPct val="120000"/>
                        </a:lnSpc>
                      </a:pPr>
                      <a:r>
                        <a:rPr lang="zh-CN" sz="1200" b="1" spc="120">
                          <a:solidFill>
                            <a:srgbClr val="B28E4E"/>
                          </a:solidFill>
                          <a:latin typeface="微软雅黑" panose="020B0503020204020204" charset="-122"/>
                          <a:ea typeface="微软雅黑" panose="020B0503020204020204" charset="-122"/>
                        </a:rPr>
                        <a:t>适用场景</a:t>
                      </a:r>
                      <a:endParaRPr lang="zh-CN" sz="1200" b="1" spc="12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ctr">
                        <a:lnSpc>
                          <a:spcPct val="120000"/>
                        </a:lnSpc>
                      </a:pPr>
                      <a:r>
                        <a:rPr lang="zh-CN" sz="1200" b="1" spc="120">
                          <a:solidFill>
                            <a:srgbClr val="B28E4E"/>
                          </a:solidFill>
                          <a:latin typeface="微软雅黑" panose="020B0503020204020204" charset="-122"/>
                          <a:ea typeface="微软雅黑" panose="020B0503020204020204" charset="-122"/>
                        </a:rPr>
                        <a:t>适用条件</a:t>
                      </a:r>
                      <a:endParaRPr lang="zh-CN" sz="1200" b="1" spc="12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760730">
                <a:tc rowSpan="6">
                  <a:txBody>
                    <a:bodyPr/>
                    <a:p>
                      <a:pPr marL="0" indent="0" algn="l">
                        <a:lnSpc>
                          <a:spcPct val="120000"/>
                        </a:lnSpc>
                      </a:pPr>
                      <a:r>
                        <a:rPr lang="zh-CN" sz="1000" b="0" spc="60">
                          <a:solidFill>
                            <a:srgbClr val="B28E4E"/>
                          </a:solidFill>
                          <a:latin typeface="微软雅黑" panose="020B0503020204020204" charset="-122"/>
                          <a:ea typeface="微软雅黑" panose="020B0503020204020204" charset="-122"/>
                        </a:rPr>
                        <a:t>水生态产品权属转让</a:t>
                      </a:r>
                      <a:endParaRPr lang="zh-CN" sz="1000" b="0" spc="60">
                        <a:solidFill>
                          <a:srgbClr val="B28E4E"/>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用水权交易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适用于干旱半干旱地区（如西北地区的河湖型水利风景区）、水资源过度开发地区</a:t>
                      </a:r>
                      <a:endParaRPr lang="zh-CN" sz="1000" b="0" spc="60">
                        <a:solidFill>
                          <a:srgbClr val="404040"/>
                        </a:solidFill>
                        <a:latin typeface="微软雅黑" panose="020B0503020204020204" charset="-122"/>
                        <a:ea typeface="微软雅黑" panose="020B0503020204020204" charset="-122"/>
                      </a:endParaRPr>
                    </a:p>
                    <a:p>
                      <a:pPr marL="0" indent="0" algn="l">
                        <a:lnSpc>
                          <a:spcPct val="120000"/>
                        </a:lnSpc>
                      </a:pPr>
                      <a:r>
                        <a:rPr lang="zh-CN" sz="1000" b="0" spc="60">
                          <a:solidFill>
                            <a:srgbClr val="404040"/>
                          </a:solidFill>
                          <a:latin typeface="微软雅黑" panose="020B0503020204020204" charset="-122"/>
                          <a:ea typeface="微软雅黑" panose="020B0503020204020204" charset="-122"/>
                        </a:rPr>
                        <a:t>（如京津冀地区水利风景区）</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需完成水资源确权登记，明确各用水户初始水权，且有成熟的水权交易市场规则与争议调解机</a:t>
                      </a:r>
                      <a:endParaRPr lang="zh-CN" sz="1000" b="0" spc="60">
                        <a:solidFill>
                          <a:srgbClr val="404040"/>
                        </a:solidFill>
                        <a:latin typeface="微软雅黑" panose="020B0503020204020204" charset="-122"/>
                        <a:ea typeface="微软雅黑" panose="020B0503020204020204" charset="-122"/>
                      </a:endParaRPr>
                    </a:p>
                    <a:p>
                      <a:pPr marL="0" indent="0" algn="l">
                        <a:lnSpc>
                          <a:spcPct val="120000"/>
                        </a:lnSpc>
                      </a:pPr>
                      <a:r>
                        <a:rPr lang="zh-CN" sz="1000" b="0" spc="60">
                          <a:solidFill>
                            <a:srgbClr val="404040"/>
                          </a:solidFill>
                          <a:latin typeface="微软雅黑" panose="020B0503020204020204" charset="-122"/>
                          <a:ea typeface="微软雅黑" panose="020B0503020204020204" charset="-122"/>
                        </a:rPr>
                        <a:t>制</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131191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河道经营权交易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适用于河道资源丰富，且对河道综合开发利用需求较高的地区（如一些江南水乡特色的河湖型水利风景区，其涉及河道旅游、</a:t>
                      </a:r>
                      <a:endParaRPr lang="zh-CN" sz="1000" b="0" spc="60">
                        <a:solidFill>
                          <a:srgbClr val="404040"/>
                        </a:solidFill>
                        <a:latin typeface="微软雅黑" panose="020B0503020204020204" charset="-122"/>
                        <a:ea typeface="微软雅黑" panose="020B0503020204020204" charset="-122"/>
                      </a:endParaRPr>
                    </a:p>
                    <a:p>
                      <a:pPr marL="0" indent="0" algn="l">
                        <a:lnSpc>
                          <a:spcPct val="120000"/>
                        </a:lnSpc>
                      </a:pPr>
                      <a:r>
                        <a:rPr lang="zh-CN" sz="1000" b="0" spc="60">
                          <a:solidFill>
                            <a:srgbClr val="404040"/>
                          </a:solidFill>
                          <a:latin typeface="微软雅黑" panose="020B0503020204020204" charset="-122"/>
                          <a:ea typeface="微软雅黑" panose="020B0503020204020204" charset="-122"/>
                        </a:rPr>
                        <a:t>航运、生态养殖等多种功能开发）</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要明确河道产权归属，制定详细的河权交易管理</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办法。需对河道资源进行科学评估，确定合理的</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sz="1000" b="0" spc="60">
                          <a:solidFill>
                            <a:srgbClr val="404040"/>
                          </a:solidFill>
                          <a:latin typeface="微软雅黑" panose="020B0503020204020204" charset="-122"/>
                          <a:ea typeface="微软雅黑" panose="020B0503020204020204" charset="-122"/>
                          <a:cs typeface="微软雅黑" panose="020B0503020204020204" charset="-122"/>
                        </a:rPr>
                        <a:t>交易价格。在交易过程中，要保障河道生态功能</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不受破坏，且有相应的生态保护与修复要求</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577215">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排污权交易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适用于工业集中、排污量大的地区（如珠江三角、长江三角的河湖型水利风景区）</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需严格执行污染物排放总量控制制度，具备完善</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sz="1000" b="0" spc="60">
                          <a:solidFill>
                            <a:srgbClr val="404040"/>
                          </a:solidFill>
                          <a:latin typeface="微软雅黑" panose="020B0503020204020204" charset="-122"/>
                          <a:ea typeface="微软雅黑" panose="020B0503020204020204" charset="-122"/>
                          <a:cs typeface="微软雅黑" panose="020B0503020204020204" charset="-122"/>
                        </a:rPr>
                        <a:t>的排污监测与执法体系，确保排污数据真实可靠</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1128395">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水资源开发经营权交易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适用于水资源开发利用市场化程度较高的地区（如水厂、水电站等水资源经营性项目较多的河湖型水利风景区）</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完成水资源经营权的清晰界定与确权登记，建立</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健全水资源经营权交易市场规则与监管机制。交</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sz="1000" b="0" spc="60">
                          <a:solidFill>
                            <a:srgbClr val="404040"/>
                          </a:solidFill>
                          <a:latin typeface="微软雅黑" panose="020B0503020204020204" charset="-122"/>
                          <a:ea typeface="微软雅黑" panose="020B0503020204020204" charset="-122"/>
                          <a:cs typeface="微软雅黑" panose="020B0503020204020204" charset="-122"/>
                        </a:rPr>
                        <a:t>易过程要符合水资源保护与合理开发利用的相</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关政策法规</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131191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清水增量责任指标交易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适用于对河湖水环境质量改善有迫切需求的河湖型水利风景区</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需明确清水增量责任指标核算方法与考核标准，</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建立水质监测网络与数据管理系统，确保数据真实准确。要有流域内各相关主体间的协调合作机</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制，明确各主体在清水增量责任中的权利与义务</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577215">
                <a:tc vMerge="1">
                  <a:tcPr>
                    <a:lnL w="9525">
                      <a:solidFill>
                        <a:srgbClr val="B28E4E"/>
                      </a:solidFill>
                      <a:prstDash val="dash"/>
                    </a:lnL>
                    <a:lnR w="9525">
                      <a:solidFill>
                        <a:srgbClr val="B28E4E"/>
                      </a:solidFill>
                      <a:prstDash val="dash"/>
                    </a:lnR>
                    <a:lnB w="9525">
                      <a:solidFill>
                        <a:srgbClr val="B28E4E"/>
                      </a:solidFill>
                      <a:prstDash val="dash"/>
                    </a:lnB>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碳汇交易</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rPr>
                        <a:t>适用于森林覆盖率高、周边且承担水源涵养等生态功能的区域内河湖型水利风景区</a:t>
                      </a:r>
                      <a:endParaRPr lang="zh-CN" sz="1000" b="0" spc="60">
                        <a:solidFill>
                          <a:srgbClr val="404040"/>
                        </a:solidFill>
                        <a:latin typeface="微软雅黑" panose="020B0503020204020204" charset="-122"/>
                        <a:ea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1000" b="0" spc="60">
                          <a:solidFill>
                            <a:srgbClr val="404040"/>
                          </a:solidFill>
                          <a:latin typeface="微软雅黑" panose="020B0503020204020204" charset="-122"/>
                          <a:ea typeface="微软雅黑" panose="020B0503020204020204" charset="-122"/>
                          <a:cs typeface="微软雅黑" panose="020B0503020204020204" charset="-122"/>
                        </a:rPr>
                        <a:t>需建立森林碳汇监测与计量体系，并符合国家或</a:t>
                      </a:r>
                      <a:r>
                        <a:rPr lang="zh-CN" altLang="en-US" sz="1000" b="0" spc="60">
                          <a:solidFill>
                            <a:srgbClr val="404040"/>
                          </a:solidFill>
                          <a:latin typeface="微软雅黑" panose="020B0503020204020204" charset="-122"/>
                          <a:ea typeface="微软雅黑" panose="020B0503020204020204" charset="-122"/>
                          <a:cs typeface="微软雅黑" panose="020B0503020204020204" charset="-122"/>
                        </a:rPr>
                        <a:t> </a:t>
                      </a:r>
                      <a:r>
                        <a:rPr lang="zh-CN" sz="1000" b="0" spc="60">
                          <a:solidFill>
                            <a:srgbClr val="404040"/>
                          </a:solidFill>
                          <a:latin typeface="微软雅黑" panose="020B0503020204020204" charset="-122"/>
                          <a:ea typeface="微软雅黑" panose="020B0503020204020204" charset="-122"/>
                          <a:cs typeface="微软雅黑" panose="020B0503020204020204" charset="-122"/>
                        </a:rPr>
                        <a:t>地方碳汇项目开发与交易标准</a:t>
                      </a:r>
                      <a:endParaRPr lang="zh-CN" sz="1000" b="0" spc="60">
                        <a:solidFill>
                          <a:srgbClr val="404040"/>
                        </a:solidFill>
                        <a:latin typeface="微软雅黑" panose="020B0503020204020204" charset="-122"/>
                        <a:ea typeface="微软雅黑" panose="020B0503020204020204" charset="-122"/>
                        <a:cs typeface="微软雅黑" panose="020B0503020204020204" charset="-122"/>
                      </a:endParaRPr>
                    </a:p>
                  </a:txBody>
                  <a:tcPr marL="107950" marR="107950" marT="12700" marB="127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ttps://test-kimi-img.moonshot.cn/pub/slides/slides_tmpl/image/25-07-11-16:53:57-d1od29dcmrb5eq9ipv0g.png"/>
          <p:cNvPicPr>
            <a:picLocks noChangeAspect="1"/>
          </p:cNvPicPr>
          <p:nvPr>
            <p:custDataLst>
              <p:tags r:id="rId1"/>
            </p:custDataLst>
          </p:nvPr>
        </p:nvPicPr>
        <p:blipFill>
          <a:blip r:embed="rId2"/>
          <a:srcRect l="53" r="53"/>
          <a:stretch>
            <a:fillRect/>
          </a:stretch>
        </p:blipFill>
        <p:spPr>
          <a:xfrm>
            <a:off x="591185" y="711200"/>
            <a:ext cx="5012055" cy="596265"/>
          </a:xfrm>
          <a:prstGeom prst="rect">
            <a:avLst/>
          </a:prstGeom>
        </p:spPr>
      </p:pic>
      <p:sp>
        <p:nvSpPr>
          <p:cNvPr id="3" name="Text 0"/>
          <p:cNvSpPr/>
          <p:nvPr>
            <p:custDataLst>
              <p:tags r:id="rId3"/>
            </p:custDataLst>
          </p:nvPr>
        </p:nvSpPr>
        <p:spPr>
          <a:xfrm>
            <a:off x="1292225" y="834073"/>
            <a:ext cx="3771900" cy="349250"/>
          </a:xfrm>
          <a:prstGeom prst="rect">
            <a:avLst/>
          </a:prstGeom>
          <a:noFill/>
        </p:spPr>
        <p:txBody>
          <a:bodyPr wrap="square" lIns="0" tIns="0" rIns="0" bIns="0" rtlCol="0" anchor="t"/>
          <a:lstStyle/>
          <a:p>
            <a:pPr marL="0" indent="0" algn="l" defTabSz="914400">
              <a:lnSpc>
                <a:spcPct val="100000"/>
              </a:lnSpc>
              <a:spcBef>
                <a:spcPts val="0"/>
              </a:spcBef>
              <a:spcAft>
                <a:spcPts val="0"/>
              </a:spcAft>
              <a:buNone/>
            </a:pPr>
            <a:r>
              <a:rPr lang="zh-CN" altLang="en-US" sz="2400" b="1" kern="0" dirty="0">
                <a:solidFill>
                  <a:srgbClr val="052334"/>
                </a:solidFill>
                <a:latin typeface="MiSans" pitchFamily="34" charset="-122"/>
                <a:ea typeface="MiSans" pitchFamily="34" charset="-122"/>
                <a:cs typeface="MiSans" pitchFamily="34" charset="-120"/>
                <a:sym typeface="Arial" panose="020B0604020202020204"/>
              </a:rPr>
              <a:t>适用场景及适用条件</a:t>
            </a:r>
            <a:endParaRPr lang="zh-CN" altLang="en-US" sz="2400" b="1" kern="0" dirty="0">
              <a:solidFill>
                <a:srgbClr val="052334"/>
              </a:solidFill>
              <a:latin typeface="MiSans" pitchFamily="34" charset="-122"/>
              <a:ea typeface="MiSans" pitchFamily="34" charset="-122"/>
              <a:cs typeface="MiSans" pitchFamily="34" charset="-120"/>
              <a:sym typeface="Arial" panose="020B0604020202020204"/>
            </a:endParaRPr>
          </a:p>
        </p:txBody>
      </p:sp>
      <p:sp>
        <p:nvSpPr>
          <p:cNvPr id="4" name="Text 1"/>
          <p:cNvSpPr/>
          <p:nvPr>
            <p:custDataLst>
              <p:tags r:id="rId4"/>
            </p:custDataLst>
          </p:nvPr>
        </p:nvSpPr>
        <p:spPr>
          <a:xfrm>
            <a:off x="174625" y="1307465"/>
            <a:ext cx="5428615" cy="4444365"/>
          </a:xfrm>
          <a:prstGeom prst="rect">
            <a:avLst/>
          </a:prstGeom>
          <a:noFill/>
        </p:spPr>
        <p:txBody>
          <a:bodyPr wrap="square" lIns="0" tIns="0" rIns="0" bIns="0" rtlCol="0" anchor="t"/>
          <a:lstStyle/>
          <a:p>
            <a:pPr marL="0" indent="0" algn="just" defTabSz="914400">
              <a:lnSpc>
                <a:spcPct val="150000"/>
              </a:lnSpc>
              <a:spcBef>
                <a:spcPts val="0"/>
              </a:spcBef>
              <a:spcAft>
                <a:spcPts val="0"/>
              </a:spcAft>
              <a:buNone/>
            </a:pPr>
            <a:r>
              <a:rPr lang="en-US" altLang="zh-CN" sz="1400" kern="0" dirty="0">
                <a:solidFill>
                  <a:srgbClr val="262626"/>
                </a:solidFill>
                <a:latin typeface="MiSans" pitchFamily="34" charset="-122"/>
                <a:ea typeface="MiSans" pitchFamily="34" charset="-122"/>
                <a:cs typeface="MiSans" pitchFamily="34" charset="-120"/>
                <a:sym typeface="Arial" panose="020B0604020202020204"/>
              </a:rPr>
              <a:t>       </a:t>
            </a:r>
            <a:endParaRPr lang="en-US" altLang="zh-CN" sz="1400" b="1" kern="0" dirty="0">
              <a:solidFill>
                <a:srgbClr val="262626"/>
              </a:solidFill>
              <a:latin typeface="MiSans" pitchFamily="34" charset="-122"/>
              <a:ea typeface="MiSans" pitchFamily="34" charset="-122"/>
              <a:cs typeface="MiSans" pitchFamily="34" charset="-120"/>
              <a:sym typeface="Arial" panose="020B0604020202020204"/>
            </a:endParaRPr>
          </a:p>
        </p:txBody>
      </p:sp>
      <p:sp>
        <p:nvSpPr>
          <p:cNvPr id="15" name="Text 1"/>
          <p:cNvSpPr/>
          <p:nvPr/>
        </p:nvSpPr>
        <p:spPr>
          <a:xfrm>
            <a:off x="-708660" y="-119380"/>
            <a:ext cx="10715625" cy="830580"/>
          </a:xfrm>
          <a:prstGeom prst="rect">
            <a:avLst/>
          </a:prstGeom>
          <a:noFill/>
        </p:spPr>
        <p:txBody>
          <a:bodyPr wrap="square" lIns="0" tIns="0" rIns="0" bIns="0" rtlCol="0" anchor="t">
            <a:spAutoFit/>
          </a:bodyPr>
          <a:p>
            <a:pPr marL="0" indent="0" algn="ctr" defTabSz="914400">
              <a:lnSpc>
                <a:spcPct val="150000"/>
              </a:lnSpc>
              <a:spcBef>
                <a:spcPts val="0"/>
              </a:spcBef>
              <a:spcAft>
                <a:spcPts val="0"/>
              </a:spcAft>
              <a:buNone/>
            </a:pPr>
            <a:r>
              <a:rPr lang="zh-CN" altLang="en-US" sz="3600" b="1" kern="0" dirty="0">
                <a:solidFill>
                  <a:srgbClr val="052334"/>
                </a:solidFill>
                <a:latin typeface="MiSans" pitchFamily="34" charset="-122"/>
                <a:ea typeface="MiSans" pitchFamily="34" charset="-122"/>
                <a:cs typeface="MiSans" pitchFamily="34" charset="-120"/>
                <a:sym typeface="Arial" panose="020B0604020202020204"/>
              </a:rPr>
              <a:t>交易模式</a:t>
            </a:r>
            <a:endParaRPr lang="zh-CN" altLang="en-US" sz="3600" b="1" kern="0" dirty="0">
              <a:solidFill>
                <a:srgbClr val="052334"/>
              </a:solidFill>
              <a:latin typeface="MiSans" pitchFamily="34" charset="-122"/>
              <a:ea typeface="MiSans" pitchFamily="34" charset="-122"/>
              <a:cs typeface="MiSans" pitchFamily="34" charset="-120"/>
              <a:sym typeface="Arial" panose="020B0604020202020204"/>
            </a:endParaRPr>
          </a:p>
        </p:txBody>
      </p:sp>
      <p:graphicFrame>
        <p:nvGraphicFramePr>
          <p:cNvPr id="5" name="表格 4"/>
          <p:cNvGraphicFramePr/>
          <p:nvPr/>
        </p:nvGraphicFramePr>
        <p:xfrm>
          <a:off x="510223" y="1514983"/>
          <a:ext cx="5029200" cy="4853940"/>
        </p:xfrm>
        <a:graphic>
          <a:graphicData uri="http://schemas.openxmlformats.org/drawingml/2006/table">
            <a:tbl>
              <a:tblPr/>
              <a:tblGrid>
                <a:gridCol w="584835"/>
                <a:gridCol w="518795"/>
                <a:gridCol w="1482090"/>
                <a:gridCol w="2443480"/>
              </a:tblGrid>
              <a:tr h="274320">
                <a:tc>
                  <a:txBody>
                    <a:bodyPr/>
                    <a:p>
                      <a:pPr algn="ctr">
                        <a:lnSpc>
                          <a:spcPct val="120000"/>
                        </a:lnSpc>
                        <a:spcBef>
                          <a:spcPts val="0"/>
                        </a:spcBef>
                        <a:spcAft>
                          <a:spcPts val="0"/>
                        </a:spcAft>
                        <a:buSzTx/>
                      </a:pPr>
                      <a:r>
                        <a:rPr lang="zh-CN" sz="1000" b="1" spc="60">
                          <a:solidFill>
                            <a:srgbClr val="B28E4E"/>
                          </a:solidFill>
                          <a:latin typeface="微软雅黑" panose="020B0503020204020204" charset="-122"/>
                          <a:ea typeface="微软雅黑" panose="020B0503020204020204" charset="-122"/>
                        </a:rPr>
                        <a:t>交易模式</a:t>
                      </a:r>
                      <a:endParaRPr lang="zh-CN" sz="1000" b="1" spc="6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ctr">
                        <a:lnSpc>
                          <a:spcPct val="120000"/>
                        </a:lnSpc>
                        <a:spcBef>
                          <a:spcPts val="0"/>
                        </a:spcBef>
                        <a:spcAft>
                          <a:spcPts val="0"/>
                        </a:spcAft>
                        <a:buSzTx/>
                      </a:pPr>
                      <a:r>
                        <a:rPr lang="zh-CN" sz="1000" b="1" spc="60">
                          <a:solidFill>
                            <a:srgbClr val="B28E4E"/>
                          </a:solidFill>
                          <a:latin typeface="微软雅黑" panose="020B0503020204020204" charset="-122"/>
                          <a:ea typeface="微软雅黑" panose="020B0503020204020204" charset="-122"/>
                        </a:rPr>
                        <a:t>典型模式</a:t>
                      </a:r>
                      <a:endParaRPr lang="zh-CN" sz="1000" b="1" spc="6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ctr">
                        <a:lnSpc>
                          <a:spcPct val="120000"/>
                        </a:lnSpc>
                        <a:spcBef>
                          <a:spcPts val="0"/>
                        </a:spcBef>
                        <a:spcAft>
                          <a:spcPts val="0"/>
                        </a:spcAft>
                        <a:buSzTx/>
                      </a:pPr>
                      <a:r>
                        <a:rPr lang="zh-CN" sz="1000" b="1" spc="60">
                          <a:solidFill>
                            <a:srgbClr val="B28E4E"/>
                          </a:solidFill>
                          <a:latin typeface="微软雅黑" panose="020B0503020204020204" charset="-122"/>
                          <a:ea typeface="微软雅黑" panose="020B0503020204020204" charset="-122"/>
                        </a:rPr>
                        <a:t>适用场景</a:t>
                      </a:r>
                      <a:endParaRPr lang="zh-CN" sz="1000" b="1" spc="6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algn="ctr">
                        <a:lnSpc>
                          <a:spcPct val="120000"/>
                        </a:lnSpc>
                        <a:spcBef>
                          <a:spcPts val="0"/>
                        </a:spcBef>
                        <a:spcAft>
                          <a:spcPts val="0"/>
                        </a:spcAft>
                        <a:buSzTx/>
                      </a:pPr>
                      <a:r>
                        <a:rPr lang="zh-CN" sz="1000" b="1" spc="60">
                          <a:solidFill>
                            <a:srgbClr val="B28E4E"/>
                          </a:solidFill>
                          <a:latin typeface="微软雅黑" panose="020B0503020204020204" charset="-122"/>
                          <a:ea typeface="微软雅黑" panose="020B0503020204020204" charset="-122"/>
                        </a:rPr>
                        <a:t>适用条件</a:t>
                      </a:r>
                      <a:endParaRPr lang="zh-CN" sz="1000" b="1" spc="6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704215">
                <a:tc rowSpan="4">
                  <a:txBody>
                    <a:bodyPr/>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水生态产品直接交易</a:t>
                      </a:r>
                      <a:endParaRPr lang="zh-CN" sz="800" spc="6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142875" indent="0" algn="l">
                        <a:spcBef>
                          <a:spcPct val="0"/>
                        </a:spcBef>
                        <a:spcAft>
                          <a:spcPct val="0"/>
                        </a:spcAft>
                      </a:pPr>
                      <a:r>
                        <a:rPr lang="en-US" altLang="zh-CN" sz="1000" b="1">
                          <a:latin typeface="仿宋" panose="02010609060101010101" charset="-122"/>
                          <a:ea typeface="仿宋" panose="02010609060101010101" charset="-122"/>
                        </a:rPr>
                        <a:t> </a:t>
                      </a:r>
                      <a:endParaRPr lang="en-US" altLang="zh-CN" sz="1000" b="1">
                        <a:latin typeface="仿宋" panose="02010609060101010101" charset="-122"/>
                        <a:ea typeface="仿宋" panose="02010609060101010101" charset="-122"/>
                      </a:endParaRPr>
                    </a:p>
                    <a:p>
                      <a:pPr marL="278765" indent="-200025" algn="l">
                        <a:lnSpc>
                          <a:spcPct val="115000"/>
                        </a:lnSpc>
                        <a:spcBef>
                          <a:spcPct val="0"/>
                        </a:spcBef>
                        <a:spcAft>
                          <a:spcPct val="0"/>
                        </a:spcAft>
                      </a:pPr>
                      <a:r>
                        <a:rPr lang="zh-CN" sz="800" b="1">
                          <a:solidFill>
                            <a:srgbClr val="1F2229"/>
                          </a:solidFill>
                          <a:latin typeface="仿宋" panose="02010609060101010101" charset="-122"/>
                          <a:ea typeface="仿宋" panose="02010609060101010101" charset="-122"/>
                        </a:rPr>
                        <a:t>水资源供给</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67310" indent="0" algn="ctr">
                        <a:lnSpc>
                          <a:spcPct val="115000"/>
                        </a:lnSpc>
                        <a:spcBef>
                          <a:spcPts val="100"/>
                        </a:spcBef>
                        <a:spcAft>
                          <a:spcPct val="0"/>
                        </a:spcAft>
                      </a:pPr>
                      <a:r>
                        <a:rPr lang="zh-CN" sz="800" b="1">
                          <a:latin typeface="仿宋" panose="02010609060101010101" charset="-122"/>
                          <a:ea typeface="仿宋" panose="02010609060101010101" charset="-122"/>
                        </a:rPr>
                        <a:t>适用于</a:t>
                      </a:r>
                      <a:r>
                        <a:rPr lang="zh-CN" sz="800" b="1">
                          <a:solidFill>
                            <a:srgbClr val="1F2229"/>
                          </a:solidFill>
                          <a:latin typeface="仿宋" panose="02010609060101010101" charset="-122"/>
                          <a:ea typeface="仿宋" panose="02010609060101010101" charset="-122"/>
                        </a:rPr>
                        <a:t>水资源供需矛盾突出，且具备调水工程设施或有可开发水资源潜力的地区（如南水北调沿线河湖型水利风景区）</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96520" indent="0" algn="just">
                        <a:lnSpc>
                          <a:spcPct val="115000"/>
                        </a:lnSpc>
                        <a:spcBef>
                          <a:spcPts val="100"/>
                        </a:spcBef>
                        <a:spcAft>
                          <a:spcPct val="0"/>
                        </a:spcAft>
                      </a:pPr>
                      <a:r>
                        <a:rPr lang="zh-CN" sz="800" b="1">
                          <a:solidFill>
                            <a:srgbClr val="1F2229"/>
                          </a:solidFill>
                          <a:latin typeface="仿宋" panose="02010609060101010101" charset="-122"/>
                          <a:ea typeface="仿宋" panose="02010609060101010101" charset="-122"/>
                        </a:rPr>
                        <a:t>要有稳定的水源保障，完善的供水基础设施及输配水</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网络，同时需建立科学合理的水资源调配与供水定价</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机制。政府相关部门要对水资源供给进行严格监管，</a:t>
                      </a:r>
                      <a:endParaRPr lang="zh-CN" sz="800" b="1">
                        <a:solidFill>
                          <a:srgbClr val="1F2229"/>
                        </a:solidFill>
                        <a:latin typeface="仿宋" panose="02010609060101010101" charset="-122"/>
                        <a:ea typeface="仿宋" panose="02010609060101010101" charset="-122"/>
                      </a:endParaRPr>
                    </a:p>
                    <a:p>
                      <a:pPr marL="1031240" indent="0" algn="l">
                        <a:lnSpc>
                          <a:spcPts val="1345"/>
                        </a:lnSpc>
                        <a:spcBef>
                          <a:spcPct val="0"/>
                        </a:spcBef>
                        <a:spcAft>
                          <a:spcPct val="0"/>
                        </a:spcAft>
                      </a:pPr>
                      <a:r>
                        <a:rPr lang="zh-CN" sz="800" b="1">
                          <a:solidFill>
                            <a:srgbClr val="1F2229"/>
                          </a:solidFill>
                          <a:latin typeface="仿宋" panose="02010609060101010101" charset="-122"/>
                          <a:ea typeface="仿宋" panose="02010609060101010101" charset="-122"/>
                        </a:rPr>
                        <a:t>保障用水安全与质量</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435610">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tcPr>
                </a:tc>
                <a:tc>
                  <a:txBody>
                    <a:bodyPr/>
                    <a:p>
                      <a:pPr marL="142875" indent="0" algn="l">
                        <a:spcBef>
                          <a:spcPct val="0"/>
                        </a:spcBef>
                        <a:spcAft>
                          <a:spcPct val="0"/>
                        </a:spcAft>
                      </a:pPr>
                      <a:r>
                        <a:rPr lang="en-US" altLang="zh-CN" sz="1100" b="1">
                          <a:latin typeface="国标黑体" panose="02000500000000000000" charset="-122"/>
                          <a:ea typeface="国标黑体" panose="02000500000000000000" charset="-122"/>
                          <a:cs typeface="国标黑体" panose="02000500000000000000" charset="-122"/>
                        </a:rPr>
                        <a:t> </a:t>
                      </a:r>
                      <a:endParaRPr lang="en-US" altLang="zh-CN" sz="1100" b="1">
                        <a:latin typeface="国标黑体" panose="02000500000000000000" charset="-122"/>
                        <a:ea typeface="国标黑体" panose="02000500000000000000" charset="-122"/>
                        <a:cs typeface="国标黑体" panose="02000500000000000000" charset="-122"/>
                      </a:endParaRPr>
                    </a:p>
                    <a:p>
                      <a:pPr marL="64770" indent="0" algn="ctr">
                        <a:spcBef>
                          <a:spcPct val="0"/>
                        </a:spcBef>
                        <a:spcAft>
                          <a:spcPct val="0"/>
                        </a:spcAft>
                      </a:pPr>
                      <a:r>
                        <a:rPr lang="zh-CN" sz="800" b="1">
                          <a:solidFill>
                            <a:srgbClr val="1F2229"/>
                          </a:solidFill>
                          <a:latin typeface="国标黑体" panose="02000500000000000000" charset="-122"/>
                          <a:ea typeface="国标黑体" panose="02000500000000000000" charset="-122"/>
                          <a:cs typeface="国标黑体" panose="02000500000000000000" charset="-122"/>
                        </a:rPr>
                        <a:t>渔业产品</a:t>
                      </a:r>
                      <a:endParaRPr lang="zh-CN" sz="800" b="1">
                        <a:solidFill>
                          <a:srgbClr val="1F2229"/>
                        </a:solidFill>
                        <a:latin typeface="国标黑体" panose="02000500000000000000" charset="-122"/>
                        <a:ea typeface="国标黑体" panose="02000500000000000000" charset="-122"/>
                        <a:cs typeface="国标黑体" panose="02000500000000000000"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67310" indent="-26035" algn="ctr">
                        <a:lnSpc>
                          <a:spcPct val="115000"/>
                        </a:lnSpc>
                        <a:spcBef>
                          <a:spcPts val="300"/>
                        </a:spcBef>
                        <a:spcAft>
                          <a:spcPct val="0"/>
                        </a:spcAft>
                      </a:pPr>
                      <a:r>
                        <a:rPr lang="zh-CN" sz="800" b="1">
                          <a:latin typeface="国标黑体" panose="02000500000000000000" charset="-122"/>
                          <a:ea typeface="国标黑体" panose="02000500000000000000" charset="-122"/>
                          <a:cs typeface="国标黑体" panose="02000500000000000000" charset="-122"/>
                        </a:rPr>
                        <a:t>适用于</a:t>
                      </a:r>
                      <a:r>
                        <a:rPr lang="zh-CN" sz="800" b="1">
                          <a:solidFill>
                            <a:srgbClr val="1F2229"/>
                          </a:solidFill>
                          <a:latin typeface="国标黑体" panose="02000500000000000000" charset="-122"/>
                          <a:ea typeface="国标黑体" panose="02000500000000000000" charset="-122"/>
                          <a:cs typeface="国标黑体" panose="02000500000000000000" charset="-122"/>
                        </a:rPr>
                        <a:t>气候温暖湿润、水域面积广且水质优良的水利风</a:t>
                      </a:r>
                      <a:r>
                        <a:rPr lang="zh-CN" altLang="en-US" sz="800" b="1">
                          <a:solidFill>
                            <a:srgbClr val="1F2229"/>
                          </a:solidFill>
                          <a:latin typeface="国标黑体" panose="02000500000000000000" charset="-122"/>
                          <a:ea typeface="国标黑体" panose="02000500000000000000" charset="-122"/>
                          <a:cs typeface="国标黑体" panose="02000500000000000000" charset="-122"/>
                        </a:rPr>
                        <a:t> </a:t>
                      </a:r>
                      <a:r>
                        <a:rPr lang="zh-CN" sz="800" b="1">
                          <a:solidFill>
                            <a:srgbClr val="1F2229"/>
                          </a:solidFill>
                          <a:latin typeface="国标黑体" panose="02000500000000000000" charset="-122"/>
                          <a:ea typeface="国标黑体" panose="02000500000000000000" charset="-122"/>
                          <a:cs typeface="国标黑体" panose="02000500000000000000" charset="-122"/>
                        </a:rPr>
                        <a:t>景区</a:t>
                      </a:r>
                      <a:endParaRPr lang="zh-CN" sz="800" b="1">
                        <a:solidFill>
                          <a:srgbClr val="1F2229"/>
                        </a:solidFill>
                        <a:latin typeface="国标黑体" panose="02000500000000000000" charset="-122"/>
                        <a:ea typeface="国标黑体" panose="02000500000000000000" charset="-122"/>
                        <a:cs typeface="国标黑体" panose="02000500000000000000"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67945" indent="0" algn="ctr">
                        <a:lnSpc>
                          <a:spcPct val="115000"/>
                        </a:lnSpc>
                        <a:spcBef>
                          <a:spcPts val="300"/>
                        </a:spcBef>
                        <a:spcAft>
                          <a:spcPct val="0"/>
                        </a:spcAft>
                      </a:pPr>
                      <a:r>
                        <a:rPr lang="zh-CN" sz="800" b="1">
                          <a:solidFill>
                            <a:srgbClr val="1F2229"/>
                          </a:solidFill>
                          <a:latin typeface="国标黑体" panose="02000500000000000000" charset="-122"/>
                          <a:ea typeface="国标黑体" panose="02000500000000000000" charset="-122"/>
                          <a:cs typeface="国标黑体" panose="02000500000000000000" charset="-122"/>
                        </a:rPr>
                        <a:t>需有适宜的</a:t>
                      </a:r>
                      <a:r>
                        <a:rPr lang="zh-CN" altLang="en-US" sz="800" b="1">
                          <a:solidFill>
                            <a:srgbClr val="1F2229"/>
                          </a:solidFill>
                          <a:latin typeface="国标黑体" panose="02000500000000000000" charset="-122"/>
                          <a:ea typeface="国标黑体" panose="02000500000000000000" charset="-122"/>
                          <a:cs typeface="国标黑体" panose="02000500000000000000" charset="-122"/>
                        </a:rPr>
                        <a:t>“</a:t>
                      </a:r>
                      <a:r>
                        <a:rPr lang="zh-CN" sz="800" b="1">
                          <a:solidFill>
                            <a:srgbClr val="1F2229"/>
                          </a:solidFill>
                          <a:latin typeface="国标黑体" panose="02000500000000000000" charset="-122"/>
                          <a:ea typeface="国标黑体" panose="02000500000000000000" charset="-122"/>
                          <a:cs typeface="国标黑体" panose="02000500000000000000" charset="-122"/>
                        </a:rPr>
                        <a:t>生态养殖</a:t>
                      </a:r>
                      <a:r>
                        <a:rPr lang="zh-CN" altLang="en-US" sz="800" b="1">
                          <a:solidFill>
                            <a:srgbClr val="1F2229"/>
                          </a:solidFill>
                          <a:latin typeface="国标黑体" panose="02000500000000000000" charset="-122"/>
                          <a:ea typeface="国标黑体" panose="02000500000000000000" charset="-122"/>
                          <a:cs typeface="国标黑体" panose="02000500000000000000" charset="-122"/>
                        </a:rPr>
                        <a:t>”</a:t>
                      </a:r>
                      <a:r>
                        <a:rPr lang="zh-CN" sz="800" b="1">
                          <a:solidFill>
                            <a:srgbClr val="1F2229"/>
                          </a:solidFill>
                          <a:latin typeface="国标黑体" panose="02000500000000000000" charset="-122"/>
                          <a:ea typeface="国标黑体" panose="02000500000000000000" charset="-122"/>
                          <a:cs typeface="国标黑体" panose="02000500000000000000" charset="-122"/>
                        </a:rPr>
                        <a:t>水域条件，符合国家渔业养殖规</a:t>
                      </a:r>
                      <a:r>
                        <a:rPr lang="zh-CN" altLang="en-US" sz="800" b="1">
                          <a:solidFill>
                            <a:srgbClr val="1F2229"/>
                          </a:solidFill>
                          <a:latin typeface="国标黑体" panose="02000500000000000000" charset="-122"/>
                          <a:ea typeface="国标黑体" panose="02000500000000000000" charset="-122"/>
                          <a:cs typeface="国标黑体" panose="02000500000000000000" charset="-122"/>
                        </a:rPr>
                        <a:t> </a:t>
                      </a:r>
                      <a:r>
                        <a:rPr lang="zh-CN" sz="800" b="1">
                          <a:solidFill>
                            <a:srgbClr val="1F2229"/>
                          </a:solidFill>
                          <a:latin typeface="国标黑体" panose="02000500000000000000" charset="-122"/>
                          <a:ea typeface="国标黑体" panose="02000500000000000000" charset="-122"/>
                          <a:cs typeface="国标黑体" panose="02000500000000000000" charset="-122"/>
                        </a:rPr>
                        <a:t>范，且具备水产品深加工与冷链物流能力。养殖企业需遵守渔业资源保护规定，控制养殖密度与用药</a:t>
                      </a:r>
                      <a:endParaRPr lang="zh-CN" sz="800" b="1">
                        <a:solidFill>
                          <a:srgbClr val="1F2229"/>
                        </a:solidFill>
                        <a:latin typeface="国标黑体" panose="02000500000000000000" charset="-122"/>
                        <a:ea typeface="国标黑体" panose="02000500000000000000" charset="-122"/>
                        <a:cs typeface="国标黑体" panose="02000500000000000000"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523875">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tcPr>
                </a:tc>
                <a:tc>
                  <a:txBody>
                    <a:bodyPr/>
                    <a:p>
                      <a:pPr marL="142875" indent="0" algn="l">
                        <a:spcBef>
                          <a:spcPct val="0"/>
                        </a:spcBef>
                        <a:spcAft>
                          <a:spcPct val="0"/>
                        </a:spcAft>
                      </a:pPr>
                      <a:r>
                        <a:rPr lang="en-US" altLang="zh-CN" sz="600" b="1">
                          <a:latin typeface="仿宋" panose="02010609060101010101" charset="-122"/>
                          <a:ea typeface="仿宋" panose="02010609060101010101" charset="-122"/>
                        </a:rPr>
                        <a:t> </a:t>
                      </a:r>
                      <a:endParaRPr lang="en-US" altLang="zh-CN" sz="600" b="1">
                        <a:latin typeface="仿宋" panose="02010609060101010101" charset="-122"/>
                        <a:ea typeface="仿宋" panose="02010609060101010101" charset="-122"/>
                      </a:endParaRPr>
                    </a:p>
                    <a:p>
                      <a:pPr marL="213360" indent="-134620" algn="l">
                        <a:lnSpc>
                          <a:spcPct val="115000"/>
                        </a:lnSpc>
                        <a:spcBef>
                          <a:spcPct val="0"/>
                        </a:spcBef>
                        <a:spcAft>
                          <a:spcPct val="0"/>
                        </a:spcAft>
                      </a:pPr>
                      <a:r>
                        <a:rPr lang="zh-CN" sz="800" b="1">
                          <a:solidFill>
                            <a:srgbClr val="1F2229"/>
                          </a:solidFill>
                          <a:latin typeface="仿宋" panose="02010609060101010101" charset="-122"/>
                          <a:ea typeface="仿宋" panose="02010609060101010101" charset="-122"/>
                        </a:rPr>
                        <a:t>水生经济作物</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142875" indent="0" algn="l">
                        <a:spcBef>
                          <a:spcPct val="0"/>
                        </a:spcBef>
                        <a:spcAft>
                          <a:spcPct val="0"/>
                        </a:spcAft>
                      </a:pPr>
                      <a:r>
                        <a:rPr lang="en-US" altLang="zh-CN" sz="600" b="1">
                          <a:latin typeface="仿宋" panose="02010609060101010101" charset="-122"/>
                          <a:ea typeface="仿宋" panose="02010609060101010101" charset="-122"/>
                        </a:rPr>
                        <a:t> </a:t>
                      </a:r>
                      <a:endParaRPr lang="en-US" altLang="zh-CN" sz="600" b="1">
                        <a:latin typeface="仿宋" panose="02010609060101010101" charset="-122"/>
                        <a:ea typeface="仿宋" panose="02010609060101010101" charset="-122"/>
                      </a:endParaRPr>
                    </a:p>
                    <a:p>
                      <a:pPr marL="189230" indent="-121920" algn="l">
                        <a:lnSpc>
                          <a:spcPct val="115000"/>
                        </a:lnSpc>
                        <a:spcBef>
                          <a:spcPct val="0"/>
                        </a:spcBef>
                        <a:spcAft>
                          <a:spcPct val="0"/>
                        </a:spcAft>
                      </a:pPr>
                      <a:r>
                        <a:rPr lang="zh-CN" sz="800" b="1">
                          <a:latin typeface="仿宋" panose="02010609060101010101" charset="-122"/>
                          <a:ea typeface="仿宋" panose="02010609060101010101" charset="-122"/>
                        </a:rPr>
                        <a:t>适用于</a:t>
                      </a:r>
                      <a:r>
                        <a:rPr lang="zh-CN" sz="800" b="1">
                          <a:solidFill>
                            <a:srgbClr val="1F2229"/>
                          </a:solidFill>
                          <a:latin typeface="仿宋" panose="02010609060101010101" charset="-122"/>
                          <a:ea typeface="仿宋" panose="02010609060101010101" charset="-122"/>
                        </a:rPr>
                        <a:t>水生态系统稳定、水生植物丰富的河湖型水利风景区</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96520" indent="0" algn="ctr">
                        <a:lnSpc>
                          <a:spcPts val="1550"/>
                        </a:lnSpc>
                        <a:spcBef>
                          <a:spcPct val="0"/>
                        </a:spcBef>
                        <a:spcAft>
                          <a:spcPct val="0"/>
                        </a:spcAft>
                      </a:pPr>
                      <a:r>
                        <a:rPr lang="zh-CN" sz="800" b="1">
                          <a:solidFill>
                            <a:srgbClr val="1F2229"/>
                          </a:solidFill>
                          <a:latin typeface="仿宋" panose="02010609060101010101" charset="-122"/>
                          <a:ea typeface="仿宋" panose="02010609060101010101" charset="-122"/>
                        </a:rPr>
                        <a:t>需有科学的水生植物采集或种植规划，具备水生植物</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加工与销售渠道。采集或种植活动需符合水生植物保</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护相关规定，防止过度开发</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560070">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B w="12700" cap="flat" cmpd="sng">
                      <a:solidFill>
                        <a:schemeClr val="accent2"/>
                      </a:solidFill>
                      <a:prstDash val="sysDash"/>
                      <a:headEnd type="none" w="med" len="med"/>
                      <a:tailEnd type="none" w="med" len="med"/>
                    </a:lnB>
                  </a:tcPr>
                </a:tc>
                <a:tc>
                  <a:txBody>
                    <a:bodyPr/>
                    <a:p>
                      <a:pPr marL="278765" indent="-200025" algn="l">
                        <a:lnSpc>
                          <a:spcPct val="115000"/>
                        </a:lnSpc>
                        <a:spcBef>
                          <a:spcPts val="800"/>
                        </a:spcBef>
                        <a:spcAft>
                          <a:spcPct val="0"/>
                        </a:spcAft>
                      </a:pPr>
                      <a:r>
                        <a:rPr lang="zh-CN" sz="800" b="1">
                          <a:solidFill>
                            <a:srgbClr val="1F2229"/>
                          </a:solidFill>
                          <a:latin typeface="仿宋" panose="02010609060101010101" charset="-122"/>
                          <a:ea typeface="仿宋" panose="02010609060101010101" charset="-122"/>
                        </a:rPr>
                        <a:t>特色水资源</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122555" indent="-55245" algn="l">
                        <a:lnSpc>
                          <a:spcPct val="115000"/>
                        </a:lnSpc>
                        <a:spcBef>
                          <a:spcPts val="800"/>
                        </a:spcBef>
                        <a:spcAft>
                          <a:spcPct val="0"/>
                        </a:spcAft>
                      </a:pPr>
                      <a:r>
                        <a:rPr lang="zh-CN" sz="800" b="1">
                          <a:latin typeface="仿宋" panose="02010609060101010101" charset="-122"/>
                          <a:ea typeface="仿宋" panose="02010609060101010101" charset="-122"/>
                        </a:rPr>
                        <a:t>适用于</a:t>
                      </a:r>
                      <a:r>
                        <a:rPr lang="zh-CN" sz="800" b="1">
                          <a:solidFill>
                            <a:srgbClr val="1F2229"/>
                          </a:solidFill>
                          <a:latin typeface="仿宋" panose="02010609060101010101" charset="-122"/>
                          <a:ea typeface="仿宋" panose="02010609060101010101" charset="-122"/>
                        </a:rPr>
                        <a:t>拥有优质水源地（如千岛湖周边的河湖型水利风景区）</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67945" indent="0" algn="ctr">
                        <a:lnSpc>
                          <a:spcPct val="115000"/>
                        </a:lnSpc>
                        <a:spcBef>
                          <a:spcPts val="100"/>
                        </a:spcBef>
                        <a:spcAft>
                          <a:spcPct val="0"/>
                        </a:spcAft>
                      </a:pPr>
                      <a:r>
                        <a:rPr lang="zh-CN" sz="800" b="1">
                          <a:solidFill>
                            <a:srgbClr val="1F2229"/>
                          </a:solidFill>
                          <a:latin typeface="仿宋" panose="02010609060101010101" charset="-122"/>
                          <a:ea typeface="仿宋" panose="02010609060101010101" charset="-122"/>
                        </a:rPr>
                        <a:t>需获得水源地开发许可，具备先进水处理与灌装技术，</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且有成熟的品牌推广与销售渠道。生产企业需定期检</a:t>
                      </a:r>
                      <a:endParaRPr lang="zh-CN" sz="800" b="1">
                        <a:solidFill>
                          <a:srgbClr val="1F2229"/>
                        </a:solidFill>
                        <a:latin typeface="仿宋" panose="02010609060101010101" charset="-122"/>
                        <a:ea typeface="仿宋" panose="02010609060101010101" charset="-122"/>
                      </a:endParaRPr>
                    </a:p>
                    <a:p>
                      <a:pPr marL="66675" indent="0" algn="ctr">
                        <a:lnSpc>
                          <a:spcPts val="1345"/>
                        </a:lnSpc>
                        <a:spcBef>
                          <a:spcPct val="0"/>
                        </a:spcBef>
                        <a:spcAft>
                          <a:spcPct val="0"/>
                        </a:spcAft>
                      </a:pPr>
                      <a:r>
                        <a:rPr lang="zh-CN" sz="800" b="1">
                          <a:solidFill>
                            <a:srgbClr val="1F2229"/>
                          </a:solidFill>
                          <a:latin typeface="仿宋" panose="02010609060101010101" charset="-122"/>
                          <a:ea typeface="仿宋" panose="02010609060101010101" charset="-122"/>
                        </a:rPr>
                        <a:t>测水源水质</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704215">
                <a:tc rowSpan="3">
                  <a:txBody>
                    <a:bodyPr/>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 </a:t>
                      </a:r>
                      <a:endParaRPr lang="zh-CN" sz="800" spc="60">
                        <a:solidFill>
                          <a:srgbClr val="B28E4E"/>
                        </a:solidFill>
                        <a:latin typeface="微软雅黑" panose="020B0503020204020204" charset="-122"/>
                        <a:ea typeface="微软雅黑" panose="020B0503020204020204" charset="-122"/>
                      </a:endParaRPr>
                    </a:p>
                    <a:p>
                      <a:pPr algn="l">
                        <a:lnSpc>
                          <a:spcPct val="120000"/>
                        </a:lnSpc>
                        <a:spcBef>
                          <a:spcPts val="0"/>
                        </a:spcBef>
                        <a:spcAft>
                          <a:spcPts val="0"/>
                        </a:spcAft>
                        <a:buSzTx/>
                      </a:pPr>
                      <a:r>
                        <a:rPr lang="zh-CN" sz="800" spc="60">
                          <a:solidFill>
                            <a:srgbClr val="B28E4E"/>
                          </a:solidFill>
                          <a:latin typeface="微软雅黑" panose="020B0503020204020204" charset="-122"/>
                          <a:ea typeface="微软雅黑" panose="020B0503020204020204" charset="-122"/>
                        </a:rPr>
                        <a:t>水生态产品权属转 让（部分）</a:t>
                      </a:r>
                      <a:endParaRPr lang="zh-CN" sz="800" spc="60">
                        <a:solidFill>
                          <a:srgbClr val="B28E4E"/>
                        </a:solidFill>
                        <a:latin typeface="微软雅黑" panose="020B0503020204020204" charset="-122"/>
                        <a:ea typeface="微软雅黑" panose="020B0503020204020204"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142875" indent="0" algn="l">
                        <a:spcBef>
                          <a:spcPct val="0"/>
                        </a:spcBef>
                        <a:spcAft>
                          <a:spcPct val="0"/>
                        </a:spcAft>
                      </a:pPr>
                      <a:r>
                        <a:rPr lang="en-US" altLang="zh-CN" sz="1000" b="1">
                          <a:latin typeface="仿宋" panose="02010609060101010101" charset="-122"/>
                          <a:ea typeface="仿宋" panose="02010609060101010101" charset="-122"/>
                        </a:rPr>
                        <a:t> </a:t>
                      </a:r>
                      <a:endParaRPr lang="en-US" altLang="zh-CN" sz="1000" b="1">
                        <a:latin typeface="仿宋" panose="02010609060101010101" charset="-122"/>
                        <a:ea typeface="仿宋" panose="02010609060101010101" charset="-122"/>
                      </a:endParaRPr>
                    </a:p>
                    <a:p>
                      <a:pPr marL="278765" indent="-200025" algn="l">
                        <a:lnSpc>
                          <a:spcPct val="115000"/>
                        </a:lnSpc>
                        <a:spcBef>
                          <a:spcPct val="0"/>
                        </a:spcBef>
                        <a:spcAft>
                          <a:spcPct val="0"/>
                        </a:spcAft>
                      </a:pPr>
                      <a:r>
                        <a:rPr lang="zh-CN" sz="800" b="1">
                          <a:solidFill>
                            <a:srgbClr val="1F2229"/>
                          </a:solidFill>
                          <a:latin typeface="仿宋" panose="02010609060101010101" charset="-122"/>
                          <a:ea typeface="仿宋" panose="02010609060101010101" charset="-122"/>
                        </a:rPr>
                        <a:t>用水权交易</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67310" indent="0" algn="ctr">
                        <a:lnSpc>
                          <a:spcPct val="115000"/>
                        </a:lnSpc>
                        <a:spcBef>
                          <a:spcPts val="100"/>
                        </a:spcBef>
                        <a:spcAft>
                          <a:spcPct val="0"/>
                        </a:spcAft>
                      </a:pPr>
                      <a:r>
                        <a:rPr lang="zh-CN" sz="800" b="1">
                          <a:latin typeface="仿宋" panose="02010609060101010101" charset="-122"/>
                          <a:ea typeface="仿宋" panose="02010609060101010101" charset="-122"/>
                        </a:rPr>
                        <a:t>适用于</a:t>
                      </a:r>
                      <a:r>
                        <a:rPr lang="zh-CN" sz="800" b="1">
                          <a:solidFill>
                            <a:srgbClr val="1F2229"/>
                          </a:solidFill>
                          <a:latin typeface="仿宋" panose="02010609060101010101" charset="-122"/>
                          <a:ea typeface="仿宋" panose="02010609060101010101" charset="-122"/>
                        </a:rPr>
                        <a:t>水资源市场化程度高、用水户多元化地区的河湖型水利风景区（如粤港澳大湾区、长江</a:t>
                      </a:r>
                      <a:endParaRPr lang="zh-CN" sz="800" b="1">
                        <a:solidFill>
                          <a:srgbClr val="1F2229"/>
                        </a:solidFill>
                        <a:latin typeface="仿宋" panose="02010609060101010101" charset="-122"/>
                        <a:ea typeface="仿宋" panose="02010609060101010101" charset="-122"/>
                      </a:endParaRPr>
                    </a:p>
                    <a:p>
                      <a:pPr marL="66040" indent="0" algn="ctr">
                        <a:lnSpc>
                          <a:spcPts val="1345"/>
                        </a:lnSpc>
                        <a:spcBef>
                          <a:spcPct val="0"/>
                        </a:spcBef>
                        <a:spcAft>
                          <a:spcPct val="0"/>
                        </a:spcAft>
                      </a:pPr>
                      <a:r>
                        <a:rPr lang="zh-CN" sz="800" b="1">
                          <a:solidFill>
                            <a:srgbClr val="1F2229"/>
                          </a:solidFill>
                          <a:latin typeface="仿宋" panose="02010609060101010101" charset="-122"/>
                          <a:ea typeface="仿宋" panose="02010609060101010101" charset="-122"/>
                        </a:rPr>
                        <a:t>经济带的河湖型水利风景区）</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96520" indent="0" algn="ctr">
                        <a:lnSpc>
                          <a:spcPct val="115000"/>
                        </a:lnSpc>
                        <a:spcBef>
                          <a:spcPts val="800"/>
                        </a:spcBef>
                        <a:spcAft>
                          <a:spcPct val="0"/>
                        </a:spcAft>
                      </a:pPr>
                      <a:r>
                        <a:rPr lang="zh-CN" sz="800" b="1">
                          <a:solidFill>
                            <a:srgbClr val="1F2229"/>
                          </a:solidFill>
                          <a:latin typeface="仿宋" panose="02010609060101010101" charset="-122"/>
                          <a:ea typeface="仿宋" panose="02010609060101010101" charset="-122"/>
                        </a:rPr>
                        <a:t>需建立水权初始分配制度，用水户具备节水改造能力</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与交易意愿。交易价格由交易主体协商或竞价形成，</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可在国家或地方水权交易平台进行</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704215">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tcPr>
                </a:tc>
                <a:tc>
                  <a:txBody>
                    <a:bodyPr/>
                    <a:p>
                      <a:pPr marL="142875" indent="0" algn="l">
                        <a:spcBef>
                          <a:spcPct val="0"/>
                        </a:spcBef>
                        <a:spcAft>
                          <a:spcPct val="0"/>
                        </a:spcAft>
                      </a:pPr>
                      <a:r>
                        <a:rPr lang="en-US" altLang="zh-CN" sz="1000" b="1">
                          <a:latin typeface="仿宋" panose="02010609060101010101" charset="-122"/>
                          <a:ea typeface="仿宋" panose="02010609060101010101" charset="-122"/>
                        </a:rPr>
                        <a:t> </a:t>
                      </a:r>
                      <a:endParaRPr lang="en-US" altLang="zh-CN" sz="1000" b="1">
                        <a:latin typeface="仿宋" panose="02010609060101010101" charset="-122"/>
                        <a:ea typeface="仿宋" panose="02010609060101010101" charset="-122"/>
                      </a:endParaRPr>
                    </a:p>
                    <a:p>
                      <a:pPr marL="278765" indent="-200025" algn="l">
                        <a:lnSpc>
                          <a:spcPct val="115000"/>
                        </a:lnSpc>
                        <a:spcBef>
                          <a:spcPct val="0"/>
                        </a:spcBef>
                        <a:spcAft>
                          <a:spcPct val="0"/>
                        </a:spcAft>
                      </a:pPr>
                      <a:r>
                        <a:rPr lang="zh-CN" sz="800" b="1">
                          <a:solidFill>
                            <a:srgbClr val="1F2229"/>
                          </a:solidFill>
                          <a:latin typeface="仿宋" panose="02010609060101010101" charset="-122"/>
                          <a:ea typeface="仿宋" panose="02010609060101010101" charset="-122"/>
                        </a:rPr>
                        <a:t>排污权交易</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67310" indent="-635" algn="ctr">
                        <a:lnSpc>
                          <a:spcPct val="115000"/>
                        </a:lnSpc>
                        <a:spcBef>
                          <a:spcPts val="100"/>
                        </a:spcBef>
                        <a:spcAft>
                          <a:spcPct val="0"/>
                        </a:spcAft>
                      </a:pPr>
                      <a:r>
                        <a:rPr lang="zh-CN" sz="800" b="1">
                          <a:latin typeface="仿宋" panose="02010609060101010101" charset="-122"/>
                          <a:ea typeface="仿宋" panose="02010609060101010101" charset="-122"/>
                        </a:rPr>
                        <a:t>适用于</a:t>
                      </a:r>
                      <a:r>
                        <a:rPr lang="zh-CN" sz="800" b="1">
                          <a:solidFill>
                            <a:srgbClr val="1F2229"/>
                          </a:solidFill>
                          <a:latin typeface="仿宋" panose="02010609060101010101" charset="-122"/>
                          <a:ea typeface="仿宋" panose="02010609060101010101" charset="-122"/>
                        </a:rPr>
                        <a:t>重化工业集中、排污权交易市场活跃地区的河湖型水利风景区（如环渤海经济圈、成渝</a:t>
                      </a:r>
                      <a:endParaRPr lang="zh-CN" sz="800" b="1">
                        <a:solidFill>
                          <a:srgbClr val="1F2229"/>
                        </a:solidFill>
                        <a:latin typeface="仿宋" panose="02010609060101010101" charset="-122"/>
                        <a:ea typeface="仿宋" panose="02010609060101010101" charset="-122"/>
                      </a:endParaRPr>
                    </a:p>
                    <a:p>
                      <a:pPr marL="66040" indent="0" algn="ctr">
                        <a:lnSpc>
                          <a:spcPts val="1345"/>
                        </a:lnSpc>
                        <a:spcBef>
                          <a:spcPct val="0"/>
                        </a:spcBef>
                        <a:spcAft>
                          <a:spcPct val="0"/>
                        </a:spcAft>
                      </a:pPr>
                      <a:r>
                        <a:rPr lang="zh-CN" sz="800" b="1">
                          <a:solidFill>
                            <a:srgbClr val="1F2229"/>
                          </a:solidFill>
                          <a:latin typeface="仿宋" panose="02010609060101010101" charset="-122"/>
                          <a:ea typeface="仿宋" panose="02010609060101010101" charset="-122"/>
                        </a:rPr>
                        <a:t>经济圈的河湖型水利风景区）</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96520" indent="0" algn="ctr">
                        <a:lnSpc>
                          <a:spcPct val="115000"/>
                        </a:lnSpc>
                        <a:spcBef>
                          <a:spcPts val="800"/>
                        </a:spcBef>
                        <a:spcAft>
                          <a:spcPct val="0"/>
                        </a:spcAft>
                      </a:pPr>
                      <a:r>
                        <a:rPr lang="zh-CN" sz="800" b="1">
                          <a:solidFill>
                            <a:srgbClr val="1F2229"/>
                          </a:solidFill>
                          <a:latin typeface="仿宋" panose="02010609060101010101" charset="-122"/>
                          <a:ea typeface="仿宋" panose="02010609060101010101" charset="-122"/>
                        </a:rPr>
                        <a:t>需有完善的排污权有偿使用制度，且排污权交易信息</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公开透明。企业通过技术改造减排后形成的富余排污</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权可进入市场交易，交易信息在指定平台公示</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r h="560070">
                <a:tc vMerge="1">
                  <a:tcPr>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B w="12700" cap="flat" cmpd="sng">
                      <a:solidFill>
                        <a:schemeClr val="accent2"/>
                      </a:solidFill>
                      <a:prstDash val="sysDash"/>
                      <a:headEnd type="none" w="med" len="med"/>
                      <a:tailEnd type="none" w="med" len="med"/>
                    </a:lnB>
                  </a:tcPr>
                </a:tc>
                <a:tc>
                  <a:txBody>
                    <a:bodyPr/>
                    <a:p>
                      <a:pPr marL="142875" indent="0" algn="l">
                        <a:spcBef>
                          <a:spcPct val="0"/>
                        </a:spcBef>
                        <a:spcAft>
                          <a:spcPct val="0"/>
                        </a:spcAft>
                      </a:pPr>
                      <a:r>
                        <a:rPr lang="en-US" altLang="zh-CN" sz="1000" b="1">
                          <a:latin typeface="仿宋" panose="02010609060101010101" charset="-122"/>
                          <a:ea typeface="仿宋" panose="02010609060101010101" charset="-122"/>
                        </a:rPr>
                        <a:t> </a:t>
                      </a:r>
                      <a:endParaRPr lang="en-US" altLang="zh-CN" sz="1000" b="1">
                        <a:latin typeface="仿宋" panose="02010609060101010101" charset="-122"/>
                        <a:ea typeface="仿宋" panose="02010609060101010101" charset="-122"/>
                      </a:endParaRPr>
                    </a:p>
                    <a:p>
                      <a:pPr marL="64770" indent="0" algn="ctr">
                        <a:spcBef>
                          <a:spcPct val="0"/>
                        </a:spcBef>
                        <a:spcAft>
                          <a:spcPct val="0"/>
                        </a:spcAft>
                      </a:pPr>
                      <a:r>
                        <a:rPr lang="zh-CN" sz="800" b="1">
                          <a:solidFill>
                            <a:srgbClr val="1F2229"/>
                          </a:solidFill>
                          <a:latin typeface="仿宋" panose="02010609060101010101" charset="-122"/>
                          <a:ea typeface="仿宋" panose="02010609060101010101" charset="-122"/>
                        </a:rPr>
                        <a:t>碳汇交易</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67310" indent="0" algn="ctr">
                        <a:lnSpc>
                          <a:spcPct val="115000"/>
                        </a:lnSpc>
                        <a:spcBef>
                          <a:spcPts val="100"/>
                        </a:spcBef>
                        <a:spcAft>
                          <a:spcPct val="0"/>
                        </a:spcAft>
                      </a:pPr>
                      <a:r>
                        <a:rPr lang="zh-CN" sz="800" b="1">
                          <a:latin typeface="仿宋" panose="02010609060101010101" charset="-122"/>
                          <a:ea typeface="仿宋" panose="02010609060101010101" charset="-122"/>
                        </a:rPr>
                        <a:t>适用于</a:t>
                      </a:r>
                      <a:r>
                        <a:rPr lang="zh-CN" sz="800" b="1">
                          <a:solidFill>
                            <a:srgbClr val="1F2229"/>
                          </a:solidFill>
                          <a:latin typeface="仿宋" panose="02010609060101010101" charset="-122"/>
                          <a:ea typeface="仿宋" panose="02010609060101010101" charset="-122"/>
                        </a:rPr>
                        <a:t>森林覆盖率高、水域生态系统完整地区周边的河湖型水</a:t>
                      </a:r>
                      <a:endParaRPr lang="zh-CN" sz="800" b="1">
                        <a:solidFill>
                          <a:srgbClr val="1F2229"/>
                        </a:solidFill>
                        <a:latin typeface="仿宋" panose="02010609060101010101" charset="-122"/>
                        <a:ea typeface="仿宋" panose="02010609060101010101" charset="-122"/>
                      </a:endParaRPr>
                    </a:p>
                    <a:p>
                      <a:pPr marL="66040" indent="0" algn="ctr">
                        <a:lnSpc>
                          <a:spcPts val="1345"/>
                        </a:lnSpc>
                        <a:spcBef>
                          <a:spcPct val="0"/>
                        </a:spcBef>
                        <a:spcAft>
                          <a:spcPct val="0"/>
                        </a:spcAft>
                      </a:pPr>
                      <a:r>
                        <a:rPr lang="zh-CN" sz="800" b="1">
                          <a:solidFill>
                            <a:srgbClr val="1F2229"/>
                          </a:solidFill>
                          <a:latin typeface="仿宋" panose="02010609060101010101" charset="-122"/>
                          <a:ea typeface="仿宋" panose="02010609060101010101" charset="-122"/>
                        </a:rPr>
                        <a:t>利风景区</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c>
                  <a:txBody>
                    <a:bodyPr/>
                    <a:p>
                      <a:pPr marL="96520" indent="0" algn="ctr">
                        <a:lnSpc>
                          <a:spcPct val="115000"/>
                        </a:lnSpc>
                        <a:spcBef>
                          <a:spcPts val="100"/>
                        </a:spcBef>
                        <a:spcAft>
                          <a:spcPct val="0"/>
                        </a:spcAft>
                      </a:pPr>
                      <a:r>
                        <a:rPr lang="zh-CN" sz="800" b="1">
                          <a:solidFill>
                            <a:srgbClr val="1F2229"/>
                          </a:solidFill>
                          <a:latin typeface="仿宋" panose="02010609060101010101" charset="-122"/>
                          <a:ea typeface="仿宋" panose="02010609060101010101" charset="-122"/>
                        </a:rPr>
                        <a:t>需有科学的碳汇计量方法与监测体系，碳汇项目符合</a:t>
                      </a:r>
                      <a:r>
                        <a:rPr lang="zh-CN" altLang="en-US" sz="800" b="1">
                          <a:solidFill>
                            <a:srgbClr val="1F2229"/>
                          </a:solidFill>
                          <a:latin typeface="仿宋" panose="02010609060101010101" charset="-122"/>
                          <a:ea typeface="仿宋" panose="02010609060101010101" charset="-122"/>
                        </a:rPr>
                        <a:t> </a:t>
                      </a:r>
                      <a:r>
                        <a:rPr lang="zh-CN" sz="800" b="1">
                          <a:solidFill>
                            <a:srgbClr val="1F2229"/>
                          </a:solidFill>
                          <a:latin typeface="仿宋" panose="02010609060101010101" charset="-122"/>
                          <a:ea typeface="仿宋" panose="02010609060101010101" charset="-122"/>
                        </a:rPr>
                        <a:t>国家核证标准。碳汇项目需经过严格的项目设计、实</a:t>
                      </a:r>
                      <a:endParaRPr lang="zh-CN" sz="800" b="1">
                        <a:solidFill>
                          <a:srgbClr val="1F2229"/>
                        </a:solidFill>
                        <a:latin typeface="仿宋" panose="02010609060101010101" charset="-122"/>
                        <a:ea typeface="仿宋" panose="02010609060101010101" charset="-122"/>
                      </a:endParaRPr>
                    </a:p>
                    <a:p>
                      <a:pPr marL="66675" indent="0" algn="ctr">
                        <a:lnSpc>
                          <a:spcPts val="1345"/>
                        </a:lnSpc>
                        <a:spcBef>
                          <a:spcPct val="0"/>
                        </a:spcBef>
                        <a:spcAft>
                          <a:spcPct val="0"/>
                        </a:spcAft>
                      </a:pPr>
                      <a:r>
                        <a:rPr lang="zh-CN" sz="800" b="1">
                          <a:solidFill>
                            <a:srgbClr val="1F2229"/>
                          </a:solidFill>
                          <a:latin typeface="仿宋" panose="02010609060101010101" charset="-122"/>
                          <a:ea typeface="仿宋" panose="02010609060101010101" charset="-122"/>
                        </a:rPr>
                        <a:t>施与核证流程，确保碳减排量真实有效</a:t>
                      </a:r>
                      <a:endParaRPr lang="zh-CN" sz="800" b="1">
                        <a:solidFill>
                          <a:srgbClr val="1F2229"/>
                        </a:solidFill>
                        <a:latin typeface="仿宋" panose="02010609060101010101" charset="-122"/>
                        <a:ea typeface="仿宋" panose="02010609060101010101" charset="-122"/>
                      </a:endParaRPr>
                    </a:p>
                  </a:txBody>
                  <a:tcPr marL="0" marR="0" marT="0" marB="0" anchor="t" anchorCtr="0">
                    <a:lnL w="12700" cap="flat" cmpd="sng">
                      <a:solidFill>
                        <a:schemeClr val="accent2"/>
                      </a:solidFill>
                      <a:prstDash val="sysDash"/>
                      <a:headEnd type="none" w="med" len="med"/>
                      <a:tailEnd type="none" w="med" len="med"/>
                    </a:lnL>
                    <a:lnR w="12700" cap="flat" cmpd="sng">
                      <a:solidFill>
                        <a:schemeClr val="accent2"/>
                      </a:solidFill>
                      <a:prstDash val="sysDash"/>
                      <a:headEnd type="none" w="med" len="med"/>
                      <a:tailEnd type="none" w="med" len="med"/>
                    </a:lnR>
                    <a:lnT w="12700" cap="flat" cmpd="sng">
                      <a:solidFill>
                        <a:schemeClr val="accent2"/>
                      </a:solidFill>
                      <a:prstDash val="sysDash"/>
                      <a:headEnd type="none" w="med" len="med"/>
                      <a:tailEnd type="none" w="med" len="med"/>
                    </a:lnT>
                    <a:lnB w="12700" cap="flat" cmpd="sng">
                      <a:solidFill>
                        <a:schemeClr val="accent2"/>
                      </a:solidFill>
                      <a:prstDash val="sysDash"/>
                      <a:headEnd type="none" w="med" len="med"/>
                      <a:tailEnd type="none" w="med" len="med"/>
                    </a:lnB>
                    <a:noFill/>
                  </a:tcPr>
                </a:tc>
              </a:tr>
            </a:tbl>
          </a:graphicData>
        </a:graphic>
      </p:graphicFrame>
      <p:graphicFrame>
        <p:nvGraphicFramePr>
          <p:cNvPr id="6" name="表格 5"/>
          <p:cNvGraphicFramePr/>
          <p:nvPr>
            <p:custDataLst>
              <p:tags r:id="rId5"/>
            </p:custDataLst>
          </p:nvPr>
        </p:nvGraphicFramePr>
        <p:xfrm>
          <a:off x="5613462" y="833755"/>
          <a:ext cx="6121400" cy="5190490"/>
        </p:xfrm>
        <a:graphic>
          <a:graphicData uri="http://schemas.openxmlformats.org/drawingml/2006/table">
            <a:tbl>
              <a:tblPr/>
              <a:tblGrid>
                <a:gridCol w="724535"/>
                <a:gridCol w="901065"/>
                <a:gridCol w="1870075"/>
                <a:gridCol w="2625725"/>
              </a:tblGrid>
              <a:tr h="273050">
                <a:tc>
                  <a:txBody>
                    <a:bodyPr/>
                    <a:p>
                      <a:pPr marL="0" indent="0" algn="ctr">
                        <a:lnSpc>
                          <a:spcPct val="120000"/>
                        </a:lnSpc>
                      </a:pPr>
                      <a:r>
                        <a:rPr lang="zh-CN" sz="1000" b="1" spc="60">
                          <a:solidFill>
                            <a:srgbClr val="B28E4E"/>
                          </a:solidFill>
                          <a:latin typeface="微软雅黑" panose="020B0503020204020204" charset="-122"/>
                          <a:ea typeface="微软雅黑" panose="020B0503020204020204" charset="-122"/>
                        </a:rPr>
                        <a:t>交易模式</a:t>
                      </a:r>
                      <a:endParaRPr lang="zh-CN" sz="1000" b="1" spc="60">
                        <a:solidFill>
                          <a:srgbClr val="B28E4E"/>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ctr">
                        <a:lnSpc>
                          <a:spcPct val="120000"/>
                        </a:lnSpc>
                      </a:pPr>
                      <a:r>
                        <a:rPr lang="zh-CN" sz="1000" b="1" spc="60">
                          <a:solidFill>
                            <a:srgbClr val="B28E4E"/>
                          </a:solidFill>
                          <a:latin typeface="微软雅黑" panose="020B0503020204020204" charset="-122"/>
                          <a:ea typeface="微软雅黑" panose="020B0503020204020204" charset="-122"/>
                        </a:rPr>
                        <a:t>典型模式</a:t>
                      </a:r>
                      <a:endParaRPr lang="zh-CN" sz="1000" b="1" spc="60">
                        <a:solidFill>
                          <a:srgbClr val="B28E4E"/>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ctr">
                        <a:lnSpc>
                          <a:spcPct val="120000"/>
                        </a:lnSpc>
                      </a:pPr>
                      <a:r>
                        <a:rPr lang="zh-CN" sz="1000" b="1" spc="60">
                          <a:solidFill>
                            <a:srgbClr val="B28E4E"/>
                          </a:solidFill>
                          <a:latin typeface="微软雅黑" panose="020B0503020204020204" charset="-122"/>
                          <a:ea typeface="微软雅黑" panose="020B0503020204020204" charset="-122"/>
                        </a:rPr>
                        <a:t>适用场景</a:t>
                      </a:r>
                      <a:endParaRPr lang="zh-CN" sz="1000" b="1" spc="60">
                        <a:solidFill>
                          <a:srgbClr val="B28E4E"/>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ctr">
                        <a:lnSpc>
                          <a:spcPct val="120000"/>
                        </a:lnSpc>
                      </a:pPr>
                      <a:r>
                        <a:rPr lang="zh-CN" sz="1000" b="1" spc="60">
                          <a:solidFill>
                            <a:srgbClr val="B28E4E"/>
                          </a:solidFill>
                          <a:latin typeface="微软雅黑" panose="020B0503020204020204" charset="-122"/>
                          <a:ea typeface="微软雅黑" panose="020B0503020204020204" charset="-122"/>
                        </a:rPr>
                        <a:t>适用条件</a:t>
                      </a:r>
                      <a:endParaRPr lang="zh-CN" sz="1000" b="1" spc="60">
                        <a:solidFill>
                          <a:srgbClr val="B28E4E"/>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572135">
                <a:tc rowSpan="4">
                  <a:txBody>
                    <a:bodyPr/>
                    <a:p>
                      <a:pPr marL="0" indent="0" algn="l">
                        <a:lnSpc>
                          <a:spcPct val="120000"/>
                        </a:lnSpc>
                        <a:buSzTx/>
                        <a:buNone/>
                      </a:pPr>
                      <a:r>
                        <a:rPr lang="zh-CN" sz="800" b="1" spc="60">
                          <a:solidFill>
                            <a:srgbClr val="B28E4E"/>
                          </a:solidFill>
                          <a:latin typeface="微软雅黑" panose="020B0503020204020204" charset="-122"/>
                          <a:ea typeface="微软雅黑" panose="020B0503020204020204" charset="-122"/>
                        </a:rPr>
                        <a:t>水生态产业化经营</a:t>
                      </a:r>
                      <a:endParaRPr lang="zh-CN" sz="800" b="1" spc="60">
                        <a:solidFill>
                          <a:srgbClr val="B28E4E"/>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buSzTx/>
                      </a:pPr>
                      <a:r>
                        <a:rPr lang="zh-CN" sz="800" b="1" spc="60">
                          <a:solidFill>
                            <a:srgbClr val="404040"/>
                          </a:solidFill>
                          <a:latin typeface="微软雅黑" panose="020B0503020204020204" charset="-122"/>
                          <a:ea typeface="微软雅黑" panose="020B0503020204020204" charset="-122"/>
                        </a:rPr>
                        <a:t>水生态康养旅游</a:t>
                      </a:r>
                      <a:endParaRPr lang="zh-CN" sz="800" b="1"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buSzTx/>
                      </a:pPr>
                      <a:r>
                        <a:rPr lang="zh-CN" sz="800" b="0" spc="60">
                          <a:solidFill>
                            <a:srgbClr val="404040"/>
                          </a:solidFill>
                          <a:latin typeface="微软雅黑" panose="020B0503020204020204" charset="-122"/>
                          <a:ea typeface="微软雅黑" panose="020B0503020204020204" charset="-122"/>
                        </a:rPr>
                        <a:t>适用于气候宜人、生态环境优良</a:t>
                      </a:r>
                      <a:endParaRPr lang="zh-CN" sz="800" b="0" spc="60">
                        <a:solidFill>
                          <a:srgbClr val="404040"/>
                        </a:solidFill>
                        <a:latin typeface="微软雅黑" panose="020B0503020204020204" charset="-122"/>
                        <a:ea typeface="微软雅黑" panose="020B0503020204020204" charset="-122"/>
                      </a:endParaRPr>
                    </a:p>
                    <a:p>
                      <a:pPr marL="0" indent="0" algn="l">
                        <a:lnSpc>
                          <a:spcPct val="120000"/>
                        </a:lnSpc>
                        <a:buSzTx/>
                      </a:pPr>
                      <a:r>
                        <a:rPr lang="zh-CN" sz="800" b="0" spc="60">
                          <a:solidFill>
                            <a:srgbClr val="404040"/>
                          </a:solidFill>
                          <a:latin typeface="微软雅黑" panose="020B0503020204020204" charset="-122"/>
                          <a:ea typeface="微软雅黑" panose="020B0503020204020204" charset="-122"/>
                        </a:rPr>
                        <a:t>或有温泉等特色资源的河湖型水利风景区</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buSzTx/>
                      </a:pPr>
                      <a:r>
                        <a:rPr lang="zh-CN" sz="800" b="0" spc="60">
                          <a:solidFill>
                            <a:srgbClr val="404040"/>
                          </a:solidFill>
                          <a:latin typeface="微软雅黑" panose="020B0503020204020204" charset="-122"/>
                          <a:ea typeface="微软雅黑" panose="020B0503020204020204" charset="-122"/>
                          <a:cs typeface="微软雅黑" panose="020B0503020204020204" charset="-122"/>
                        </a:rPr>
                        <a:t>需配套完善的康养设施（如疗养院、理疗中心），具 备良好的交通可达性与旅游接待能力</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572135">
                <a:tc vMerge="1">
                  <a:tcPr>
                    <a:lnL w="9525">
                      <a:solidFill>
                        <a:srgbClr val="B28E4E"/>
                      </a:solidFill>
                      <a:prstDash val="dash"/>
                    </a:lnL>
                    <a:lnR w="9525">
                      <a:solidFill>
                        <a:srgbClr val="B28E4E"/>
                      </a:solidFill>
                      <a:prstDash val="dash"/>
                    </a:lnR>
                  </a:tcPr>
                </a:tc>
                <a:tc>
                  <a:txBody>
                    <a:bodyPr/>
                    <a:p>
                      <a:pPr marL="0" indent="0" algn="l">
                        <a:lnSpc>
                          <a:spcPct val="120000"/>
                        </a:lnSpc>
                        <a:buSzTx/>
                      </a:pPr>
                      <a:r>
                        <a:rPr lang="zh-CN" sz="800" b="1" spc="60">
                          <a:solidFill>
                            <a:srgbClr val="404040"/>
                          </a:solidFill>
                          <a:latin typeface="微软雅黑" panose="020B0503020204020204" charset="-122"/>
                          <a:ea typeface="微软雅黑" panose="020B0503020204020204" charset="-122"/>
                        </a:rPr>
                        <a:t>水生态文化建设</a:t>
                      </a:r>
                      <a:endParaRPr lang="zh-CN" sz="800" b="1"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buSzTx/>
                      </a:pPr>
                      <a:r>
                        <a:rPr lang="zh-CN" sz="800" b="0" spc="60">
                          <a:solidFill>
                            <a:srgbClr val="404040"/>
                          </a:solidFill>
                          <a:latin typeface="微软雅黑" panose="020B0503020204020204" charset="-122"/>
                          <a:ea typeface="微软雅黑" panose="020B0503020204020204" charset="-122"/>
                        </a:rPr>
                        <a:t>适用于拥有深厚历史文化底蕴的河湖型水利风景区</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buSzTx/>
                      </a:pPr>
                      <a:r>
                        <a:rPr lang="zh-CN" sz="800" b="0" spc="60">
                          <a:solidFill>
                            <a:srgbClr val="404040"/>
                          </a:solidFill>
                          <a:latin typeface="微软雅黑" panose="020B0503020204020204" charset="-122"/>
                          <a:ea typeface="微软雅黑" panose="020B0503020204020204" charset="-122"/>
                          <a:cs typeface="微软雅黑" panose="020B0503020204020204" charset="-122"/>
                        </a:rPr>
                        <a:t>需开发特色研学课程，配备专业讲解与教学人员，且 与学校、教育机构建立合作关系。研学课程需符合教</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p>
                      <a:pPr marL="0" indent="0" algn="l">
                        <a:lnSpc>
                          <a:spcPct val="120000"/>
                        </a:lnSpc>
                        <a:buSzTx/>
                      </a:pPr>
                      <a:r>
                        <a:rPr lang="zh-CN" sz="800" b="0" spc="60">
                          <a:solidFill>
                            <a:srgbClr val="404040"/>
                          </a:solidFill>
                          <a:latin typeface="微软雅黑" panose="020B0503020204020204" charset="-122"/>
                          <a:ea typeface="微软雅黑" panose="020B0503020204020204" charset="-122"/>
                          <a:cs typeface="微软雅黑" panose="020B0503020204020204" charset="-122"/>
                        </a:rPr>
                        <a:t>育部门相关要求</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572135">
                <a:tc vMerge="1">
                  <a:tcPr>
                    <a:lnL w="9525">
                      <a:solidFill>
                        <a:srgbClr val="B28E4E"/>
                      </a:solidFill>
                      <a:prstDash val="dash"/>
                    </a:lnL>
                    <a:lnR w="9525">
                      <a:solidFill>
                        <a:srgbClr val="B28E4E"/>
                      </a:solidFill>
                      <a:prstDash val="dash"/>
                    </a:lnR>
                  </a:tcPr>
                </a:tc>
                <a:tc>
                  <a:txBody>
                    <a:bodyPr/>
                    <a:p>
                      <a:pPr marL="0" indent="0" algn="l">
                        <a:lnSpc>
                          <a:spcPct val="120000"/>
                        </a:lnSpc>
                        <a:buSzTx/>
                      </a:pPr>
                      <a:r>
                        <a:rPr lang="zh-CN" sz="800" b="1" spc="60">
                          <a:solidFill>
                            <a:srgbClr val="404040"/>
                          </a:solidFill>
                          <a:latin typeface="微软雅黑" panose="020B0503020204020204" charset="-122"/>
                          <a:ea typeface="微软雅黑" panose="020B0503020204020204" charset="-122"/>
                        </a:rPr>
                        <a:t>水生态文体活动</a:t>
                      </a:r>
                      <a:endParaRPr lang="zh-CN" sz="800" b="1"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buSzTx/>
                      </a:pPr>
                      <a:r>
                        <a:rPr lang="zh-CN" sz="800" b="0" spc="60">
                          <a:solidFill>
                            <a:srgbClr val="404040"/>
                          </a:solidFill>
                          <a:latin typeface="微软雅黑" panose="020B0503020204020204" charset="-122"/>
                          <a:ea typeface="微软雅黑" panose="020B0503020204020204" charset="-122"/>
                        </a:rPr>
                        <a:t>适用于水域开阔、水质良好且周边配套设施完善的河湖型水利</a:t>
                      </a:r>
                      <a:endParaRPr lang="zh-CN" sz="800" b="0" spc="60">
                        <a:solidFill>
                          <a:srgbClr val="404040"/>
                        </a:solidFill>
                        <a:latin typeface="微软雅黑" panose="020B0503020204020204" charset="-122"/>
                        <a:ea typeface="微软雅黑" panose="020B0503020204020204" charset="-122"/>
                      </a:endParaRPr>
                    </a:p>
                    <a:p>
                      <a:pPr marL="0" indent="0" algn="l">
                        <a:lnSpc>
                          <a:spcPct val="120000"/>
                        </a:lnSpc>
                        <a:buSzTx/>
                      </a:pPr>
                      <a:r>
                        <a:rPr lang="zh-CN" sz="800" b="0" spc="60">
                          <a:solidFill>
                            <a:srgbClr val="404040"/>
                          </a:solidFill>
                          <a:latin typeface="微软雅黑" panose="020B0503020204020204" charset="-122"/>
                          <a:ea typeface="微软雅黑" panose="020B0503020204020204" charset="-122"/>
                        </a:rPr>
                        <a:t>风景区</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buSzTx/>
                      </a:pPr>
                      <a:r>
                        <a:rPr lang="zh-CN" sz="800" b="0" spc="60">
                          <a:solidFill>
                            <a:srgbClr val="404040"/>
                          </a:solidFill>
                          <a:latin typeface="微软雅黑" panose="020B0503020204020204" charset="-122"/>
                          <a:ea typeface="微软雅黑" panose="020B0503020204020204" charset="-122"/>
                          <a:cs typeface="微软雅黑" panose="020B0503020204020204" charset="-122"/>
                        </a:rPr>
                        <a:t>需有安全的水域条件，具备赛事组织与活动运营能力， 获得相关部门许可。赛事或活动需制定详细安全预案，</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p>
                      <a:pPr marL="0" indent="0" algn="l">
                        <a:lnSpc>
                          <a:spcPct val="120000"/>
                        </a:lnSpc>
                        <a:buSzTx/>
                      </a:pPr>
                      <a:r>
                        <a:rPr lang="zh-CN" sz="800" b="0" spc="60">
                          <a:solidFill>
                            <a:srgbClr val="404040"/>
                          </a:solidFill>
                          <a:latin typeface="微软雅黑" panose="020B0503020204020204" charset="-122"/>
                          <a:ea typeface="微软雅黑" panose="020B0503020204020204" charset="-122"/>
                          <a:cs typeface="微软雅黑" panose="020B0503020204020204" charset="-122"/>
                        </a:rPr>
                        <a:t>确保参与者安全</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571500">
                <a:tc vMerge="1">
                  <a:tcPr>
                    <a:lnL w="9525">
                      <a:solidFill>
                        <a:srgbClr val="B28E4E"/>
                      </a:solidFill>
                      <a:prstDash val="dash"/>
                    </a:lnL>
                    <a:lnR w="9525">
                      <a:solidFill>
                        <a:srgbClr val="B28E4E"/>
                      </a:solidFill>
                      <a:prstDash val="dash"/>
                    </a:lnR>
                    <a:lnB w="9525">
                      <a:solidFill>
                        <a:srgbClr val="B28E4E"/>
                      </a:solidFill>
                      <a:prstDash val="dash"/>
                    </a:lnB>
                  </a:tcPr>
                </a:tc>
                <a:tc>
                  <a:txBody>
                    <a:bodyPr/>
                    <a:p>
                      <a:pPr marL="0" indent="0" algn="l">
                        <a:lnSpc>
                          <a:spcPct val="120000"/>
                        </a:lnSpc>
                        <a:buSzTx/>
                      </a:pPr>
                      <a:r>
                        <a:rPr lang="zh-CN" sz="800" b="1" spc="60">
                          <a:solidFill>
                            <a:srgbClr val="404040"/>
                          </a:solidFill>
                          <a:latin typeface="微软雅黑" panose="020B0503020204020204" charset="-122"/>
                          <a:ea typeface="微软雅黑" panose="020B0503020204020204" charset="-122"/>
                        </a:rPr>
                        <a:t>滨水土地增值</a:t>
                      </a:r>
                      <a:endParaRPr lang="zh-CN" sz="800" b="1"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buSzTx/>
                      </a:pPr>
                      <a:r>
                        <a:rPr lang="zh-CN" sz="800" b="0" spc="60">
                          <a:solidFill>
                            <a:srgbClr val="404040"/>
                          </a:solidFill>
                          <a:latin typeface="微软雅黑" panose="020B0503020204020204" charset="-122"/>
                          <a:ea typeface="微软雅黑" panose="020B0503020204020204" charset="-122"/>
                        </a:rPr>
                        <a:t>适用于城市核心区或旅游热点地区的河湖型水利风景区（如上海黄浦江水利风景区）</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buSzTx/>
                      </a:pPr>
                      <a:r>
                        <a:rPr lang="zh-CN" sz="800" b="0" spc="60">
                          <a:solidFill>
                            <a:srgbClr val="404040"/>
                          </a:solidFill>
                          <a:latin typeface="微软雅黑" panose="020B0503020204020204" charset="-122"/>
                          <a:ea typeface="微软雅黑" panose="020B0503020204020204" charset="-122"/>
                          <a:cs typeface="微软雅黑" panose="020B0503020204020204" charset="-122"/>
                        </a:rPr>
                        <a:t>需符合城市规划与土地利用政策，土地产权明晰，且 有完善的基础设施与商业配套。开发项目需通过环境 影响评价，遵守城市建设相关法规</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572135">
                <a:tc rowSpan="4">
                  <a:txBody>
                    <a:bodyPr/>
                    <a:p>
                      <a:pPr marL="0" indent="0" algn="l">
                        <a:lnSpc>
                          <a:spcPct val="120000"/>
                        </a:lnSpc>
                      </a:pPr>
                      <a:r>
                        <a:rPr lang="zh-CN" sz="800" b="0" spc="60">
                          <a:solidFill>
                            <a:srgbClr val="B28E4E"/>
                          </a:solidFill>
                          <a:latin typeface="微软雅黑" panose="020B0503020204020204" charset="-122"/>
                          <a:ea typeface="微软雅黑" panose="020B0503020204020204" charset="-122"/>
                        </a:rPr>
                        <a:t>水生态绿色金融</a:t>
                      </a:r>
                      <a:endParaRPr lang="zh-CN" sz="800" b="0" spc="60">
                        <a:solidFill>
                          <a:srgbClr val="B28E4E"/>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rPr>
                        <a:t>水生态权质押贷款</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rPr>
                        <a:t>适用于有明确水生态权益资产</a:t>
                      </a:r>
                      <a:endParaRPr lang="zh-CN" sz="800" b="0" spc="60">
                        <a:solidFill>
                          <a:srgbClr val="404040"/>
                        </a:solidFill>
                        <a:latin typeface="微软雅黑" panose="020B0503020204020204" charset="-122"/>
                        <a:ea typeface="微软雅黑" panose="020B0503020204020204" charset="-122"/>
                      </a:endParaRPr>
                    </a:p>
                    <a:p>
                      <a:pPr marL="0" indent="0" algn="l">
                        <a:lnSpc>
                          <a:spcPct val="120000"/>
                        </a:lnSpc>
                      </a:pPr>
                      <a:r>
                        <a:rPr lang="zh-CN" sz="800" b="0" spc="60">
                          <a:solidFill>
                            <a:srgbClr val="404040"/>
                          </a:solidFill>
                          <a:latin typeface="微软雅黑" panose="020B0503020204020204" charset="-122"/>
                          <a:ea typeface="微软雅黑" panose="020B0503020204020204" charset="-122"/>
                        </a:rPr>
                        <a:t>（如渔业养殖权）且有经营稳定企业的河湖型水利风景区</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cs typeface="微软雅黑" panose="020B0503020204020204" charset="-122"/>
                        </a:rPr>
                        <a:t>需建立完善的权益价值评估体系，金融机构有成熟的</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p>
                      <a:pPr marL="0" indent="0" algn="l">
                        <a:lnSpc>
                          <a:spcPct val="120000"/>
                        </a:lnSpc>
                      </a:pPr>
                      <a:r>
                        <a:rPr lang="zh-CN" sz="800" b="0" spc="60">
                          <a:solidFill>
                            <a:srgbClr val="404040"/>
                          </a:solidFill>
                          <a:latin typeface="微软雅黑" panose="020B0503020204020204" charset="-122"/>
                          <a:ea typeface="微软雅黑" panose="020B0503020204020204" charset="-122"/>
                          <a:cs typeface="微软雅黑" panose="020B0503020204020204" charset="-122"/>
                        </a:rPr>
                        <a:t>绿色信贷风控机制。评估机构需具备专业资质，金融</a:t>
                      </a:r>
                      <a:r>
                        <a:rPr lang="zh-CN" altLang="en-US" sz="800" b="0" spc="60">
                          <a:solidFill>
                            <a:srgbClr val="404040"/>
                          </a:solidFill>
                          <a:latin typeface="微软雅黑" panose="020B0503020204020204" charset="-122"/>
                          <a:ea typeface="微软雅黑" panose="020B0503020204020204" charset="-122"/>
                          <a:cs typeface="微软雅黑" panose="020B0503020204020204" charset="-122"/>
                        </a:rPr>
                        <a:t> </a:t>
                      </a:r>
                      <a:r>
                        <a:rPr lang="zh-CN" sz="800" b="0" spc="60">
                          <a:solidFill>
                            <a:srgbClr val="404040"/>
                          </a:solidFill>
                          <a:latin typeface="微软雅黑" panose="020B0503020204020204" charset="-122"/>
                          <a:ea typeface="微软雅黑" panose="020B0503020204020204" charset="-122"/>
                          <a:cs typeface="微软雅黑" panose="020B0503020204020204" charset="-122"/>
                        </a:rPr>
                        <a:t>机构严格审核贷款申请</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572135">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rPr>
                        <a:t>水生态信托基金</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rPr>
                        <a:t>适用于涉及大型综合性水生态</a:t>
                      </a:r>
                      <a:endParaRPr lang="zh-CN" sz="800" b="0" spc="60">
                        <a:solidFill>
                          <a:srgbClr val="404040"/>
                        </a:solidFill>
                        <a:latin typeface="微软雅黑" panose="020B0503020204020204" charset="-122"/>
                        <a:ea typeface="微软雅黑" panose="020B0503020204020204" charset="-122"/>
                      </a:endParaRPr>
                    </a:p>
                    <a:p>
                      <a:pPr marL="0" indent="0" algn="l">
                        <a:lnSpc>
                          <a:spcPct val="120000"/>
                        </a:lnSpc>
                      </a:pPr>
                      <a:r>
                        <a:rPr lang="zh-CN" sz="800" b="0" spc="60">
                          <a:solidFill>
                            <a:srgbClr val="404040"/>
                          </a:solidFill>
                          <a:latin typeface="微软雅黑" panose="020B0503020204020204" charset="-122"/>
                          <a:ea typeface="微软雅黑" panose="020B0503020204020204" charset="-122"/>
                        </a:rPr>
                        <a:t>修复或开发项目的河湖型水利风景区</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cs typeface="微软雅黑" panose="020B0503020204020204" charset="-122"/>
                        </a:rPr>
                        <a:t>需项目具备清晰的盈利模式与社会效益，有专业的基</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p>
                      <a:pPr marL="0" indent="0" algn="l">
                        <a:lnSpc>
                          <a:spcPct val="120000"/>
                        </a:lnSpc>
                      </a:pPr>
                      <a:r>
                        <a:rPr lang="zh-CN" sz="800" b="0" spc="60">
                          <a:solidFill>
                            <a:srgbClr val="404040"/>
                          </a:solidFill>
                          <a:latin typeface="微软雅黑" panose="020B0503020204020204" charset="-122"/>
                          <a:ea typeface="微软雅黑" panose="020B0503020204020204" charset="-122"/>
                          <a:cs typeface="微软雅黑" panose="020B0503020204020204" charset="-122"/>
                        </a:rPr>
                        <a:t>金管理团队，且符合国家绿色产业投资政策。项目需</a:t>
                      </a:r>
                      <a:r>
                        <a:rPr lang="zh-CN" altLang="en-US" sz="800" b="0" spc="60">
                          <a:solidFill>
                            <a:srgbClr val="404040"/>
                          </a:solidFill>
                          <a:latin typeface="微软雅黑" panose="020B0503020204020204" charset="-122"/>
                          <a:ea typeface="微软雅黑" panose="020B0503020204020204" charset="-122"/>
                          <a:cs typeface="微软雅黑" panose="020B0503020204020204" charset="-122"/>
                        </a:rPr>
                        <a:t> </a:t>
                      </a:r>
                      <a:r>
                        <a:rPr lang="zh-CN" sz="800" b="0" spc="60">
                          <a:solidFill>
                            <a:srgbClr val="404040"/>
                          </a:solidFill>
                          <a:latin typeface="微软雅黑" panose="020B0503020204020204" charset="-122"/>
                          <a:ea typeface="微软雅黑" panose="020B0503020204020204" charset="-122"/>
                          <a:cs typeface="微软雅黑" panose="020B0503020204020204" charset="-122"/>
                        </a:rPr>
                        <a:t>经过可行性研究与专家论证</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913130">
                <a:tc vMerge="1">
                  <a:tcPr>
                    <a:lnL w="9525">
                      <a:solidFill>
                        <a:srgbClr val="B28E4E"/>
                      </a:solidFill>
                      <a:prstDash val="dash"/>
                    </a:lnL>
                    <a:lnR w="9525">
                      <a:solidFill>
                        <a:srgbClr val="B28E4E"/>
                      </a:solidFill>
                      <a:prstDash val="dash"/>
                    </a:lnR>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rPr>
                        <a:t>水生态保险</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rPr>
                        <a:t>适用于涉及渔业养殖规模大、湿地生态系统脆弱且易受自然灾害或人为破坏影响的地区内的河湖型水利风景区（如渔业保</a:t>
                      </a:r>
                      <a:endParaRPr lang="zh-CN" sz="800" b="0" spc="60">
                        <a:solidFill>
                          <a:srgbClr val="404040"/>
                        </a:solidFill>
                        <a:latin typeface="微软雅黑" panose="020B0503020204020204" charset="-122"/>
                        <a:ea typeface="微软雅黑" panose="020B0503020204020204" charset="-122"/>
                      </a:endParaRPr>
                    </a:p>
                    <a:p>
                      <a:pPr marL="0" indent="0" algn="l">
                        <a:lnSpc>
                          <a:spcPct val="120000"/>
                        </a:lnSpc>
                      </a:pPr>
                      <a:r>
                        <a:rPr lang="zh-CN" sz="800" b="0" spc="60">
                          <a:solidFill>
                            <a:srgbClr val="404040"/>
                          </a:solidFill>
                          <a:latin typeface="微软雅黑" panose="020B0503020204020204" charset="-122"/>
                          <a:ea typeface="微软雅黑" panose="020B0503020204020204" charset="-122"/>
                        </a:rPr>
                        <a:t>险、湿地生态系统保险）</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cs typeface="微软雅黑" panose="020B0503020204020204" charset="-122"/>
                        </a:rPr>
                        <a:t>需建立科学的风险评估体系，准确评估渔业养殖和湿</a:t>
                      </a:r>
                      <a:r>
                        <a:rPr lang="zh-CN" altLang="en-US" sz="800" b="0" spc="60">
                          <a:solidFill>
                            <a:srgbClr val="404040"/>
                          </a:solidFill>
                          <a:latin typeface="微软雅黑" panose="020B0503020204020204" charset="-122"/>
                          <a:ea typeface="微软雅黑" panose="020B0503020204020204" charset="-122"/>
                          <a:cs typeface="微软雅黑" panose="020B0503020204020204" charset="-122"/>
                        </a:rPr>
                        <a:t> </a:t>
                      </a:r>
                      <a:r>
                        <a:rPr lang="zh-CN" sz="800" b="0" spc="60">
                          <a:solidFill>
                            <a:srgbClr val="404040"/>
                          </a:solidFill>
                          <a:latin typeface="微软雅黑" panose="020B0503020204020204" charset="-122"/>
                          <a:ea typeface="微软雅黑" panose="020B0503020204020204" charset="-122"/>
                          <a:cs typeface="微软雅黑" panose="020B0503020204020204" charset="-122"/>
                        </a:rPr>
                        <a:t>地生态面临的风险概率与损失程度；明确保险责任与</a:t>
                      </a:r>
                      <a:r>
                        <a:rPr lang="zh-CN" altLang="en-US" sz="800" b="0" spc="60">
                          <a:solidFill>
                            <a:srgbClr val="404040"/>
                          </a:solidFill>
                          <a:latin typeface="微软雅黑" panose="020B0503020204020204" charset="-122"/>
                          <a:ea typeface="微软雅黑" panose="020B0503020204020204" charset="-122"/>
                          <a:cs typeface="微软雅黑" panose="020B0503020204020204" charset="-122"/>
                        </a:rPr>
                        <a:t> </a:t>
                      </a:r>
                      <a:r>
                        <a:rPr lang="zh-CN" sz="800" b="0" spc="60">
                          <a:solidFill>
                            <a:srgbClr val="404040"/>
                          </a:solidFill>
                          <a:latin typeface="微软雅黑" panose="020B0503020204020204" charset="-122"/>
                          <a:ea typeface="微软雅黑" panose="020B0503020204020204" charset="-122"/>
                          <a:cs typeface="微软雅黑" panose="020B0503020204020204" charset="-122"/>
                        </a:rPr>
                        <a:t>理赔标准，细化不同灾害类型、破坏程度对应的赔偿</a:t>
                      </a:r>
                      <a:r>
                        <a:rPr lang="zh-CN" altLang="en-US" sz="800" b="0" spc="60">
                          <a:solidFill>
                            <a:srgbClr val="404040"/>
                          </a:solidFill>
                          <a:latin typeface="微软雅黑" panose="020B0503020204020204" charset="-122"/>
                          <a:ea typeface="微软雅黑" panose="020B0503020204020204" charset="-122"/>
                          <a:cs typeface="微软雅黑" panose="020B0503020204020204" charset="-122"/>
                        </a:rPr>
                        <a:t> </a:t>
                      </a:r>
                      <a:r>
                        <a:rPr lang="zh-CN" sz="800" b="0" spc="60">
                          <a:solidFill>
                            <a:srgbClr val="404040"/>
                          </a:solidFill>
                          <a:latin typeface="微软雅黑" panose="020B0503020204020204" charset="-122"/>
                          <a:ea typeface="微软雅黑" panose="020B0503020204020204" charset="-122"/>
                          <a:cs typeface="微软雅黑" panose="020B0503020204020204" charset="-122"/>
                        </a:rPr>
                        <a:t>范围和金额；保险机构需具备相应承保能力，同时与</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p>
                      <a:pPr marL="0" indent="0" algn="l">
                        <a:lnSpc>
                          <a:spcPct val="120000"/>
                        </a:lnSpc>
                      </a:pPr>
                      <a:r>
                        <a:rPr lang="zh-CN" sz="800" b="0" spc="60">
                          <a:solidFill>
                            <a:srgbClr val="404040"/>
                          </a:solidFill>
                          <a:latin typeface="微软雅黑" panose="020B0503020204020204" charset="-122"/>
                          <a:ea typeface="微软雅黑" panose="020B0503020204020204" charset="-122"/>
                          <a:cs typeface="微软雅黑" panose="020B0503020204020204" charset="-122"/>
                        </a:rPr>
                        <a:t>政府部门合作，提升风险预警和灾害应对能力</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r h="572135">
                <a:tc vMerge="1">
                  <a:tcPr>
                    <a:lnL w="9525">
                      <a:solidFill>
                        <a:srgbClr val="B28E4E"/>
                      </a:solidFill>
                      <a:prstDash val="dash"/>
                    </a:lnL>
                    <a:lnR w="9525">
                      <a:solidFill>
                        <a:srgbClr val="B28E4E"/>
                      </a:solidFill>
                      <a:prstDash val="dash"/>
                    </a:lnR>
                    <a:lnB w="9525">
                      <a:solidFill>
                        <a:srgbClr val="B28E4E"/>
                      </a:solidFill>
                      <a:prstDash val="dash"/>
                    </a:lnB>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rPr>
                        <a:t>水生态债券</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rPr>
                        <a:t>适用于涉及资金需求量大、建设周期长的水生态基础设施项目</a:t>
                      </a:r>
                      <a:endParaRPr lang="zh-CN" sz="800" b="0" spc="60">
                        <a:solidFill>
                          <a:srgbClr val="404040"/>
                        </a:solidFill>
                        <a:latin typeface="微软雅黑" panose="020B0503020204020204" charset="-122"/>
                        <a:ea typeface="微软雅黑" panose="020B0503020204020204" charset="-122"/>
                      </a:endParaRPr>
                    </a:p>
                    <a:p>
                      <a:pPr marL="0" indent="0" algn="l">
                        <a:lnSpc>
                          <a:spcPct val="120000"/>
                        </a:lnSpc>
                      </a:pPr>
                      <a:r>
                        <a:rPr lang="zh-CN" sz="800" b="0" spc="60">
                          <a:solidFill>
                            <a:srgbClr val="404040"/>
                          </a:solidFill>
                          <a:latin typeface="微软雅黑" panose="020B0503020204020204" charset="-122"/>
                          <a:ea typeface="微软雅黑" panose="020B0503020204020204" charset="-122"/>
                        </a:rPr>
                        <a:t>的河湖型水利风景区</a:t>
                      </a:r>
                      <a:endParaRPr lang="zh-CN" sz="800" b="0" spc="60">
                        <a:solidFill>
                          <a:srgbClr val="404040"/>
                        </a:solidFill>
                        <a:latin typeface="微软雅黑" panose="020B0503020204020204" charset="-122"/>
                        <a:ea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c>
                  <a:txBody>
                    <a:bodyPr/>
                    <a:p>
                      <a:pPr marL="0" indent="0" algn="l">
                        <a:lnSpc>
                          <a:spcPct val="120000"/>
                        </a:lnSpc>
                      </a:pPr>
                      <a:r>
                        <a:rPr lang="zh-CN" sz="800" b="0" spc="60">
                          <a:solidFill>
                            <a:srgbClr val="404040"/>
                          </a:solidFill>
                          <a:latin typeface="微软雅黑" panose="020B0503020204020204" charset="-122"/>
                          <a:ea typeface="微软雅黑" panose="020B0503020204020204" charset="-122"/>
                          <a:cs typeface="微软雅黑" panose="020B0503020204020204" charset="-122"/>
                        </a:rPr>
                        <a:t>需项目通过绿色债券认证，项目有稳定的现金流与还</a:t>
                      </a:r>
                      <a:r>
                        <a:rPr lang="zh-CN" altLang="en-US" sz="800" b="0" spc="60">
                          <a:solidFill>
                            <a:srgbClr val="404040"/>
                          </a:solidFill>
                          <a:latin typeface="微软雅黑" panose="020B0503020204020204" charset="-122"/>
                          <a:ea typeface="微软雅黑" panose="020B0503020204020204" charset="-122"/>
                          <a:cs typeface="微软雅黑" panose="020B0503020204020204" charset="-122"/>
                        </a:rPr>
                        <a:t> </a:t>
                      </a:r>
                      <a:r>
                        <a:rPr lang="zh-CN" sz="800" b="0" spc="60">
                          <a:solidFill>
                            <a:srgbClr val="404040"/>
                          </a:solidFill>
                          <a:latin typeface="微软雅黑" panose="020B0503020204020204" charset="-122"/>
                          <a:ea typeface="微软雅黑" panose="020B0503020204020204" charset="-122"/>
                          <a:cs typeface="微软雅黑" panose="020B0503020204020204" charset="-122"/>
                        </a:rPr>
                        <a:t>款来源，且发行主体信用评级达标。项目需符合绿色</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p>
                      <a:pPr marL="0" indent="0" algn="l">
                        <a:lnSpc>
                          <a:spcPct val="120000"/>
                        </a:lnSpc>
                      </a:pPr>
                      <a:r>
                        <a:rPr lang="zh-CN" sz="800" b="0" spc="60">
                          <a:solidFill>
                            <a:srgbClr val="404040"/>
                          </a:solidFill>
                          <a:latin typeface="微软雅黑" panose="020B0503020204020204" charset="-122"/>
                          <a:ea typeface="微软雅黑" panose="020B0503020204020204" charset="-122"/>
                          <a:cs typeface="微软雅黑" panose="020B0503020204020204" charset="-122"/>
                        </a:rPr>
                        <a:t>债券相关标准</a:t>
                      </a:r>
                      <a:endParaRPr lang="zh-CN" sz="800" b="0" spc="60">
                        <a:solidFill>
                          <a:srgbClr val="404040"/>
                        </a:solidFill>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lnL w="9525">
                      <a:solidFill>
                        <a:srgbClr val="B28E4E"/>
                      </a:solidFill>
                      <a:prstDash val="dash"/>
                    </a:lnL>
                    <a:lnR w="9525">
                      <a:solidFill>
                        <a:srgbClr val="B28E4E"/>
                      </a:solidFill>
                      <a:prstDash val="dash"/>
                    </a:lnR>
                    <a:lnT w="9525">
                      <a:solidFill>
                        <a:srgbClr val="B28E4E"/>
                      </a:solidFill>
                      <a:prstDash val="dash"/>
                    </a:lnT>
                    <a:lnB w="9525">
                      <a:solidFill>
                        <a:srgbClr val="B28E4E"/>
                      </a:solidFill>
                      <a:prstDash val="dash"/>
                    </a:lnB>
                    <a:solidFill>
                      <a:srgbClr val="FFFFFF"/>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https://test-kimi-img.moonshot.cn/pub/slides/slides_tmpl/image/25-07-11-16:53:54-d1od28lcmrb5eq9iputg.png"/>
          <p:cNvPicPr>
            <a:picLocks noChangeAspect="1"/>
          </p:cNvPicPr>
          <p:nvPr>
            <p:custDataLst>
              <p:tags r:id="rId1"/>
            </p:custDataLst>
          </p:nvPr>
        </p:nvPicPr>
        <p:blipFill>
          <a:blip r:embed="rId2"/>
          <a:stretch>
            <a:fillRect/>
          </a:stretch>
        </p:blipFill>
        <p:spPr>
          <a:xfrm>
            <a:off x="382270" y="4747260"/>
            <a:ext cx="10918190" cy="1739900"/>
          </a:xfrm>
          <a:prstGeom prst="rect">
            <a:avLst/>
          </a:prstGeom>
        </p:spPr>
      </p:pic>
      <p:sp>
        <p:nvSpPr>
          <p:cNvPr id="3" name="Text 0"/>
          <p:cNvSpPr/>
          <p:nvPr/>
        </p:nvSpPr>
        <p:spPr>
          <a:xfrm>
            <a:off x="641985" y="4935220"/>
            <a:ext cx="10443845" cy="1863090"/>
          </a:xfrm>
          <a:prstGeom prst="rect">
            <a:avLst/>
          </a:prstGeom>
          <a:noFill/>
        </p:spPr>
        <p:txBody>
          <a:bodyPr wrap="square" lIns="0" tIns="0" rIns="0" bIns="0" rtlCol="0" anchor="t"/>
          <a:lstStyle/>
          <a:p>
            <a:pPr marL="0" indent="0" algn="just">
              <a:lnSpc>
                <a:spcPct val="150000"/>
              </a:lnSpc>
              <a:buNone/>
            </a:pPr>
            <a:r>
              <a:rPr lang="en-US" altLang="zh-CN" sz="1600" dirty="0"/>
              <a:t>        </a:t>
            </a:r>
            <a:r>
              <a:rPr lang="zh-CN" altLang="en-US" sz="1800" dirty="0">
                <a:solidFill>
                  <a:srgbClr val="262626"/>
                </a:solidFill>
                <a:latin typeface="MiSans" pitchFamily="34" charset="-122"/>
                <a:ea typeface="MiSans" pitchFamily="34" charset="-122"/>
                <a:cs typeface="MiSans" pitchFamily="34" charset="-120"/>
              </a:rPr>
              <a:t>基于国内案例的</a:t>
            </a:r>
            <a:r>
              <a:rPr lang="zh-CN" altLang="en-US" sz="1800" b="1" dirty="0">
                <a:solidFill>
                  <a:srgbClr val="C00000"/>
                </a:solidFill>
                <a:latin typeface="MiSans" pitchFamily="34" charset="-122"/>
                <a:ea typeface="MiSans" pitchFamily="34" charset="-122"/>
                <a:cs typeface="MiSans" pitchFamily="34" charset="-120"/>
              </a:rPr>
              <a:t>“共性规律与主体诉求</a:t>
            </a:r>
            <a:r>
              <a:rPr lang="en-US" altLang="zh-CN" sz="1800" b="1" dirty="0">
                <a:solidFill>
                  <a:srgbClr val="C00000"/>
                </a:solidFill>
                <a:latin typeface="MiSans" pitchFamily="34" charset="-122"/>
                <a:ea typeface="MiSans" pitchFamily="34" charset="-122"/>
                <a:cs typeface="MiSans" pitchFamily="34" charset="-120"/>
              </a:rPr>
              <a:t>”</a:t>
            </a:r>
            <a:r>
              <a:rPr lang="zh-CN" altLang="en-US" sz="1800" dirty="0">
                <a:solidFill>
                  <a:srgbClr val="262626"/>
                </a:solidFill>
                <a:latin typeface="MiSans" pitchFamily="34" charset="-122"/>
                <a:ea typeface="MiSans" pitchFamily="34" charset="-122"/>
                <a:cs typeface="MiSans" pitchFamily="34" charset="-120"/>
              </a:rPr>
              <a:t>的深度耦合，特别是</a:t>
            </a:r>
            <a:r>
              <a:rPr lang="zh-CN" altLang="en-US" sz="1800" b="1" dirty="0">
                <a:solidFill>
                  <a:srgbClr val="C00000"/>
                </a:solidFill>
                <a:latin typeface="MiSans" pitchFamily="34" charset="-122"/>
                <a:ea typeface="MiSans" pitchFamily="34" charset="-122"/>
                <a:cs typeface="MiSans" pitchFamily="34" charset="-120"/>
              </a:rPr>
              <a:t>已开展</a:t>
            </a:r>
            <a:r>
              <a:rPr lang="zh-CN" altLang="en-US" sz="1800" dirty="0">
                <a:solidFill>
                  <a:srgbClr val="262626"/>
                </a:solidFill>
                <a:latin typeface="MiSans" pitchFamily="34" charset="-122"/>
                <a:ea typeface="MiSans" pitchFamily="34" charset="-122"/>
                <a:cs typeface="MiSans" pitchFamily="34" charset="-120"/>
              </a:rPr>
              <a:t>的案例交易过程，将零散实践升华为系统方案，构建了</a:t>
            </a:r>
            <a:r>
              <a:rPr lang="zh-CN" altLang="en-US" sz="1800" b="1" dirty="0">
                <a:solidFill>
                  <a:srgbClr val="C00000"/>
                </a:solidFill>
                <a:latin typeface="MiSans" pitchFamily="34" charset="-122"/>
                <a:ea typeface="MiSans" pitchFamily="34" charset="-122"/>
                <a:cs typeface="MiSans" pitchFamily="34" charset="-120"/>
              </a:rPr>
              <a:t>“交易全流程体系”</a:t>
            </a:r>
            <a:r>
              <a:rPr lang="zh-CN" altLang="en-US" sz="1800" dirty="0">
                <a:solidFill>
                  <a:srgbClr val="262626"/>
                </a:solidFill>
                <a:latin typeface="MiSans" pitchFamily="34" charset="-122"/>
                <a:ea typeface="MiSans" pitchFamily="34" charset="-122"/>
                <a:cs typeface="MiSans" pitchFamily="34" charset="-120"/>
              </a:rPr>
              <a:t>，</a:t>
            </a:r>
            <a:r>
              <a:rPr lang="zh-CN" altLang="en-US" sz="1800" b="1" dirty="0">
                <a:solidFill>
                  <a:srgbClr val="C00000"/>
                </a:solidFill>
                <a:latin typeface="MiSans" pitchFamily="34" charset="-122"/>
                <a:ea typeface="MiSans" pitchFamily="34" charset="-122"/>
                <a:cs typeface="MiSans" pitchFamily="34" charset="-120"/>
              </a:rPr>
              <a:t>每个环节均明确主体权责</a:t>
            </a:r>
            <a:r>
              <a:rPr lang="zh-CN" altLang="en-US" sz="1800" dirty="0">
                <a:solidFill>
                  <a:srgbClr val="262626"/>
                </a:solidFill>
                <a:latin typeface="MiSans" pitchFamily="34" charset="-122"/>
                <a:ea typeface="MiSans" pitchFamily="34" charset="-122"/>
                <a:cs typeface="MiSans" pitchFamily="34" charset="-120"/>
              </a:rPr>
              <a:t>。同时，在本次流程体系中</a:t>
            </a:r>
            <a:r>
              <a:rPr lang="zh-CN" altLang="en-US" sz="1800" b="1" dirty="0">
                <a:solidFill>
                  <a:srgbClr val="C00000"/>
                </a:solidFill>
                <a:latin typeface="MiSans" pitchFamily="34" charset="-122"/>
                <a:ea typeface="MiSans" pitchFamily="34" charset="-122"/>
                <a:cs typeface="MiSans" pitchFamily="34" charset="-120"/>
              </a:rPr>
              <a:t>首次创新提出“后评估”环节</a:t>
            </a:r>
            <a:r>
              <a:rPr lang="zh-CN" altLang="en-US" sz="1800" dirty="0">
                <a:solidFill>
                  <a:srgbClr val="262626"/>
                </a:solidFill>
                <a:latin typeface="MiSans" pitchFamily="34" charset="-122"/>
                <a:ea typeface="MiSans" pitchFamily="34" charset="-122"/>
                <a:cs typeface="MiSans" pitchFamily="34" charset="-120"/>
              </a:rPr>
              <a:t>，确保交易不突破生态承载力。</a:t>
            </a:r>
            <a:r>
              <a:rPr lang="zh-CN" altLang="en-US" sz="2000" b="1" dirty="0">
                <a:solidFill>
                  <a:srgbClr val="C00000"/>
                </a:solidFill>
                <a:latin typeface="黑体" panose="02010609060101010101" charset="-122"/>
                <a:ea typeface="黑体" panose="02010609060101010101" charset="-122"/>
                <a:cs typeface="MiSans" pitchFamily="34" charset="-120"/>
                <a:sym typeface="+mn-ea"/>
              </a:rPr>
              <a:t>（</a:t>
            </a:r>
            <a:r>
              <a:rPr lang="zh-CN" altLang="en-US" sz="2000" b="1" u="sng" dirty="0">
                <a:solidFill>
                  <a:srgbClr val="C00000"/>
                </a:solidFill>
                <a:latin typeface="黑体" panose="02010609060101010101" charset="-122"/>
                <a:ea typeface="黑体" panose="02010609060101010101" charset="-122"/>
                <a:cs typeface="MiSans" pitchFamily="34" charset="-120"/>
                <a:sym typeface="+mn-ea"/>
              </a:rPr>
              <a:t>目的：回答</a:t>
            </a:r>
            <a:r>
              <a:rPr lang="en-US" altLang="zh-CN" sz="2000" b="1" u="sng" dirty="0">
                <a:solidFill>
                  <a:srgbClr val="C00000"/>
                </a:solidFill>
                <a:latin typeface="黑体" panose="02010609060101010101" charset="-122"/>
                <a:ea typeface="黑体" panose="02010609060101010101" charset="-122"/>
                <a:cs typeface="MiSans" pitchFamily="34" charset="-120"/>
                <a:sym typeface="+mn-ea"/>
              </a:rPr>
              <a:t>“</a:t>
            </a:r>
            <a:r>
              <a:rPr lang="zh-CN" altLang="en-US" sz="2000" b="1" u="sng" dirty="0">
                <a:solidFill>
                  <a:srgbClr val="C00000"/>
                </a:solidFill>
                <a:latin typeface="黑体" panose="02010609060101010101" charset="-122"/>
                <a:ea typeface="黑体" panose="02010609060101010101" charset="-122"/>
                <a:cs typeface="MiSans" pitchFamily="34" charset="-120"/>
                <a:sym typeface="+mn-ea"/>
              </a:rPr>
              <a:t>怎么干？</a:t>
            </a:r>
            <a:r>
              <a:rPr lang="en-US" altLang="zh-CN" sz="2000" b="1" u="sng" dirty="0">
                <a:solidFill>
                  <a:srgbClr val="C00000"/>
                </a:solidFill>
                <a:latin typeface="黑体" panose="02010609060101010101" charset="-122"/>
                <a:ea typeface="黑体" panose="02010609060101010101" charset="-122"/>
                <a:cs typeface="MiSans" pitchFamily="34" charset="-120"/>
                <a:sym typeface="+mn-ea"/>
              </a:rPr>
              <a:t>”</a:t>
            </a:r>
            <a:r>
              <a:rPr lang="zh-CN" altLang="en-US" sz="2000" b="1" dirty="0">
                <a:solidFill>
                  <a:srgbClr val="C00000"/>
                </a:solidFill>
                <a:latin typeface="黑体" panose="02010609060101010101" charset="-122"/>
                <a:ea typeface="黑体" panose="02010609060101010101" charset="-122"/>
                <a:cs typeface="MiSans" pitchFamily="34" charset="-120"/>
                <a:sym typeface="+mn-ea"/>
              </a:rPr>
              <a:t>）</a:t>
            </a:r>
            <a:endParaRPr lang="zh-CN" altLang="en-US" sz="2000" b="1" dirty="0">
              <a:solidFill>
                <a:srgbClr val="C00000"/>
              </a:solidFill>
              <a:latin typeface="黑体" panose="02010609060101010101" charset="-122"/>
              <a:ea typeface="黑体" panose="02010609060101010101" charset="-122"/>
              <a:cs typeface="MiSans" pitchFamily="34" charset="-120"/>
              <a:sym typeface="+mn-ea"/>
            </a:endParaRPr>
          </a:p>
          <a:p>
            <a:pPr marL="0" indent="0" algn="just">
              <a:lnSpc>
                <a:spcPct val="150000"/>
              </a:lnSpc>
              <a:buNone/>
            </a:pPr>
            <a:endParaRPr lang="zh-CN" altLang="en-US" sz="2000" b="1" dirty="0">
              <a:solidFill>
                <a:srgbClr val="C00000"/>
              </a:solidFill>
              <a:latin typeface="黑体" panose="02010609060101010101" charset="-122"/>
              <a:ea typeface="黑体" panose="02010609060101010101" charset="-122"/>
              <a:cs typeface="MiSans" pitchFamily="34" charset="-120"/>
              <a:sym typeface="+mn-ea"/>
            </a:endParaRPr>
          </a:p>
        </p:txBody>
      </p:sp>
      <p:sp>
        <p:nvSpPr>
          <p:cNvPr id="4" name="Text 1"/>
          <p:cNvSpPr/>
          <p:nvPr/>
        </p:nvSpPr>
        <p:spPr>
          <a:xfrm>
            <a:off x="4077335" y="3073400"/>
            <a:ext cx="6583045" cy="457200"/>
          </a:xfrm>
          <a:prstGeom prst="rect">
            <a:avLst/>
          </a:prstGeom>
          <a:noFill/>
        </p:spPr>
        <p:txBody>
          <a:bodyPr wrap="square" lIns="0" tIns="0" rIns="0" bIns="0" rtlCol="0" anchor="t">
            <a:spAutoFit/>
          </a:bodyPr>
          <a:lstStyle/>
          <a:p>
            <a:pPr marL="0" indent="0" algn="just">
              <a:lnSpc>
                <a:spcPct val="150000"/>
              </a:lnSpc>
              <a:buNone/>
            </a:pPr>
            <a:r>
              <a:rPr lang="en-US" sz="2000" dirty="0">
                <a:solidFill>
                  <a:srgbClr val="052334"/>
                </a:solidFill>
                <a:latin typeface="MiSans" pitchFamily="34" charset="-122"/>
                <a:ea typeface="MiSans" pitchFamily="34" charset="-122"/>
                <a:cs typeface="MiSans" pitchFamily="34" charset="-120"/>
              </a:rPr>
              <a:t>交易流程体系构建</a:t>
            </a:r>
            <a:endParaRPr lang="en-US" sz="1600" dirty="0"/>
          </a:p>
        </p:txBody>
      </p:sp>
      <p:sp>
        <p:nvSpPr>
          <p:cNvPr id="5" name="Text 2"/>
          <p:cNvSpPr/>
          <p:nvPr/>
        </p:nvSpPr>
        <p:spPr>
          <a:xfrm>
            <a:off x="0" y="-137795"/>
            <a:ext cx="10683875" cy="830580"/>
          </a:xfrm>
          <a:prstGeom prst="rect">
            <a:avLst/>
          </a:prstGeom>
          <a:noFill/>
        </p:spPr>
        <p:txBody>
          <a:bodyPr wrap="square" lIns="0" tIns="0" rIns="0" bIns="0" rtlCol="0" anchor="t">
            <a:spAutoFit/>
          </a:bodyPr>
          <a:lstStyle/>
          <a:p>
            <a:pPr marL="0" indent="0" algn="ctr">
              <a:lnSpc>
                <a:spcPct val="150000"/>
              </a:lnSpc>
              <a:buNone/>
            </a:pPr>
            <a:r>
              <a:rPr lang="en-US" altLang="zh-CN" sz="3600" b="1" dirty="0">
                <a:solidFill>
                  <a:srgbClr val="052334"/>
                </a:solidFill>
                <a:latin typeface="MiSans" pitchFamily="34" charset="-122"/>
                <a:ea typeface="MiSans" pitchFamily="34" charset="-122"/>
                <a:cs typeface="MiSans" pitchFamily="34" charset="-120"/>
                <a:sym typeface="+mn-ea"/>
              </a:rPr>
              <a:t> </a:t>
            </a:r>
            <a:r>
              <a:rPr lang="zh-CN" altLang="en-US" sz="3600" b="1" dirty="0">
                <a:solidFill>
                  <a:srgbClr val="052334"/>
                </a:solidFill>
                <a:latin typeface="MiSans" pitchFamily="34" charset="-122"/>
                <a:ea typeface="MiSans" pitchFamily="34" charset="-122"/>
                <a:cs typeface="MiSans" pitchFamily="34" charset="-120"/>
                <a:sym typeface="+mn-ea"/>
              </a:rPr>
              <a:t>交易流程</a:t>
            </a:r>
            <a:endParaRPr lang="en-US" sz="1600" dirty="0"/>
          </a:p>
        </p:txBody>
      </p:sp>
      <p:pic>
        <p:nvPicPr>
          <p:cNvPr id="16" name="图片 3"/>
          <p:cNvPicPr>
            <a:picLocks noChangeAspect="1"/>
          </p:cNvPicPr>
          <p:nvPr/>
        </p:nvPicPr>
        <p:blipFill>
          <a:blip r:embed="rId3"/>
          <a:stretch>
            <a:fillRect/>
          </a:stretch>
        </p:blipFill>
        <p:spPr>
          <a:xfrm>
            <a:off x="641985" y="851535"/>
            <a:ext cx="9857105" cy="408368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bg>
      <p:bgPr>
        <a:noFill/>
        <a:effectLst/>
      </p:bgPr>
    </p:bg>
    <p:spTree>
      <p:nvGrpSpPr>
        <p:cNvPr id="1" name=""/>
        <p:cNvGrpSpPr/>
        <p:nvPr/>
      </p:nvGrpSpPr>
      <p:grpSpPr>
        <a:xfrm>
          <a:off x="0" y="0"/>
          <a:ext cx="0" cy="0"/>
          <a:chOff x="0" y="0"/>
          <a:chExt cx="0" cy="0"/>
        </a:xfrm>
      </p:grpSpPr>
      <p:pic>
        <p:nvPicPr>
          <p:cNvPr id="14" name="Image 1" descr="https://test-kimi-img.moonshot.cn/pub/slides/slides_tmpl/image/25-07-11-16:53:54-d1od28lcmrb5eq9iputg.png"/>
          <p:cNvPicPr>
            <a:picLocks noChangeAspect="1"/>
          </p:cNvPicPr>
          <p:nvPr>
            <p:custDataLst>
              <p:tags r:id="rId1"/>
            </p:custDataLst>
          </p:nvPr>
        </p:nvPicPr>
        <p:blipFill>
          <a:blip r:embed="rId2"/>
          <a:stretch>
            <a:fillRect/>
          </a:stretch>
        </p:blipFill>
        <p:spPr>
          <a:xfrm>
            <a:off x="3834765" y="5393690"/>
            <a:ext cx="8303895" cy="1285240"/>
          </a:xfrm>
          <a:prstGeom prst="rect">
            <a:avLst/>
          </a:prstGeom>
        </p:spPr>
      </p:pic>
      <p:pic>
        <p:nvPicPr>
          <p:cNvPr id="4" name="Image 1" descr="https://test-kimi-img.moonshot.cn/pub/slides/slides_tmpl/image/25-07-11-16:53:54-d1od28lcmrb5eq9iputg.png"/>
          <p:cNvPicPr>
            <a:picLocks noChangeAspect="1"/>
          </p:cNvPicPr>
          <p:nvPr>
            <p:custDataLst>
              <p:tags r:id="rId3"/>
            </p:custDataLst>
          </p:nvPr>
        </p:nvPicPr>
        <p:blipFill>
          <a:blip r:embed="rId2"/>
          <a:stretch>
            <a:fillRect/>
          </a:stretch>
        </p:blipFill>
        <p:spPr>
          <a:xfrm>
            <a:off x="4478020" y="3507105"/>
            <a:ext cx="7698105" cy="680720"/>
          </a:xfrm>
          <a:prstGeom prst="rect">
            <a:avLst/>
          </a:prstGeom>
        </p:spPr>
      </p:pic>
      <p:pic>
        <p:nvPicPr>
          <p:cNvPr id="3" name="Image 1" descr="https://test-kimi-img.moonshot.cn/pub/slides/slides_tmpl/image/25-07-11-16:53:54-d1od28lcmrb5eq9iputg.png"/>
          <p:cNvPicPr>
            <a:picLocks noChangeAspect="1"/>
          </p:cNvPicPr>
          <p:nvPr>
            <p:custDataLst>
              <p:tags r:id="rId4"/>
            </p:custDataLst>
          </p:nvPr>
        </p:nvPicPr>
        <p:blipFill>
          <a:blip r:embed="rId2"/>
          <a:stretch>
            <a:fillRect/>
          </a:stretch>
        </p:blipFill>
        <p:spPr>
          <a:xfrm>
            <a:off x="4210685" y="1703070"/>
            <a:ext cx="7958455" cy="833120"/>
          </a:xfrm>
          <a:prstGeom prst="rect">
            <a:avLst/>
          </a:prstGeom>
        </p:spPr>
      </p:pic>
      <p:sp>
        <p:nvSpPr>
          <p:cNvPr id="5" name="Text 2"/>
          <p:cNvSpPr/>
          <p:nvPr/>
        </p:nvSpPr>
        <p:spPr>
          <a:xfrm>
            <a:off x="62865" y="52705"/>
            <a:ext cx="10683875" cy="830580"/>
          </a:xfrm>
          <a:prstGeom prst="rect">
            <a:avLst/>
          </a:prstGeom>
          <a:noFill/>
        </p:spPr>
        <p:txBody>
          <a:bodyPr wrap="square" lIns="0" tIns="0" rIns="0" bIns="0" rtlCol="0" anchor="t">
            <a:spAutoFit/>
          </a:bodyPr>
          <a:lstStyle/>
          <a:p>
            <a:pPr marL="0" indent="0" algn="l">
              <a:lnSpc>
                <a:spcPct val="150000"/>
              </a:lnSpc>
              <a:buNone/>
            </a:pPr>
            <a:r>
              <a:rPr lang="zh-CN" altLang="en-US" sz="3600" b="1" dirty="0">
                <a:solidFill>
                  <a:srgbClr val="052334"/>
                </a:solidFill>
                <a:latin typeface="MiSans" pitchFamily="34" charset="-122"/>
                <a:ea typeface="MiSans" pitchFamily="34" charset="-122"/>
                <a:cs typeface="MiSans" pitchFamily="34" charset="-120"/>
                <a:sym typeface="+mn-ea"/>
              </a:rPr>
              <a:t>交易流程</a:t>
            </a:r>
            <a:endParaRPr lang="en-US" sz="1600" dirty="0"/>
          </a:p>
        </p:txBody>
      </p:sp>
      <p:pic>
        <p:nvPicPr>
          <p:cNvPr id="6" name="Image 1" descr="https://test-kimi-img.moonshot.cn/pub/slides/slides_tmpl/image/25-07-11-16:53:38-d1od24lcmrb5eq9ipulg.png"/>
          <p:cNvPicPr>
            <a:picLocks noChangeAspect="1"/>
          </p:cNvPicPr>
          <p:nvPr>
            <p:custDataLst>
              <p:tags r:id="rId5"/>
            </p:custDataLst>
          </p:nvPr>
        </p:nvPicPr>
        <p:blipFill>
          <a:blip r:embed="rId6">
            <a:alphaModFix amt="40000"/>
          </a:blip>
          <a:stretch>
            <a:fillRect/>
          </a:stretch>
        </p:blipFill>
        <p:spPr>
          <a:xfrm flipV="1">
            <a:off x="10896600" y="897890"/>
            <a:ext cx="762000" cy="76200"/>
          </a:xfrm>
          <a:prstGeom prst="rect">
            <a:avLst/>
          </a:prstGeom>
        </p:spPr>
      </p:pic>
      <p:pic>
        <p:nvPicPr>
          <p:cNvPr id="7" name="Image 2" descr="https://test-kimi-img.moonshot.cn/pub/slides/slides_tmpl/image/25-07-11-16:53:38-d1od24lcmrb5eq9ipulg.png"/>
          <p:cNvPicPr>
            <a:picLocks noChangeAspect="1"/>
          </p:cNvPicPr>
          <p:nvPr>
            <p:custDataLst>
              <p:tags r:id="rId7"/>
            </p:custDataLst>
          </p:nvPr>
        </p:nvPicPr>
        <p:blipFill>
          <a:blip r:embed="rId6">
            <a:alphaModFix amt="40000"/>
          </a:blip>
          <a:stretch>
            <a:fillRect/>
          </a:stretch>
        </p:blipFill>
        <p:spPr>
          <a:xfrm flipV="1">
            <a:off x="10896600" y="1028700"/>
            <a:ext cx="762000" cy="76200"/>
          </a:xfrm>
          <a:prstGeom prst="rect">
            <a:avLst/>
          </a:prstGeom>
        </p:spPr>
      </p:pic>
      <p:sp>
        <p:nvSpPr>
          <p:cNvPr id="8" name="Shape 3"/>
          <p:cNvSpPr/>
          <p:nvPr/>
        </p:nvSpPr>
        <p:spPr>
          <a:xfrm>
            <a:off x="803910" y="5977255"/>
            <a:ext cx="209550" cy="42238"/>
          </a:xfrm>
          <a:prstGeom prst="rect">
            <a:avLst/>
          </a:prstGeom>
          <a:solidFill>
            <a:srgbClr val="000000"/>
          </a:solidFill>
          <a:ln w="19050">
            <a:solidFill>
              <a:srgbClr val="000000"/>
            </a:solidFill>
            <a:prstDash val="solid"/>
          </a:ln>
        </p:spPr>
      </p:sp>
      <p:sp>
        <p:nvSpPr>
          <p:cNvPr id="9" name="Text 4"/>
          <p:cNvSpPr/>
          <p:nvPr/>
        </p:nvSpPr>
        <p:spPr>
          <a:xfrm>
            <a:off x="803910" y="5977255"/>
            <a:ext cx="209550" cy="42238"/>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10" name="Shape 5"/>
          <p:cNvSpPr/>
          <p:nvPr/>
        </p:nvSpPr>
        <p:spPr>
          <a:xfrm>
            <a:off x="803910" y="6074246"/>
            <a:ext cx="209550" cy="42238"/>
          </a:xfrm>
          <a:prstGeom prst="rect">
            <a:avLst/>
          </a:prstGeom>
          <a:solidFill>
            <a:srgbClr val="000000"/>
          </a:solidFill>
          <a:ln w="19050">
            <a:solidFill>
              <a:srgbClr val="000000"/>
            </a:solidFill>
            <a:prstDash val="solid"/>
          </a:ln>
        </p:spPr>
      </p:sp>
      <p:sp>
        <p:nvSpPr>
          <p:cNvPr id="11" name="Text 6"/>
          <p:cNvSpPr/>
          <p:nvPr/>
        </p:nvSpPr>
        <p:spPr>
          <a:xfrm>
            <a:off x="803910" y="6074246"/>
            <a:ext cx="209550" cy="42238"/>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12" name="Shape 7"/>
          <p:cNvSpPr/>
          <p:nvPr/>
        </p:nvSpPr>
        <p:spPr>
          <a:xfrm>
            <a:off x="803910" y="6171237"/>
            <a:ext cx="209550" cy="42238"/>
          </a:xfrm>
          <a:prstGeom prst="rect">
            <a:avLst/>
          </a:prstGeom>
          <a:solidFill>
            <a:srgbClr val="000000"/>
          </a:solidFill>
          <a:ln w="19050">
            <a:solidFill>
              <a:srgbClr val="000000"/>
            </a:solidFill>
            <a:prstDash val="solid"/>
          </a:ln>
        </p:spPr>
      </p:sp>
      <p:sp>
        <p:nvSpPr>
          <p:cNvPr id="13" name="Text 8"/>
          <p:cNvSpPr/>
          <p:nvPr/>
        </p:nvSpPr>
        <p:spPr>
          <a:xfrm>
            <a:off x="803910" y="6171237"/>
            <a:ext cx="209550" cy="42238"/>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29" name="Shape 0"/>
          <p:cNvSpPr/>
          <p:nvPr/>
        </p:nvSpPr>
        <p:spPr>
          <a:xfrm>
            <a:off x="-3773170" y="1443355"/>
            <a:ext cx="8102600" cy="4499610"/>
          </a:xfrm>
          <a:prstGeom prst="roundRect">
            <a:avLst>
              <a:gd name="adj" fmla="val 50000"/>
            </a:avLst>
          </a:prstGeom>
          <a:solidFill>
            <a:srgbClr val="000000">
              <a:alpha val="0"/>
            </a:srgbClr>
          </a:solidFill>
          <a:ln w="19050">
            <a:gradFill flip="none" rotWithShape="1">
              <a:gsLst>
                <a:gs pos="0">
                  <a:srgbClr val="E0E9C9"/>
                </a:gs>
                <a:gs pos="50000">
                  <a:srgbClr val="FFFFFF">
                    <a:alpha val="0"/>
                  </a:srgbClr>
                </a:gs>
                <a:gs pos="100000">
                  <a:srgbClr val="FFFFFF">
                    <a:alpha val="0"/>
                  </a:srgbClr>
                </a:gs>
              </a:gsLst>
              <a:lin ang="10800000" scaled="1"/>
            </a:gradFill>
            <a:prstDash val="solid"/>
          </a:ln>
        </p:spPr>
      </p:sp>
      <p:sp>
        <p:nvSpPr>
          <p:cNvPr id="30" name="Text 1"/>
          <p:cNvSpPr/>
          <p:nvPr/>
        </p:nvSpPr>
        <p:spPr>
          <a:xfrm>
            <a:off x="-3773170" y="1443355"/>
            <a:ext cx="8102600" cy="4499610"/>
          </a:xfrm>
          <a:prstGeom prst="rect">
            <a:avLst/>
          </a:prstGeom>
          <a:noFill/>
        </p:spPr>
        <p:txBody>
          <a:bodyPr wrap="square" lIns="45720" tIns="91440" rIns="91440" bIns="45720" rtlCol="0" anchor="ctr"/>
          <a:p>
            <a:pPr marL="0" indent="0">
              <a:lnSpc>
                <a:spcPct val="100000"/>
              </a:lnSpc>
              <a:buNone/>
            </a:pPr>
            <a:endParaRPr lang="en-US" sz="1600" dirty="0"/>
          </a:p>
        </p:txBody>
      </p:sp>
      <p:sp>
        <p:nvSpPr>
          <p:cNvPr id="31" name="Shape 2"/>
          <p:cNvSpPr/>
          <p:nvPr/>
        </p:nvSpPr>
        <p:spPr>
          <a:xfrm>
            <a:off x="-3471545" y="1610995"/>
            <a:ext cx="7499350" cy="4164330"/>
          </a:xfrm>
          <a:prstGeom prst="roundRect">
            <a:avLst>
              <a:gd name="adj" fmla="val 50000"/>
            </a:avLst>
          </a:prstGeom>
          <a:solidFill>
            <a:srgbClr val="2F493E">
              <a:alpha val="23137"/>
            </a:srgbClr>
          </a:solidFill>
        </p:spPr>
      </p:sp>
      <p:sp>
        <p:nvSpPr>
          <p:cNvPr id="32" name="Text 3"/>
          <p:cNvSpPr/>
          <p:nvPr/>
        </p:nvSpPr>
        <p:spPr>
          <a:xfrm>
            <a:off x="-3471545" y="1610995"/>
            <a:ext cx="7499350" cy="4164330"/>
          </a:xfrm>
          <a:prstGeom prst="rect">
            <a:avLst/>
          </a:prstGeom>
          <a:noFill/>
        </p:spPr>
        <p:txBody>
          <a:bodyPr wrap="square" lIns="45720" tIns="91440" rIns="91440" bIns="45720" rtlCol="0" anchor="ctr"/>
          <a:p>
            <a:pPr marL="0" indent="0">
              <a:lnSpc>
                <a:spcPct val="100000"/>
              </a:lnSpc>
              <a:buNone/>
            </a:pPr>
            <a:endParaRPr lang="en-US" sz="1600" dirty="0"/>
          </a:p>
        </p:txBody>
      </p:sp>
      <p:pic>
        <p:nvPicPr>
          <p:cNvPr id="33" name="Image 0" descr="https://test-kimi-img.moonshot.cn/pub/slides/slides_tmpl/image/25-05-30-10:51:05-d0shq6c75iks832je5cg.png"/>
          <p:cNvPicPr>
            <a:picLocks noChangeAspect="1"/>
          </p:cNvPicPr>
          <p:nvPr>
            <p:custDataLst>
              <p:tags r:id="rId8"/>
            </p:custDataLst>
          </p:nvPr>
        </p:nvPicPr>
        <p:blipFill>
          <a:blip r:embed="rId9"/>
          <a:srcRect r="9"/>
          <a:stretch>
            <a:fillRect/>
          </a:stretch>
        </p:blipFill>
        <p:spPr>
          <a:xfrm>
            <a:off x="-3074035" y="1831975"/>
            <a:ext cx="6704965" cy="3723005"/>
          </a:xfrm>
          <a:prstGeom prst="rect">
            <a:avLst/>
          </a:prstGeom>
        </p:spPr>
      </p:pic>
      <p:sp>
        <p:nvSpPr>
          <p:cNvPr id="34" name="Shape 9"/>
          <p:cNvSpPr/>
          <p:nvPr>
            <p:custDataLst>
              <p:tags r:id="rId10"/>
            </p:custDataLst>
          </p:nvPr>
        </p:nvSpPr>
        <p:spPr>
          <a:xfrm>
            <a:off x="2808605" y="1239520"/>
            <a:ext cx="652145" cy="663575"/>
          </a:xfrm>
          <a:prstGeom prst="ellipse">
            <a:avLst/>
          </a:prstGeom>
          <a:solidFill>
            <a:srgbClr val="B4CA7C"/>
          </a:solidFill>
        </p:spPr>
      </p:sp>
      <p:sp>
        <p:nvSpPr>
          <p:cNvPr id="35" name="Text 10"/>
          <p:cNvSpPr/>
          <p:nvPr/>
        </p:nvSpPr>
        <p:spPr>
          <a:xfrm>
            <a:off x="2808605" y="1239520"/>
            <a:ext cx="652145" cy="663575"/>
          </a:xfrm>
          <a:prstGeom prst="rect">
            <a:avLst/>
          </a:prstGeom>
          <a:noFill/>
        </p:spPr>
        <p:txBody>
          <a:bodyPr wrap="square" lIns="45720" tIns="91440" rIns="91440" bIns="45720" rtlCol="0" anchor="ctr"/>
          <a:p>
            <a:pPr marL="0" indent="0">
              <a:lnSpc>
                <a:spcPct val="100000"/>
              </a:lnSpc>
              <a:buNone/>
            </a:pPr>
            <a:endParaRPr lang="en-US" sz="1600" dirty="0"/>
          </a:p>
        </p:txBody>
      </p:sp>
      <p:sp>
        <p:nvSpPr>
          <p:cNvPr id="36" name="Shape 11"/>
          <p:cNvSpPr/>
          <p:nvPr>
            <p:custDataLst>
              <p:tags r:id="rId11"/>
            </p:custDataLst>
          </p:nvPr>
        </p:nvSpPr>
        <p:spPr>
          <a:xfrm>
            <a:off x="4057650" y="2843530"/>
            <a:ext cx="652145" cy="663575"/>
          </a:xfrm>
          <a:prstGeom prst="ellipse">
            <a:avLst/>
          </a:prstGeom>
          <a:solidFill>
            <a:srgbClr val="B4CA7C"/>
          </a:solidFill>
        </p:spPr>
      </p:sp>
      <p:sp>
        <p:nvSpPr>
          <p:cNvPr id="37" name="Text 12"/>
          <p:cNvSpPr/>
          <p:nvPr/>
        </p:nvSpPr>
        <p:spPr>
          <a:xfrm>
            <a:off x="4010025" y="3087370"/>
            <a:ext cx="652145" cy="663575"/>
          </a:xfrm>
          <a:prstGeom prst="rect">
            <a:avLst/>
          </a:prstGeom>
          <a:noFill/>
        </p:spPr>
        <p:txBody>
          <a:bodyPr wrap="square" lIns="45720" tIns="91440" rIns="91440" bIns="45720" rtlCol="0" anchor="ctr"/>
          <a:p>
            <a:pPr marL="0" indent="0">
              <a:lnSpc>
                <a:spcPct val="100000"/>
              </a:lnSpc>
              <a:buNone/>
            </a:pPr>
            <a:endParaRPr lang="en-US" sz="1600" dirty="0"/>
          </a:p>
        </p:txBody>
      </p:sp>
      <p:sp>
        <p:nvSpPr>
          <p:cNvPr id="38" name="Shape 13"/>
          <p:cNvSpPr/>
          <p:nvPr>
            <p:custDataLst>
              <p:tags r:id="rId12"/>
            </p:custDataLst>
          </p:nvPr>
        </p:nvSpPr>
        <p:spPr>
          <a:xfrm>
            <a:off x="3825875" y="4379595"/>
            <a:ext cx="652145" cy="663575"/>
          </a:xfrm>
          <a:prstGeom prst="ellipse">
            <a:avLst/>
          </a:prstGeom>
          <a:solidFill>
            <a:srgbClr val="B4CA7C"/>
          </a:solidFill>
        </p:spPr>
      </p:sp>
      <p:sp>
        <p:nvSpPr>
          <p:cNvPr id="39" name="Text 14"/>
          <p:cNvSpPr/>
          <p:nvPr/>
        </p:nvSpPr>
        <p:spPr>
          <a:xfrm>
            <a:off x="3161030" y="5215890"/>
            <a:ext cx="652145" cy="663575"/>
          </a:xfrm>
          <a:prstGeom prst="rect">
            <a:avLst/>
          </a:prstGeom>
          <a:noFill/>
        </p:spPr>
        <p:txBody>
          <a:bodyPr wrap="square" lIns="45720" tIns="91440" rIns="91440" bIns="45720" rtlCol="0" anchor="ctr"/>
          <a:p>
            <a:pPr marL="0" indent="0">
              <a:lnSpc>
                <a:spcPct val="100000"/>
              </a:lnSpc>
              <a:buNone/>
            </a:pPr>
            <a:endParaRPr lang="en-US" sz="1600" dirty="0"/>
          </a:p>
        </p:txBody>
      </p:sp>
      <p:sp>
        <p:nvSpPr>
          <p:cNvPr id="40" name="Text 15"/>
          <p:cNvSpPr/>
          <p:nvPr>
            <p:custDataLst>
              <p:tags r:id="rId13"/>
            </p:custDataLst>
          </p:nvPr>
        </p:nvSpPr>
        <p:spPr>
          <a:xfrm>
            <a:off x="2846705" y="1313815"/>
            <a:ext cx="591820" cy="438150"/>
          </a:xfrm>
          <a:prstGeom prst="rect">
            <a:avLst/>
          </a:prstGeom>
          <a:noFill/>
        </p:spPr>
        <p:txBody>
          <a:bodyPr wrap="square" lIns="91440" tIns="45720" rIns="91440" bIns="45720" rtlCol="0" anchor="t">
            <a:spAutoFit/>
          </a:bodyPr>
          <a:p>
            <a:pPr marL="0" indent="0" algn="l">
              <a:lnSpc>
                <a:spcPct val="100000"/>
              </a:lnSpc>
              <a:buNone/>
            </a:pPr>
            <a:r>
              <a:rPr lang="en-US" sz="2800" dirty="0">
                <a:solidFill>
                  <a:srgbClr val="FFFFFF"/>
                </a:solidFill>
                <a:latin typeface="MiSans" pitchFamily="34" charset="-122"/>
                <a:ea typeface="MiSans" pitchFamily="34" charset="-122"/>
                <a:cs typeface="MiSans" pitchFamily="34" charset="-120"/>
              </a:rPr>
              <a:t>01</a:t>
            </a:r>
            <a:endParaRPr lang="en-US" sz="1600" dirty="0"/>
          </a:p>
        </p:txBody>
      </p:sp>
      <p:sp>
        <p:nvSpPr>
          <p:cNvPr id="41" name="Text 16"/>
          <p:cNvSpPr/>
          <p:nvPr>
            <p:custDataLst>
              <p:tags r:id="rId14"/>
            </p:custDataLst>
          </p:nvPr>
        </p:nvSpPr>
        <p:spPr>
          <a:xfrm>
            <a:off x="4027170" y="2918460"/>
            <a:ext cx="642620" cy="532130"/>
          </a:xfrm>
          <a:prstGeom prst="rect">
            <a:avLst/>
          </a:prstGeom>
          <a:noFill/>
        </p:spPr>
        <p:txBody>
          <a:bodyPr wrap="square" lIns="91440" tIns="45720" rIns="91440" bIns="45720" rtlCol="0" anchor="t">
            <a:noAutofit/>
          </a:bodyPr>
          <a:p>
            <a:pPr marL="0" indent="0" algn="l">
              <a:lnSpc>
                <a:spcPct val="100000"/>
              </a:lnSpc>
              <a:buNone/>
            </a:pPr>
            <a:r>
              <a:rPr lang="en-US" sz="2800" dirty="0">
                <a:solidFill>
                  <a:srgbClr val="FFFFFF"/>
                </a:solidFill>
                <a:latin typeface="MiSans" pitchFamily="34" charset="-122"/>
                <a:ea typeface="MiSans" pitchFamily="34" charset="-122"/>
                <a:cs typeface="MiSans" pitchFamily="34" charset="-120"/>
              </a:rPr>
              <a:t>02</a:t>
            </a:r>
            <a:endParaRPr lang="en-US" sz="1600" dirty="0"/>
          </a:p>
        </p:txBody>
      </p:sp>
      <p:sp>
        <p:nvSpPr>
          <p:cNvPr id="42" name="Text 17"/>
          <p:cNvSpPr/>
          <p:nvPr>
            <p:custDataLst>
              <p:tags r:id="rId15"/>
            </p:custDataLst>
          </p:nvPr>
        </p:nvSpPr>
        <p:spPr>
          <a:xfrm>
            <a:off x="3834765" y="4481830"/>
            <a:ext cx="667385" cy="438150"/>
          </a:xfrm>
          <a:prstGeom prst="rect">
            <a:avLst/>
          </a:prstGeom>
          <a:noFill/>
        </p:spPr>
        <p:txBody>
          <a:bodyPr wrap="square" lIns="91440" tIns="45720" rIns="91440" bIns="45720" rtlCol="0" anchor="t">
            <a:spAutoFit/>
          </a:bodyPr>
          <a:p>
            <a:pPr marL="0" indent="0" algn="l">
              <a:lnSpc>
                <a:spcPct val="100000"/>
              </a:lnSpc>
              <a:buNone/>
            </a:pPr>
            <a:r>
              <a:rPr lang="en-US" sz="2800" dirty="0">
                <a:solidFill>
                  <a:srgbClr val="FFFFFF"/>
                </a:solidFill>
                <a:latin typeface="MiSans" pitchFamily="34" charset="-122"/>
                <a:ea typeface="MiSans" pitchFamily="34" charset="-122"/>
                <a:cs typeface="MiSans" pitchFamily="34" charset="-120"/>
              </a:rPr>
              <a:t>03</a:t>
            </a:r>
            <a:endParaRPr lang="en-US" sz="1600" dirty="0"/>
          </a:p>
        </p:txBody>
      </p:sp>
      <p:sp>
        <p:nvSpPr>
          <p:cNvPr id="43" name="Text 18"/>
          <p:cNvSpPr/>
          <p:nvPr>
            <p:custDataLst>
              <p:tags r:id="rId16"/>
            </p:custDataLst>
          </p:nvPr>
        </p:nvSpPr>
        <p:spPr>
          <a:xfrm>
            <a:off x="4210685" y="1246505"/>
            <a:ext cx="6838950" cy="398780"/>
          </a:xfrm>
          <a:prstGeom prst="rect">
            <a:avLst/>
          </a:prstGeom>
          <a:noFill/>
        </p:spPr>
        <p:txBody>
          <a:bodyPr wrap="square" lIns="91440" tIns="45720" rIns="91440" bIns="45720" rtlCol="0" anchor="t">
            <a:spAutoFit/>
          </a:bodyPr>
          <a:p>
            <a:pPr marL="0" indent="0" algn="l">
              <a:lnSpc>
                <a:spcPct val="100000"/>
              </a:lnSpc>
              <a:buNone/>
            </a:pPr>
            <a:r>
              <a:rPr lang="zh-CN" altLang="en-US" sz="2000" b="1" dirty="0">
                <a:solidFill>
                  <a:srgbClr val="5E927D"/>
                </a:solidFill>
                <a:latin typeface="MiSans" pitchFamily="34" charset="-122"/>
                <a:ea typeface="MiSans" pitchFamily="34" charset="-122"/>
                <a:cs typeface="MiSans" pitchFamily="34" charset="-120"/>
              </a:rPr>
              <a:t>第一步：资源资产调查环节</a:t>
            </a:r>
            <a:endParaRPr lang="en-US" sz="1600" dirty="0"/>
          </a:p>
        </p:txBody>
      </p:sp>
      <p:sp>
        <p:nvSpPr>
          <p:cNvPr id="44" name="Text 19"/>
          <p:cNvSpPr/>
          <p:nvPr>
            <p:custDataLst>
              <p:tags r:id="rId17"/>
            </p:custDataLst>
          </p:nvPr>
        </p:nvSpPr>
        <p:spPr>
          <a:xfrm>
            <a:off x="4210685" y="1689735"/>
            <a:ext cx="7927340" cy="1040130"/>
          </a:xfrm>
          <a:prstGeom prst="rect">
            <a:avLst/>
          </a:prstGeom>
          <a:noFill/>
        </p:spPr>
        <p:txBody>
          <a:bodyPr wrap="square" lIns="91440" tIns="45720" rIns="91440" bIns="45720" rtlCol="0" anchor="t">
            <a:noAutofit/>
          </a:bodyPr>
          <a:p>
            <a:pPr marL="0" indent="0" algn="just">
              <a:lnSpc>
                <a:spcPct val="130000"/>
              </a:lnSpc>
              <a:buNone/>
            </a:pPr>
            <a:r>
              <a:rPr lang="en-US" altLang="zh-CN" dirty="0">
                <a:solidFill>
                  <a:srgbClr val="2B2F36"/>
                </a:solidFill>
                <a:latin typeface="MiSans" pitchFamily="34" charset="-122"/>
                <a:ea typeface="MiSans" pitchFamily="34" charset="-122"/>
                <a:cs typeface="MiSans" pitchFamily="34" charset="-120"/>
              </a:rPr>
              <a:t>    </a:t>
            </a:r>
            <a:r>
              <a:rPr lang="zh-CN" altLang="en-US" dirty="0">
                <a:solidFill>
                  <a:srgbClr val="2B2F36"/>
                </a:solidFill>
                <a:latin typeface="MiSans" pitchFamily="34" charset="-122"/>
                <a:ea typeface="MiSans" pitchFamily="34" charset="-122"/>
                <a:cs typeface="MiSans" pitchFamily="34" charset="-120"/>
              </a:rPr>
              <a:t>建议由</a:t>
            </a:r>
            <a:r>
              <a:rPr lang="zh-CN" altLang="en-US" b="1" dirty="0">
                <a:solidFill>
                  <a:srgbClr val="C00000"/>
                </a:solidFill>
                <a:latin typeface="MiSans" pitchFamily="34" charset="-122"/>
                <a:ea typeface="MiSans" pitchFamily="34" charset="-122"/>
                <a:cs typeface="MiSans" pitchFamily="34" charset="-120"/>
              </a:rPr>
              <a:t>水利部门（景区管理部门）联合自规、农业农村、文旅体</a:t>
            </a:r>
            <a:r>
              <a:rPr lang="zh-CN" altLang="en-US" dirty="0">
                <a:solidFill>
                  <a:srgbClr val="2B2F36"/>
                </a:solidFill>
                <a:latin typeface="MiSans" pitchFamily="34" charset="-122"/>
                <a:ea typeface="MiSans" pitchFamily="34" charset="-122"/>
                <a:cs typeface="MiSans" pitchFamily="34" charset="-120"/>
              </a:rPr>
              <a:t>等部门，开展</a:t>
            </a:r>
            <a:r>
              <a:rPr lang="zh-CN" altLang="en-US" b="1" dirty="0">
                <a:solidFill>
                  <a:srgbClr val="C00000"/>
                </a:solidFill>
                <a:latin typeface="MiSans" pitchFamily="34" charset="-122"/>
                <a:ea typeface="MiSans" pitchFamily="34" charset="-122"/>
                <a:cs typeface="MiSans" pitchFamily="34" charset="-120"/>
              </a:rPr>
              <a:t>水域资源、岸滩资源、水利工程资产、其他行业资</a:t>
            </a:r>
            <a:r>
              <a:rPr lang="zh-CN" altLang="en-US" dirty="0">
                <a:solidFill>
                  <a:srgbClr val="2B2F36"/>
                </a:solidFill>
                <a:latin typeface="MiSans" pitchFamily="34" charset="-122"/>
                <a:ea typeface="MiSans" pitchFamily="34" charset="-122"/>
                <a:cs typeface="MiSans" pitchFamily="34" charset="-120"/>
              </a:rPr>
              <a:t>产等调查。</a:t>
            </a:r>
            <a:endParaRPr lang="en-US" dirty="0">
              <a:solidFill>
                <a:srgbClr val="2B2F36"/>
              </a:solidFill>
              <a:latin typeface="MiSans" pitchFamily="34" charset="-122"/>
              <a:ea typeface="MiSans" pitchFamily="34" charset="-122"/>
              <a:cs typeface="MiSans" pitchFamily="34" charset="-120"/>
            </a:endParaRPr>
          </a:p>
        </p:txBody>
      </p:sp>
      <p:sp>
        <p:nvSpPr>
          <p:cNvPr id="45" name="Text 20"/>
          <p:cNvSpPr/>
          <p:nvPr>
            <p:custDataLst>
              <p:tags r:id="rId18"/>
            </p:custDataLst>
          </p:nvPr>
        </p:nvSpPr>
        <p:spPr>
          <a:xfrm>
            <a:off x="3984625" y="4820920"/>
            <a:ext cx="8378825" cy="1121410"/>
          </a:xfrm>
          <a:prstGeom prst="rect">
            <a:avLst/>
          </a:prstGeom>
          <a:noFill/>
        </p:spPr>
        <p:txBody>
          <a:bodyPr wrap="square" lIns="91440" tIns="45720" rIns="91440" bIns="45720" rtlCol="0" anchor="t">
            <a:noAutofit/>
          </a:bodyPr>
          <a:p>
            <a:pPr marL="0" indent="0" algn="just">
              <a:lnSpc>
                <a:spcPct val="130000"/>
              </a:lnSpc>
              <a:buNone/>
            </a:pPr>
            <a:r>
              <a:rPr lang="en-US" altLang="zh-CN" sz="1800" dirty="0">
                <a:solidFill>
                  <a:srgbClr val="2B2F36"/>
                </a:solidFill>
                <a:latin typeface="MiSans" pitchFamily="34" charset="-122"/>
                <a:ea typeface="MiSans" pitchFamily="34" charset="-122"/>
                <a:cs typeface="MiSans" pitchFamily="34" charset="-120"/>
              </a:rPr>
              <a:t>     </a:t>
            </a:r>
            <a:r>
              <a:rPr lang="zh-CN" altLang="en-US" sz="1400" dirty="0">
                <a:solidFill>
                  <a:srgbClr val="2B2F36"/>
                </a:solidFill>
                <a:latin typeface="MiSans" pitchFamily="34" charset="-122"/>
                <a:ea typeface="MiSans" pitchFamily="34" charset="-122"/>
                <a:cs typeface="MiSans" pitchFamily="34" charset="-120"/>
              </a:rPr>
              <a:t>开展景区或内部特定地域单元的河湖生态产品价值核算</a:t>
            </a:r>
            <a:r>
              <a:rPr lang="en-US" altLang="zh-CN" sz="1400" dirty="0">
                <a:solidFill>
                  <a:srgbClr val="2B2F36"/>
                </a:solidFill>
                <a:latin typeface="MiSans" pitchFamily="34" charset="-122"/>
                <a:ea typeface="MiSans" pitchFamily="34" charset="-122"/>
                <a:cs typeface="MiSans" pitchFamily="34" charset="-120"/>
              </a:rPr>
              <a:t>,</a:t>
            </a:r>
            <a:r>
              <a:rPr lang="zh-CN" altLang="en-US" sz="1400" dirty="0">
                <a:solidFill>
                  <a:srgbClr val="2B2F36"/>
                </a:solidFill>
                <a:latin typeface="MiSans" pitchFamily="34" charset="-122"/>
                <a:ea typeface="MiSans" pitchFamily="34" charset="-122"/>
                <a:cs typeface="MiSans" pitchFamily="34" charset="-120"/>
              </a:rPr>
              <a:t>明确拟开发生态产品交易基准价。建议由水利部门</a:t>
            </a:r>
            <a:r>
              <a:rPr lang="en-US" altLang="zh-CN" sz="1400" dirty="0">
                <a:solidFill>
                  <a:srgbClr val="2B2F36"/>
                </a:solidFill>
                <a:latin typeface="MiSans" pitchFamily="34" charset="-122"/>
                <a:ea typeface="MiSans" pitchFamily="34" charset="-122"/>
                <a:cs typeface="MiSans" pitchFamily="34" charset="-120"/>
              </a:rPr>
              <a:t>(</a:t>
            </a:r>
            <a:r>
              <a:rPr lang="zh-CN" altLang="en-US" sz="1400" dirty="0">
                <a:solidFill>
                  <a:srgbClr val="2B2F36"/>
                </a:solidFill>
                <a:latin typeface="MiSans" pitchFamily="34" charset="-122"/>
                <a:ea typeface="MiSans" pitchFamily="34" charset="-122"/>
                <a:cs typeface="MiSans" pitchFamily="34" charset="-120"/>
              </a:rPr>
              <a:t>景区管理部门</a:t>
            </a:r>
            <a:r>
              <a:rPr lang="en-US" altLang="zh-CN" sz="1400" dirty="0">
                <a:solidFill>
                  <a:srgbClr val="2B2F36"/>
                </a:solidFill>
                <a:latin typeface="MiSans" pitchFamily="34" charset="-122"/>
                <a:ea typeface="MiSans" pitchFamily="34" charset="-122"/>
                <a:cs typeface="MiSans" pitchFamily="34" charset="-120"/>
              </a:rPr>
              <a:t>)</a:t>
            </a:r>
            <a:r>
              <a:rPr lang="zh-CN" altLang="en-US" sz="1400" dirty="0">
                <a:solidFill>
                  <a:srgbClr val="2B2F36"/>
                </a:solidFill>
                <a:latin typeface="MiSans" pitchFamily="34" charset="-122"/>
                <a:ea typeface="MiSans" pitchFamily="34" charset="-122"/>
                <a:cs typeface="MiSans" pitchFamily="34" charset="-120"/>
              </a:rPr>
              <a:t>组织开展价值</a:t>
            </a:r>
            <a:r>
              <a:rPr lang="en-US" altLang="zh-CN" sz="1400" dirty="0">
                <a:solidFill>
                  <a:srgbClr val="2B2F36"/>
                </a:solidFill>
                <a:latin typeface="MiSans" pitchFamily="34" charset="-122"/>
                <a:ea typeface="MiSans" pitchFamily="34" charset="-122"/>
                <a:cs typeface="MiSans" pitchFamily="34" charset="-120"/>
              </a:rPr>
              <a:t>(</a:t>
            </a:r>
            <a:r>
              <a:rPr lang="zh-CN" altLang="en-US" sz="1400" dirty="0">
                <a:solidFill>
                  <a:srgbClr val="2B2F36"/>
                </a:solidFill>
                <a:latin typeface="MiSans" pitchFamily="34" charset="-122"/>
                <a:ea typeface="MiSans" pitchFamily="34" charset="-122"/>
                <a:cs typeface="MiSans" pitchFamily="34" charset="-120"/>
              </a:rPr>
              <a:t>交易基准价</a:t>
            </a:r>
            <a:r>
              <a:rPr lang="en-US" altLang="zh-CN" sz="1400" dirty="0">
                <a:solidFill>
                  <a:srgbClr val="2B2F36"/>
                </a:solidFill>
                <a:latin typeface="MiSans" pitchFamily="34" charset="-122"/>
                <a:ea typeface="MiSans" pitchFamily="34" charset="-122"/>
                <a:cs typeface="MiSans" pitchFamily="34" charset="-120"/>
              </a:rPr>
              <a:t>)</a:t>
            </a:r>
            <a:r>
              <a:rPr lang="zh-CN" altLang="en-US" sz="1400" dirty="0">
                <a:solidFill>
                  <a:srgbClr val="2B2F36"/>
                </a:solidFill>
                <a:latin typeface="MiSans" pitchFamily="34" charset="-122"/>
                <a:ea typeface="MiSans" pitchFamily="34" charset="-122"/>
                <a:cs typeface="MiSans" pitchFamily="34" charset="-120"/>
              </a:rPr>
              <a:t>核算</a:t>
            </a:r>
            <a:r>
              <a:rPr lang="en-US" altLang="zh-CN" sz="1400" dirty="0">
                <a:solidFill>
                  <a:srgbClr val="2B2F36"/>
                </a:solidFill>
                <a:latin typeface="MiSans" pitchFamily="34" charset="-122"/>
                <a:ea typeface="MiSans" pitchFamily="34" charset="-122"/>
                <a:cs typeface="MiSans" pitchFamily="34" charset="-120"/>
              </a:rPr>
              <a:t>,</a:t>
            </a:r>
            <a:r>
              <a:rPr lang="zh-CN" altLang="en-US" sz="1400" dirty="0">
                <a:solidFill>
                  <a:srgbClr val="2B2F36"/>
                </a:solidFill>
                <a:latin typeface="MiSans" pitchFamily="34" charset="-122"/>
                <a:ea typeface="MiSans" pitchFamily="34" charset="-122"/>
                <a:cs typeface="MiSans" pitchFamily="34" charset="-120"/>
              </a:rPr>
              <a:t>并委托第三方开展资源资产价值评估。</a:t>
            </a:r>
            <a:endParaRPr lang="zh-CN" altLang="en-US" sz="1400" dirty="0">
              <a:solidFill>
                <a:srgbClr val="2B2F36"/>
              </a:solidFill>
              <a:latin typeface="MiSans" pitchFamily="34" charset="-122"/>
              <a:ea typeface="MiSans" pitchFamily="34" charset="-122"/>
              <a:cs typeface="MiSans" pitchFamily="34" charset="-120"/>
            </a:endParaRPr>
          </a:p>
        </p:txBody>
      </p:sp>
      <p:sp>
        <p:nvSpPr>
          <p:cNvPr id="46" name="Text 21"/>
          <p:cNvSpPr/>
          <p:nvPr>
            <p:custDataLst>
              <p:tags r:id="rId19"/>
            </p:custDataLst>
          </p:nvPr>
        </p:nvSpPr>
        <p:spPr>
          <a:xfrm>
            <a:off x="4210685" y="4467225"/>
            <a:ext cx="6838950" cy="398780"/>
          </a:xfrm>
          <a:prstGeom prst="rect">
            <a:avLst/>
          </a:prstGeom>
          <a:noFill/>
        </p:spPr>
        <p:txBody>
          <a:bodyPr wrap="square" lIns="91440" tIns="45720" rIns="91440" bIns="45720" rtlCol="0" anchor="t">
            <a:spAutoFit/>
          </a:bodyPr>
          <a:p>
            <a:pPr marL="0" indent="0" algn="l">
              <a:lnSpc>
                <a:spcPct val="100000"/>
              </a:lnSpc>
              <a:buNone/>
            </a:pPr>
            <a:r>
              <a:rPr lang="en-US" altLang="zh-CN" sz="2000" b="1" dirty="0">
                <a:solidFill>
                  <a:srgbClr val="5E927D"/>
                </a:solidFill>
                <a:latin typeface="MiSans" pitchFamily="34" charset="-122"/>
                <a:ea typeface="MiSans" pitchFamily="34" charset="-122"/>
                <a:cs typeface="MiSans" pitchFamily="34" charset="-120"/>
              </a:rPr>
              <a:t>  </a:t>
            </a:r>
            <a:r>
              <a:rPr lang="zh-CN" altLang="en-US" sz="2000" b="1" dirty="0">
                <a:solidFill>
                  <a:srgbClr val="5E927D"/>
                </a:solidFill>
                <a:latin typeface="MiSans" pitchFamily="34" charset="-122"/>
                <a:ea typeface="MiSans" pitchFamily="34" charset="-122"/>
                <a:cs typeface="MiSans" pitchFamily="34" charset="-120"/>
              </a:rPr>
              <a:t>第三步：价值核算环节</a:t>
            </a:r>
            <a:endParaRPr lang="en-US" sz="1600" dirty="0"/>
          </a:p>
        </p:txBody>
      </p:sp>
      <p:sp>
        <p:nvSpPr>
          <p:cNvPr id="47" name="Text 22"/>
          <p:cNvSpPr/>
          <p:nvPr>
            <p:custDataLst>
              <p:tags r:id="rId20"/>
            </p:custDataLst>
          </p:nvPr>
        </p:nvSpPr>
        <p:spPr>
          <a:xfrm>
            <a:off x="4819650" y="2856865"/>
            <a:ext cx="6838950" cy="398780"/>
          </a:xfrm>
          <a:prstGeom prst="rect">
            <a:avLst/>
          </a:prstGeom>
          <a:noFill/>
        </p:spPr>
        <p:txBody>
          <a:bodyPr wrap="square" lIns="91440" tIns="45720" rIns="91440" bIns="45720" rtlCol="0" anchor="t">
            <a:spAutoFit/>
          </a:bodyPr>
          <a:p>
            <a:pPr marL="0" indent="0" algn="l">
              <a:lnSpc>
                <a:spcPct val="100000"/>
              </a:lnSpc>
              <a:buNone/>
            </a:pPr>
            <a:r>
              <a:rPr lang="zh-CN" altLang="en-US" sz="2000" b="1" dirty="0">
                <a:solidFill>
                  <a:srgbClr val="5E927D"/>
                </a:solidFill>
                <a:latin typeface="MiSans" pitchFamily="34" charset="-122"/>
                <a:ea typeface="MiSans" pitchFamily="34" charset="-122"/>
                <a:cs typeface="MiSans" pitchFamily="34" charset="-120"/>
              </a:rPr>
              <a:t>第二步：确权登记环节</a:t>
            </a:r>
            <a:endParaRPr lang="en-US" sz="1600" dirty="0"/>
          </a:p>
        </p:txBody>
      </p:sp>
      <p:sp>
        <p:nvSpPr>
          <p:cNvPr id="48" name="Text 23"/>
          <p:cNvSpPr/>
          <p:nvPr>
            <p:custDataLst>
              <p:tags r:id="rId21"/>
            </p:custDataLst>
          </p:nvPr>
        </p:nvSpPr>
        <p:spPr>
          <a:xfrm>
            <a:off x="4478020" y="3382645"/>
            <a:ext cx="7714615" cy="996950"/>
          </a:xfrm>
          <a:prstGeom prst="rect">
            <a:avLst/>
          </a:prstGeom>
          <a:noFill/>
        </p:spPr>
        <p:txBody>
          <a:bodyPr wrap="square" lIns="91440" tIns="45720" rIns="91440" bIns="45720" rtlCol="0" anchor="t">
            <a:noAutofit/>
          </a:bodyPr>
          <a:p>
            <a:pPr marL="0" indent="0" algn="just">
              <a:lnSpc>
                <a:spcPct val="130000"/>
              </a:lnSpc>
              <a:buNone/>
            </a:pPr>
            <a:r>
              <a:rPr lang="en-US" altLang="zh-CN" dirty="0">
                <a:solidFill>
                  <a:srgbClr val="2B2F36"/>
                </a:solidFill>
                <a:latin typeface="MiSans" pitchFamily="34" charset="-122"/>
                <a:ea typeface="MiSans" pitchFamily="34" charset="-122"/>
                <a:cs typeface="MiSans" pitchFamily="34" charset="-120"/>
              </a:rPr>
              <a:t>    </a:t>
            </a:r>
            <a:r>
              <a:rPr lang="zh-CN" altLang="en-US" dirty="0">
                <a:solidFill>
                  <a:srgbClr val="2B2F36"/>
                </a:solidFill>
                <a:latin typeface="MiSans" pitchFamily="34" charset="-122"/>
                <a:ea typeface="MiSans" pitchFamily="34" charset="-122"/>
                <a:cs typeface="MiSans" pitchFamily="34" charset="-120"/>
              </a:rPr>
              <a:t>建议由</a:t>
            </a:r>
            <a:r>
              <a:rPr lang="zh-CN" altLang="en-US" b="1" dirty="0">
                <a:solidFill>
                  <a:srgbClr val="C00000"/>
                </a:solidFill>
                <a:latin typeface="MiSans" pitchFamily="34" charset="-122"/>
                <a:ea typeface="MiSans" pitchFamily="34" charset="-122"/>
                <a:cs typeface="MiSans" pitchFamily="34" charset="-120"/>
              </a:rPr>
              <a:t>水利部门联合自规及景区内相关乡镇（街道）</a:t>
            </a:r>
            <a:r>
              <a:rPr lang="zh-CN" altLang="en-US" dirty="0">
                <a:solidFill>
                  <a:srgbClr val="2B2F36"/>
                </a:solidFill>
                <a:latin typeface="MiSans" pitchFamily="34" charset="-122"/>
                <a:ea typeface="MiSans" pitchFamily="34" charset="-122"/>
                <a:cs typeface="MiSans" pitchFamily="34" charset="-120"/>
              </a:rPr>
              <a:t>界定</a:t>
            </a:r>
            <a:r>
              <a:rPr lang="zh-CN" altLang="en-US" b="1" dirty="0">
                <a:solidFill>
                  <a:srgbClr val="C00000"/>
                </a:solidFill>
                <a:latin typeface="MiSans" pitchFamily="34" charset="-122"/>
                <a:ea typeface="MiSans" pitchFamily="34" charset="-122"/>
                <a:cs typeface="MiSans" pitchFamily="34" charset="-120"/>
              </a:rPr>
              <a:t>水域资源、水利工程资产</a:t>
            </a:r>
            <a:r>
              <a:rPr lang="zh-CN" altLang="en-US" dirty="0">
                <a:solidFill>
                  <a:srgbClr val="2B2F36"/>
                </a:solidFill>
                <a:latin typeface="MiSans" pitchFamily="34" charset="-122"/>
                <a:ea typeface="MiSans" pitchFamily="34" charset="-122"/>
                <a:cs typeface="MiSans" pitchFamily="34" charset="-120"/>
              </a:rPr>
              <a:t>的权属。</a:t>
            </a:r>
            <a:endParaRPr lang="en-US" dirty="0">
              <a:solidFill>
                <a:srgbClr val="2B2F36"/>
              </a:solidFill>
              <a:latin typeface="MiSans" pitchFamily="34" charset="-122"/>
              <a:ea typeface="MiSans" pitchFamily="34" charset="-122"/>
              <a:cs typeface="MiSans" pitchFamily="34" charset="-12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矩形 9"/>
          <p:cNvSpPr/>
          <p:nvPr userDrawn="1">
            <p:custDataLst>
              <p:tags r:id="rId1"/>
            </p:custDataLst>
          </p:nvPr>
        </p:nvSpPr>
        <p:spPr>
          <a:xfrm>
            <a:off x="292800" y="304200"/>
            <a:ext cx="11606400" cy="624960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ct val="0"/>
              </a:spcBef>
              <a:spcAft>
                <a:spcPct val="0"/>
              </a:spcAft>
            </a:pPr>
            <a:endParaRPr lang="zh-CN" altLang="en-US" sz="1800" kern="1200">
              <a:solidFill>
                <a:schemeClr val="lt1"/>
              </a:solidFill>
              <a:latin typeface="微软雅黑" panose="020B0503020204020204" charset="-122"/>
              <a:ea typeface="微软雅黑" panose="020B0503020204020204" charset="-122"/>
              <a:sym typeface="+mn-ea"/>
            </a:endParaRPr>
          </a:p>
        </p:txBody>
      </p:sp>
      <p:sp>
        <p:nvSpPr>
          <p:cNvPr id="8" name="任意多边形: 形状 27"/>
          <p:cNvSpPr/>
          <p:nvPr>
            <p:custDataLst>
              <p:tags r:id="rId2"/>
            </p:custDataLst>
          </p:nvPr>
        </p:nvSpPr>
        <p:spPr>
          <a:xfrm rot="10800000">
            <a:off x="5581650" y="1471930"/>
            <a:ext cx="209550" cy="256540"/>
          </a:xfrm>
          <a:custGeom>
            <a:avLst/>
            <a:gdLst>
              <a:gd name="connsiteX0" fmla="*/ 174788 w 340237"/>
              <a:gd name="connsiteY0" fmla="*/ 0 h 415819"/>
              <a:gd name="connsiteX1" fmla="*/ 340237 w 340237"/>
              <a:gd name="connsiteY1" fmla="*/ 0 h 415819"/>
              <a:gd name="connsiteX2" fmla="*/ 241322 w 340237"/>
              <a:gd name="connsiteY2" fmla="*/ 415819 h 415819"/>
              <a:gd name="connsiteX3" fmla="*/ 0 w 340237"/>
              <a:gd name="connsiteY3" fmla="*/ 415819 h 415819"/>
            </a:gdLst>
            <a:ahLst/>
            <a:cxnLst>
              <a:cxn ang="0">
                <a:pos x="connsiteX0" y="connsiteY0"/>
              </a:cxn>
              <a:cxn ang="0">
                <a:pos x="connsiteX1" y="connsiteY1"/>
              </a:cxn>
              <a:cxn ang="0">
                <a:pos x="connsiteX2" y="connsiteY2"/>
              </a:cxn>
              <a:cxn ang="0">
                <a:pos x="connsiteX3" y="connsiteY3"/>
              </a:cxn>
            </a:cxnLst>
            <a:rect l="l" t="t" r="r" b="b"/>
            <a:pathLst>
              <a:path w="340237" h="415819">
                <a:moveTo>
                  <a:pt x="174788" y="0"/>
                </a:moveTo>
                <a:lnTo>
                  <a:pt x="340237" y="0"/>
                </a:lnTo>
                <a:lnTo>
                  <a:pt x="241322" y="415819"/>
                </a:lnTo>
                <a:lnTo>
                  <a:pt x="0" y="415819"/>
                </a:lnTo>
                <a:close/>
              </a:path>
            </a:pathLst>
          </a:custGeom>
          <a:solidFill>
            <a:schemeClr val="l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defTabSz="914400">
              <a:spcBef>
                <a:spcPct val="0"/>
              </a:spcBef>
              <a:spcAft>
                <a:spcPct val="0"/>
              </a:spcAft>
            </a:pPr>
            <a:endParaRPr lang="zh-CN" altLang="en-US" sz="1800" kern="1200">
              <a:solidFill>
                <a:schemeClr val="lt1"/>
              </a:solidFill>
              <a:latin typeface="微软雅黑" panose="020B0503020204020204" charset="-122"/>
              <a:ea typeface="微软雅黑" panose="020B0503020204020204" charset="-122"/>
              <a:sym typeface="+mn-ea"/>
            </a:endParaRPr>
          </a:p>
        </p:txBody>
      </p:sp>
      <p:sp>
        <p:nvSpPr>
          <p:cNvPr id="11" name="任意多边形: 形状 28"/>
          <p:cNvSpPr/>
          <p:nvPr>
            <p:custDataLst>
              <p:tags r:id="rId3"/>
            </p:custDataLst>
          </p:nvPr>
        </p:nvSpPr>
        <p:spPr>
          <a:xfrm rot="10800000">
            <a:off x="5347335" y="1471930"/>
            <a:ext cx="209550" cy="256540"/>
          </a:xfrm>
          <a:custGeom>
            <a:avLst/>
            <a:gdLst>
              <a:gd name="connsiteX0" fmla="*/ 174788 w 340237"/>
              <a:gd name="connsiteY0" fmla="*/ 0 h 415819"/>
              <a:gd name="connsiteX1" fmla="*/ 340237 w 340237"/>
              <a:gd name="connsiteY1" fmla="*/ 0 h 415819"/>
              <a:gd name="connsiteX2" fmla="*/ 241322 w 340237"/>
              <a:gd name="connsiteY2" fmla="*/ 415819 h 415819"/>
              <a:gd name="connsiteX3" fmla="*/ 0 w 340237"/>
              <a:gd name="connsiteY3" fmla="*/ 415819 h 415819"/>
            </a:gdLst>
            <a:ahLst/>
            <a:cxnLst>
              <a:cxn ang="0">
                <a:pos x="connsiteX0" y="connsiteY0"/>
              </a:cxn>
              <a:cxn ang="0">
                <a:pos x="connsiteX1" y="connsiteY1"/>
              </a:cxn>
              <a:cxn ang="0">
                <a:pos x="connsiteX2" y="connsiteY2"/>
              </a:cxn>
              <a:cxn ang="0">
                <a:pos x="connsiteX3" y="connsiteY3"/>
              </a:cxn>
            </a:cxnLst>
            <a:rect l="l" t="t" r="r" b="b"/>
            <a:pathLst>
              <a:path w="340237" h="415819">
                <a:moveTo>
                  <a:pt x="174788" y="0"/>
                </a:moveTo>
                <a:lnTo>
                  <a:pt x="340237" y="0"/>
                </a:lnTo>
                <a:lnTo>
                  <a:pt x="241322" y="415819"/>
                </a:lnTo>
                <a:lnTo>
                  <a:pt x="0" y="415819"/>
                </a:lnTo>
                <a:close/>
              </a:path>
            </a:pathLst>
          </a:custGeom>
          <a:solidFill>
            <a:schemeClr val="l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defTabSz="914400">
              <a:spcBef>
                <a:spcPct val="0"/>
              </a:spcBef>
              <a:spcAft>
                <a:spcPct val="0"/>
              </a:spcAft>
            </a:pPr>
            <a:endParaRPr lang="zh-CN" altLang="en-US" sz="1800" kern="1200">
              <a:solidFill>
                <a:schemeClr val="lt1"/>
              </a:solidFill>
              <a:latin typeface="微软雅黑" panose="020B0503020204020204" charset="-122"/>
              <a:ea typeface="微软雅黑" panose="020B0503020204020204" charset="-122"/>
              <a:sym typeface="+mn-ea"/>
            </a:endParaRPr>
          </a:p>
        </p:txBody>
      </p:sp>
      <p:cxnSp>
        <p:nvCxnSpPr>
          <p:cNvPr id="12" name="直接连接符 11"/>
          <p:cNvCxnSpPr/>
          <p:nvPr>
            <p:custDataLst>
              <p:tags r:id="rId4"/>
            </p:custDataLst>
          </p:nvPr>
        </p:nvCxnSpPr>
        <p:spPr>
          <a:xfrm>
            <a:off x="609600" y="1600200"/>
            <a:ext cx="4419600" cy="0"/>
          </a:xfrm>
          <a:prstGeom prst="line">
            <a:avLst/>
          </a:prstGeom>
          <a:ln w="19050">
            <a:solidFill>
              <a:schemeClr val="dk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文本框 12"/>
          <p:cNvSpPr txBox="1"/>
          <p:nvPr>
            <p:custDataLst>
              <p:tags r:id="rId5"/>
            </p:custDataLst>
          </p:nvPr>
        </p:nvSpPr>
        <p:spPr>
          <a:xfrm>
            <a:off x="609600" y="609600"/>
            <a:ext cx="5181600" cy="762000"/>
          </a:xfrm>
          <a:prstGeom prst="rect">
            <a:avLst/>
          </a:prstGeom>
          <a:noFill/>
        </p:spPr>
        <p:txBody>
          <a:bodyPr wrap="square" lIns="63500" tIns="25400" rIns="63500" bIns="25400" rtlCol="0" anchor="b" anchorCtr="0">
            <a:normAutofit/>
          </a:bodyPr>
          <a:p>
            <a:pPr marL="0" indent="0" algn="l" defTabSz="914400">
              <a:lnSpc>
                <a:spcPct val="110000"/>
              </a:lnSpc>
              <a:spcBef>
                <a:spcPts val="0"/>
              </a:spcBef>
              <a:spcAft>
                <a:spcPts val="0"/>
              </a:spcAft>
              <a:buSzPct val="100000"/>
              <a:buNone/>
            </a:pPr>
            <a:r>
              <a:rPr lang="zh-CN" altLang="en-US" sz="4000" b="1" kern="1200" spc="240" dirty="0">
                <a:solidFill>
                  <a:schemeClr val="accent1"/>
                </a:solidFill>
                <a:uFillTx/>
                <a:latin typeface="微软雅黑" panose="020B0503020204020204" charset="-122"/>
                <a:ea typeface="微软雅黑" panose="020B0503020204020204" charset="-122"/>
                <a:cs typeface="+mn-cs"/>
                <a:sym typeface="Arial" panose="020B0604020202020204"/>
              </a:rPr>
              <a:t>利益分配环节</a:t>
            </a:r>
            <a:endParaRPr lang="zh-CN" altLang="en-US" sz="4000" b="1" kern="1200" spc="240" dirty="0">
              <a:solidFill>
                <a:schemeClr val="accent1"/>
              </a:solidFill>
              <a:uFillTx/>
              <a:latin typeface="微软雅黑" panose="020B0503020204020204" charset="-122"/>
              <a:ea typeface="微软雅黑" panose="020B0503020204020204" charset="-122"/>
              <a:cs typeface="+mn-cs"/>
              <a:sym typeface="Arial" panose="020B0604020202020204"/>
            </a:endParaRPr>
          </a:p>
        </p:txBody>
      </p:sp>
      <p:sp>
        <p:nvSpPr>
          <p:cNvPr id="14" name="Title 6"/>
          <p:cNvSpPr txBox="1"/>
          <p:nvPr>
            <p:custDataLst>
              <p:tags r:id="rId6"/>
            </p:custDataLst>
          </p:nvPr>
        </p:nvSpPr>
        <p:spPr>
          <a:xfrm>
            <a:off x="609600" y="1828815"/>
            <a:ext cx="5181600" cy="4419625"/>
          </a:xfrm>
          <a:prstGeom prst="rect">
            <a:avLst/>
          </a:prstGeom>
          <a:noFill/>
          <a:ln w="3175">
            <a:noFill/>
            <a:prstDash val="dash"/>
          </a:ln>
        </p:spPr>
        <p:txBody>
          <a:bodyPr wrap="square" lIns="63500" tIns="25400" rIns="63500" bIns="254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285750" algn="l" fontAlgn="ctr">
              <a:lnSpc>
                <a:spcPct val="120000"/>
              </a:lnSpc>
              <a:spcBef>
                <a:spcPts val="0"/>
              </a:spcBef>
              <a:spcAft>
                <a:spcPts val="800"/>
              </a:spcAft>
              <a:buSzPct val="100000"/>
              <a:buFont typeface="Wingdings" panose="05000000000000000000" charset="0"/>
              <a:buNone/>
            </a:pPr>
            <a:r>
              <a:rPr lang="zh-CN" altLang="en-US" sz="1700" spc="9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利益分配环节可通过“</a:t>
            </a:r>
            <a:r>
              <a:rPr lang="zh-CN" altLang="en-US" sz="1700" b="1" spc="9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按政策文件执行、按合作协议执行</a:t>
            </a:r>
            <a:r>
              <a:rPr lang="zh-CN" altLang="en-US" sz="1700" spc="9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”等方式，明确各参与主体的利益分配（如按股分红、生态反哺），实现河湖生态产品交易收益分配公平、合理和可持续性。</a:t>
            </a:r>
            <a:endParaRPr lang="zh-CN" altLang="en-US" sz="1700" spc="9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a:p>
            <a:pPr marL="0" lvl="0" indent="-285750" algn="l" fontAlgn="ctr">
              <a:lnSpc>
                <a:spcPct val="120000"/>
              </a:lnSpc>
              <a:spcBef>
                <a:spcPts val="0"/>
              </a:spcBef>
              <a:spcAft>
                <a:spcPts val="800"/>
              </a:spcAft>
              <a:buSzPct val="100000"/>
              <a:buFont typeface="Wingdings" panose="05000000000000000000" charset="0"/>
              <a:buNone/>
            </a:pPr>
            <a:r>
              <a:rPr lang="zh-CN" altLang="en-US" sz="1700" b="1" spc="9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按政策文件执行</a:t>
            </a:r>
            <a:endParaRPr lang="zh-CN" altLang="en-US" sz="1700" b="1" spc="9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a:p>
            <a:pPr marL="0" lvl="0" indent="-285750" algn="l" fontAlgn="ctr">
              <a:lnSpc>
                <a:spcPct val="120000"/>
              </a:lnSpc>
              <a:spcBef>
                <a:spcPts val="0"/>
              </a:spcBef>
              <a:spcAft>
                <a:spcPts val="800"/>
              </a:spcAft>
              <a:buSzPct val="100000"/>
              <a:buFont typeface="Wingdings" panose="05000000000000000000" charset="0"/>
              <a:buNone/>
            </a:pPr>
            <a:r>
              <a:rPr altLang="zh-CN" sz="1700" spc="9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    </a:t>
            </a:r>
            <a:r>
              <a:rPr lang="zh-CN" altLang="en-US" sz="1700" spc="9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针对政府主导型生态产品交易，政府可出台相关政策文件， 明确交易收益的使用分配：（1）建立交易资金监管机制，实现资金专款用于河湖生态保护与修复和乡村振兴等；（2）建立生态反哺机制，明确交易资金用于反哺河湖生态保护与治理的比例，进而保障河湖公共资源可持续保护与开发利用，促进河湖生态系统功能不断增强和区域共同富裕。</a:t>
            </a:r>
            <a:endParaRPr lang="zh-CN" altLang="en-US" sz="1700" spc="9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p:txBody>
      </p:sp>
      <p:pic>
        <p:nvPicPr>
          <p:cNvPr id="15" name="图片 14"/>
          <p:cNvPicPr>
            <a:picLocks noChangeAspect="1"/>
          </p:cNvPicPr>
          <p:nvPr>
            <p:custDataLst>
              <p:tags r:id="rId7"/>
            </p:custDataLst>
          </p:nvPr>
        </p:nvPicPr>
        <p:blipFill rotWithShape="1">
          <a:blip r:embed="rId8"/>
          <a:srcRect/>
          <a:stretch>
            <a:fillRect/>
          </a:stretch>
        </p:blipFill>
        <p:spPr>
          <a:xfrm>
            <a:off x="6248450" y="1615781"/>
            <a:ext cx="5334038" cy="3626485"/>
          </a:xfrm>
          <a:custGeom>
            <a:avLst/>
            <a:gdLst/>
            <a:ahLst/>
            <a:cxnLst>
              <a:cxn ang="3">
                <a:pos x="hc" y="t"/>
              </a:cxn>
              <a:cxn ang="cd2">
                <a:pos x="l" y="vc"/>
              </a:cxn>
              <a:cxn ang="cd4">
                <a:pos x="hc" y="b"/>
              </a:cxn>
              <a:cxn ang="0">
                <a:pos x="r" y="vc"/>
              </a:cxn>
            </a:cxnLst>
            <a:rect l="l" t="t" r="r" b="b"/>
            <a:pathLst>
              <a:path w="8400" h="8880">
                <a:moveTo>
                  <a:pt x="0" y="0"/>
                </a:moveTo>
                <a:lnTo>
                  <a:pt x="8400" y="0"/>
                </a:lnTo>
                <a:lnTo>
                  <a:pt x="8400" y="8880"/>
                </a:lnTo>
                <a:lnTo>
                  <a:pt x="0" y="8880"/>
                </a:lnTo>
                <a:lnTo>
                  <a:pt x="0" y="0"/>
                </a:lnTo>
                <a:close/>
              </a:path>
            </a:pathLst>
          </a:custGeom>
        </p:spPr>
      </p:pic>
    </p:spTree>
    <p:custDataLst>
      <p:tags r:id="rId9"/>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37"/>
          <p:cNvSpPr txBox="1"/>
          <p:nvPr/>
        </p:nvSpPr>
        <p:spPr>
          <a:xfrm>
            <a:off x="5885815" y="398780"/>
            <a:ext cx="5411470" cy="5850890"/>
          </a:xfrm>
          <a:prstGeom prst="rect">
            <a:avLst/>
          </a:prstGeom>
          <a:noFill/>
          <a:ln w="6096" cap="flat" cmpd="sng">
            <a:solidFill>
              <a:srgbClr val="000000"/>
            </a:solidFill>
            <a:prstDash val="solid"/>
            <a:miter/>
            <a:headEnd type="none" w="med" len="med"/>
            <a:tailEnd type="none" w="med" len="med"/>
          </a:ln>
        </p:spPr>
        <p:txBody>
          <a:bodyPr lIns="0" tIns="0" rIns="0" bIns="0" upright="1"/>
          <a:p>
            <a:pPr marL="0" marR="0" indent="0" algn="l" defTabSz="914400">
              <a:lnSpc>
                <a:spcPct val="100000"/>
              </a:lnSpc>
              <a:spcBef>
                <a:spcPts val="400"/>
              </a:spcBef>
              <a:spcAft>
                <a:spcPts val="0"/>
              </a:spcAft>
            </a:pPr>
            <a:r>
              <a:rPr lang="en-US" altLang="zh-CN" sz="1200" b="1" kern="100">
                <a:solidFill>
                  <a:srgbClr val="000000"/>
                </a:solidFill>
                <a:latin typeface="仿宋" panose="02010609060101010101" charset="-122"/>
                <a:ea typeface="仿宋" panose="02010609060101010101" charset="-122"/>
                <a:cs typeface="仿宋" panose="02010609060101010101" charset="-122"/>
                <a:sym typeface="Times New Roman" panose="02020603050405020304"/>
              </a:rPr>
              <a:t>     全国水利风景区生态产品价值实现交易首单</a:t>
            </a:r>
            <a:r>
              <a:rPr lang="en-US" altLang="zh-CN" sz="1200" b="1" kern="100">
                <a:solidFill>
                  <a:srgbClr val="000000"/>
                </a:solidFill>
                <a:latin typeface="Times New Roman" panose="02020603050405020304"/>
                <a:ea typeface="Times New Roman" panose="02020603050405020304"/>
                <a:cs typeface="仿宋" panose="02010609060101010101" charset="-122"/>
                <a:sym typeface="Times New Roman" panose="02020603050405020304"/>
              </a:rPr>
              <a:t>-</a:t>
            </a:r>
            <a:r>
              <a:rPr lang="en-US" altLang="zh-CN" sz="1200" b="1" kern="100">
                <a:solidFill>
                  <a:srgbClr val="000000"/>
                </a:solidFill>
                <a:latin typeface="仿宋" panose="02010609060101010101" charset="-122"/>
                <a:ea typeface="仿宋" panose="02010609060101010101" charset="-122"/>
                <a:cs typeface="仿宋" panose="02010609060101010101" charset="-122"/>
                <a:sym typeface="Times New Roman" panose="02020603050405020304"/>
              </a:rPr>
              <a:t>马金溪水利风景区</a:t>
            </a:r>
            <a:endParaRPr lang="en-US" altLang="zh-CN" sz="1200" b="1" kern="100">
              <a:solidFill>
                <a:srgbClr val="000000"/>
              </a:solidFill>
              <a:latin typeface="仿宋" panose="02010609060101010101" charset="-122"/>
              <a:ea typeface="仿宋" panose="02010609060101010101" charset="-122"/>
              <a:cs typeface="仿宋" panose="02010609060101010101" charset="-122"/>
              <a:sym typeface="Times New Roman" panose="02020603050405020304"/>
            </a:endParaRPr>
          </a:p>
        </p:txBody>
      </p:sp>
      <p:sp>
        <p:nvSpPr>
          <p:cNvPr id="6" name="矩形 5"/>
          <p:cNvSpPr/>
          <p:nvPr userDrawn="1">
            <p:custDataLst>
              <p:tags r:id="rId1"/>
            </p:custDataLst>
          </p:nvPr>
        </p:nvSpPr>
        <p:spPr>
          <a:xfrm>
            <a:off x="292800" y="304200"/>
            <a:ext cx="11606400" cy="624960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ct val="0"/>
              </a:spcBef>
              <a:spcAft>
                <a:spcPct val="0"/>
              </a:spcAft>
            </a:pPr>
            <a:endParaRPr lang="zh-CN" altLang="en-US" sz="1800" kern="1200">
              <a:solidFill>
                <a:schemeClr val="lt1"/>
              </a:solidFill>
              <a:latin typeface="微软雅黑" panose="020B0503020204020204" charset="-122"/>
              <a:ea typeface="微软雅黑" panose="020B0503020204020204" charset="-122"/>
              <a:sym typeface="+mn-ea"/>
            </a:endParaRPr>
          </a:p>
        </p:txBody>
      </p:sp>
      <p:sp>
        <p:nvSpPr>
          <p:cNvPr id="12" name="文本框 11"/>
          <p:cNvSpPr txBox="1"/>
          <p:nvPr>
            <p:custDataLst>
              <p:tags r:id="rId2"/>
            </p:custDataLst>
          </p:nvPr>
        </p:nvSpPr>
        <p:spPr>
          <a:xfrm>
            <a:off x="609561" y="609583"/>
            <a:ext cx="4914938" cy="762000"/>
          </a:xfrm>
          <a:prstGeom prst="rect">
            <a:avLst/>
          </a:prstGeom>
          <a:noFill/>
        </p:spPr>
        <p:txBody>
          <a:bodyPr wrap="square" lIns="63500" tIns="25400" rIns="63500" bIns="25400" rtlCol="0" anchor="b" anchorCtr="0">
            <a:normAutofit/>
          </a:bodyPr>
          <a:p>
            <a:pPr marL="0" indent="0" algn="l" defTabSz="914400">
              <a:lnSpc>
                <a:spcPct val="110000"/>
              </a:lnSpc>
              <a:spcBef>
                <a:spcPts val="0"/>
              </a:spcBef>
              <a:spcAft>
                <a:spcPts val="0"/>
              </a:spcAft>
              <a:buSzPct val="100000"/>
              <a:buNone/>
            </a:pPr>
            <a:r>
              <a:rPr lang="zh-CN" altLang="en-US" sz="4200" b="1" kern="1200" spc="260" dirty="0">
                <a:solidFill>
                  <a:schemeClr val="accent1"/>
                </a:solidFill>
                <a:uFillTx/>
                <a:latin typeface="微软雅黑" panose="020B0503020204020204" charset="-122"/>
                <a:ea typeface="微软雅黑" panose="020B0503020204020204" charset="-122"/>
                <a:cs typeface="+mn-cs"/>
                <a:sym typeface="Arial" panose="020B0604020202020204"/>
              </a:rPr>
              <a:t>利益分配环节</a:t>
            </a:r>
            <a:endParaRPr lang="zh-CN" altLang="en-US" sz="4200" b="1" kern="1200" spc="260" dirty="0">
              <a:solidFill>
                <a:schemeClr val="accent1"/>
              </a:solidFill>
              <a:uFillTx/>
              <a:latin typeface="微软雅黑" panose="020B0503020204020204" charset="-122"/>
              <a:ea typeface="微软雅黑" panose="020B0503020204020204" charset="-122"/>
              <a:cs typeface="+mn-cs"/>
              <a:sym typeface="Arial" panose="020B0604020202020204"/>
            </a:endParaRPr>
          </a:p>
        </p:txBody>
      </p:sp>
      <p:pic>
        <p:nvPicPr>
          <p:cNvPr id="14" name="图片 13" descr="placingpictureplaceholder"/>
          <p:cNvPicPr>
            <a:picLocks noChangeAspect="1"/>
          </p:cNvPicPr>
          <p:nvPr>
            <p:custDataLst>
              <p:tags r:id="rId3"/>
            </p:custDataLst>
          </p:nvPr>
        </p:nvPicPr>
        <p:blipFill>
          <a:blip r:embed="rId4"/>
          <a:srcRect t="829" b="829"/>
          <a:stretch>
            <a:fillRect/>
          </a:stretch>
        </p:blipFill>
        <p:spPr>
          <a:xfrm>
            <a:off x="1039312" y="1676391"/>
            <a:ext cx="4048404" cy="2238388"/>
          </a:xfrm>
          <a:prstGeom prst="rect">
            <a:avLst/>
          </a:prstGeom>
        </p:spPr>
      </p:pic>
      <p:pic>
        <p:nvPicPr>
          <p:cNvPr id="15" name="图片 14" descr="placingpictureplaceholder"/>
          <p:cNvPicPr>
            <a:picLocks noChangeAspect="1"/>
          </p:cNvPicPr>
          <p:nvPr>
            <p:custDataLst>
              <p:tags r:id="rId5"/>
            </p:custDataLst>
          </p:nvPr>
        </p:nvPicPr>
        <p:blipFill>
          <a:blip r:embed="rId6"/>
          <a:srcRect t="829" b="829"/>
          <a:stretch>
            <a:fillRect/>
          </a:stretch>
        </p:blipFill>
        <p:spPr>
          <a:xfrm>
            <a:off x="1039312" y="4010029"/>
            <a:ext cx="4048404" cy="2238388"/>
          </a:xfrm>
          <a:prstGeom prst="rect">
            <a:avLst/>
          </a:prstGeom>
        </p:spPr>
      </p:pic>
      <p:sp>
        <p:nvSpPr>
          <p:cNvPr id="13" name="Title 6"/>
          <p:cNvSpPr txBox="1"/>
          <p:nvPr>
            <p:custDataLst>
              <p:tags r:id="rId7"/>
            </p:custDataLst>
          </p:nvPr>
        </p:nvSpPr>
        <p:spPr>
          <a:xfrm>
            <a:off x="5981706" y="609581"/>
            <a:ext cx="5600738" cy="5638838"/>
          </a:xfrm>
          <a:prstGeom prst="rect">
            <a:avLst/>
          </a:prstGeom>
          <a:noFill/>
          <a:ln w="3175">
            <a:noFill/>
            <a:prstDash val="dash"/>
          </a:ln>
        </p:spPr>
        <p:txBody>
          <a:bodyPr wrap="square" lIns="63500" tIns="25400" rIns="63500" bIns="25400" anchor="ctr" anchorCtr="0">
            <a:normAutofit lnSpcReduction="1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ctr">
              <a:lnSpc>
                <a:spcPct val="120000"/>
              </a:lnSpc>
              <a:spcBef>
                <a:spcPts val="0"/>
              </a:spcBef>
              <a:spcAft>
                <a:spcPts val="800"/>
              </a:spcAft>
              <a:buSzPct val="100000"/>
              <a:buFont typeface="Wingdings" panose="05000000000000000000" charset="0"/>
            </a:pPr>
            <a:r>
              <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按合同协议执行</a:t>
            </a:r>
            <a:endPar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a:p>
            <a:pPr marL="0" lvl="0" indent="0" algn="l" fontAlgn="ctr">
              <a:lnSpc>
                <a:spcPct val="120000"/>
              </a:lnSpc>
              <a:spcBef>
                <a:spcPts val="0"/>
              </a:spcBef>
              <a:spcAft>
                <a:spcPts val="800"/>
              </a:spcAft>
              <a:buSzPct val="100000"/>
              <a:buFont typeface="Wingdings" panose="05000000000000000000" charset="0"/>
            </a:pPr>
            <a:r>
              <a:rPr altLang="zh-CN"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    </a:t>
            </a:r>
            <a:r>
              <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针对市场驱动型河湖生态产品交易，各参与主体之间可通过合同协议约定，明确各自权利义务以及各方收益：</a:t>
            </a:r>
            <a:endPar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a:p>
            <a:pPr marL="0" lvl="0" indent="0" algn="l" fontAlgn="ctr">
              <a:lnSpc>
                <a:spcPct val="120000"/>
              </a:lnSpc>
              <a:spcBef>
                <a:spcPts val="0"/>
              </a:spcBef>
              <a:spcAft>
                <a:spcPts val="800"/>
              </a:spcAft>
              <a:buSzPct val="100000"/>
              <a:buFont typeface="Wingdings" panose="05000000000000000000" charset="0"/>
            </a:pPr>
            <a:r>
              <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（1）乡镇/村集体：通过土地租赁、项目分红、提供就业岗位及其他福利政策等，提高村民收入，实现共富。同时，乡镇/村集体需承担项目运营过程中水安全、生产安全责任；</a:t>
            </a:r>
            <a:endPar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a:p>
            <a:pPr marL="0" lvl="0" indent="-400050" algn="l" fontAlgn="ctr">
              <a:lnSpc>
                <a:spcPct val="120000"/>
              </a:lnSpc>
              <a:spcBef>
                <a:spcPts val="0"/>
              </a:spcBef>
              <a:spcAft>
                <a:spcPts val="800"/>
              </a:spcAft>
              <a:buSzPct val="100000"/>
              <a:buFont typeface="+mj-ea"/>
            </a:pPr>
            <a:r>
              <a:rPr altLang="zh-CN"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   </a:t>
            </a:r>
            <a:r>
              <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a:t>
            </a:r>
            <a:r>
              <a:rPr altLang="zh-CN"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2</a:t>
            </a:r>
            <a:r>
              <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）水利部门：通过协助项目开发规划制定、项目涉河涉堤审批支持等，要求经营方提供生态反哺资金（主要用于水岸日常管护、水利工程维养）；</a:t>
            </a:r>
            <a:endPar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a:p>
            <a:pPr marL="0" lvl="0" indent="-400050" algn="l" fontAlgn="ctr">
              <a:lnSpc>
                <a:spcPct val="120000"/>
              </a:lnSpc>
              <a:spcBef>
                <a:spcPts val="0"/>
              </a:spcBef>
              <a:spcAft>
                <a:spcPts val="800"/>
              </a:spcAft>
              <a:buSzPct val="100000"/>
              <a:buFont typeface="+mj-ea"/>
            </a:pPr>
            <a:r>
              <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 </a:t>
            </a:r>
            <a:r>
              <a:rPr altLang="zh-CN"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 </a:t>
            </a:r>
            <a:r>
              <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rPr>
              <a:t>（3）企业：共同开发所得收益扣除经营成本、税费等，按照出资比例进行分配。</a:t>
            </a:r>
            <a:endParaRPr lang="zh-CN" altLang="en-US" sz="2000" spc="12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Arial" panose="020B0604020202020204"/>
            </a:endParaRPr>
          </a:p>
        </p:txBody>
      </p:sp>
    </p:spTree>
    <p:custDataLst>
      <p:tags r:id="rId8"/>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143000"/>
            <a:ext cx="12192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96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三</a:t>
            </a:r>
            <a:endParaRPr lang="zh-CN" altLang="en-US" sz="96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
        <p:nvSpPr>
          <p:cNvPr id="4" name="AutoShape 4"/>
          <p:cNvSpPr/>
          <p:nvPr/>
        </p:nvSpPr>
        <p:spPr>
          <a:xfrm>
            <a:off x="0" y="2794000"/>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sz="48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难点与风险点</a:t>
            </a:r>
            <a:endParaRPr lang="zh-CN" sz="4800" b="1" i="0" u="none" strike="noStrike">
              <a:solidFill>
                <a:srgbClr val="22543D"/>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5"/>
          <p:cNvSpPr/>
          <p:nvPr>
            <p:custDataLst>
              <p:tags r:id="rId1"/>
            </p:custDataLst>
          </p:nvPr>
        </p:nvSpPr>
        <p:spPr>
          <a:xfrm>
            <a:off x="669925" y="1022350"/>
            <a:ext cx="10747375" cy="1025525"/>
          </a:xfrm>
          <a:prstGeom prst="rect">
            <a:avLst/>
          </a:prstGeom>
          <a:noFill/>
        </p:spPr>
        <p:txBody>
          <a:bodyPr wrap="square" lIns="0" tIns="0" rIns="0" bIns="0" rtlCol="0" anchor="t"/>
          <a:lstStyle/>
          <a:p>
            <a:pPr marL="0" indent="0" algn="just">
              <a:lnSpc>
                <a:spcPct val="150000"/>
              </a:lnSpc>
              <a:buNone/>
            </a:pPr>
            <a:endParaRPr lang="zh-CN" sz="1400" dirty="0">
              <a:solidFill>
                <a:srgbClr val="00B050"/>
              </a:solidFill>
              <a:latin typeface="MiSans" pitchFamily="34" charset="-122"/>
              <a:ea typeface="MiSans" pitchFamily="34" charset="-122"/>
              <a:cs typeface="MiSans" pitchFamily="34" charset="-120"/>
            </a:endParaRPr>
          </a:p>
        </p:txBody>
      </p:sp>
      <p:pic>
        <p:nvPicPr>
          <p:cNvPr id="12" name="Image 3" descr="https://test-kimi-img.moonshot.cn/pub/slides/slides_tmpl/image/25-07-11-16:53:38-d1od24lcmrb5eq9ipul0.png"/>
          <p:cNvPicPr>
            <a:picLocks noChangeAspect="1"/>
          </p:cNvPicPr>
          <p:nvPr/>
        </p:nvPicPr>
        <p:blipFill>
          <a:blip r:embed="rId2"/>
          <a:srcRect l="48434" t="-16661" r="-22647" b="-9030"/>
          <a:stretch>
            <a:fillRect/>
          </a:stretch>
        </p:blipFill>
        <p:spPr>
          <a:xfrm flipH="1">
            <a:off x="10842625" y="0"/>
            <a:ext cx="1349375" cy="2283460"/>
          </a:xfrm>
          <a:prstGeom prst="rect">
            <a:avLst/>
          </a:prstGeom>
        </p:spPr>
      </p:pic>
      <p:sp>
        <p:nvSpPr>
          <p:cNvPr id="14" name="Text 2"/>
          <p:cNvSpPr/>
          <p:nvPr/>
        </p:nvSpPr>
        <p:spPr>
          <a:xfrm>
            <a:off x="85725" y="96520"/>
            <a:ext cx="10683875" cy="830580"/>
          </a:xfrm>
          <a:prstGeom prst="rect">
            <a:avLst/>
          </a:prstGeom>
          <a:noFill/>
        </p:spPr>
        <p:txBody>
          <a:bodyPr wrap="square" lIns="0" tIns="0" rIns="0" bIns="0" rtlCol="0" anchor="t">
            <a:spAutoFit/>
          </a:bodyPr>
          <a:p>
            <a:pPr marL="0" indent="0" algn="l">
              <a:lnSpc>
                <a:spcPct val="150000"/>
              </a:lnSpc>
              <a:buNone/>
            </a:pPr>
            <a:r>
              <a:rPr lang="en-US" altLang="zh-CN" sz="3600" b="1" dirty="0">
                <a:solidFill>
                  <a:srgbClr val="052334"/>
                </a:solidFill>
                <a:latin typeface="MiSans" pitchFamily="34" charset="-122"/>
                <a:ea typeface="MiSans" pitchFamily="34" charset="-122"/>
                <a:cs typeface="MiSans" pitchFamily="34" charset="-120"/>
                <a:sym typeface="+mn-ea"/>
              </a:rPr>
              <a:t> </a:t>
            </a:r>
            <a:r>
              <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rPr>
              <a:t>难点</a:t>
            </a:r>
            <a:r>
              <a:rPr lang="en-US" altLang="zh-CN" sz="2800" b="1" dirty="0">
                <a:solidFill>
                  <a:srgbClr val="052334"/>
                </a:solidFill>
                <a:latin typeface="华文中宋" panose="02010600040101010101" charset="-122"/>
                <a:ea typeface="华文中宋" panose="02010600040101010101" charset="-122"/>
                <a:cs typeface="华文中宋" panose="02010600040101010101" charset="-122"/>
                <a:sym typeface="+mn-ea"/>
              </a:rPr>
              <a:t>1 </a:t>
            </a:r>
            <a:r>
              <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rPr>
              <a:t>权属界定</a:t>
            </a:r>
            <a:endPar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endParaRPr>
          </a:p>
        </p:txBody>
      </p:sp>
      <p:sp>
        <p:nvSpPr>
          <p:cNvPr id="15" name="文本框 14"/>
          <p:cNvSpPr txBox="1"/>
          <p:nvPr/>
        </p:nvSpPr>
        <p:spPr>
          <a:xfrm>
            <a:off x="315595" y="1046480"/>
            <a:ext cx="10703560" cy="1322705"/>
          </a:xfrm>
          <a:prstGeom prst="rect">
            <a:avLst/>
          </a:prstGeom>
        </p:spPr>
        <p:txBody>
          <a:bodyPr wrap="square">
            <a:noAutofit/>
          </a:bodyPr>
          <a:p>
            <a:pPr indent="0" algn="just" defTabSz="266700" fontAlgn="auto">
              <a:lnSpc>
                <a:spcPct val="150000"/>
              </a:lnSpc>
              <a:spcBef>
                <a:spcPct val="0"/>
              </a:spcBef>
              <a:spcAft>
                <a:spcPct val="0"/>
              </a:spcAft>
            </a:pPr>
            <a:r>
              <a:rPr lang="en-US" altLang="zh-CN" sz="1600" dirty="0">
                <a:solidFill>
                  <a:schemeClr val="tx1"/>
                </a:solidFill>
                <a:latin typeface="华文中宋" panose="02010600040101010101" charset="-122"/>
                <a:ea typeface="华文中宋" panose="02010600040101010101" charset="-122"/>
                <a:cs typeface="MiSans" pitchFamily="34" charset="-120"/>
              </a:rPr>
              <a:t>    </a:t>
            </a:r>
            <a:r>
              <a:rPr lang="zh-CN" altLang="en-US" sz="1600" dirty="0">
                <a:solidFill>
                  <a:schemeClr val="tx1"/>
                </a:solidFill>
                <a:latin typeface="华文中宋" panose="02010600040101010101" charset="-122"/>
                <a:ea typeface="华文中宋" panose="02010600040101010101" charset="-122"/>
                <a:cs typeface="MiSans" pitchFamily="34" charset="-120"/>
              </a:rPr>
              <a:t>明晰的产权是实现价值转化的先决条件。</a:t>
            </a:r>
            <a:r>
              <a:rPr lang="zh-CN" sz="1600" dirty="0">
                <a:solidFill>
                  <a:schemeClr val="tx1"/>
                </a:solidFill>
                <a:latin typeface="华文中宋" panose="02010600040101010101" charset="-122"/>
                <a:ea typeface="华文中宋" panose="02010600040101010101" charset="-122"/>
                <a:cs typeface="MiSans" pitchFamily="34" charset="-120"/>
                <a:sym typeface="+mn-ea"/>
              </a:rPr>
              <a:t>水利风景区空间资源涵盖水利设施、生态绿地、公共服务设施、经营场馆等不同类型，既涉及水利工程资产、公共设施资产以及经营空间的管理和使用权限，各类资源的登记依据、管理主体和授权方式不尽相同。如不同资源类型的授权边界不够清晰，难以支撑各类设施的差异化经营。</a:t>
            </a:r>
            <a:endParaRPr lang="zh-CN" sz="1600" dirty="0">
              <a:solidFill>
                <a:schemeClr val="tx1"/>
              </a:solidFill>
              <a:latin typeface="华文中宋" panose="02010600040101010101" charset="-122"/>
              <a:ea typeface="华文中宋" panose="02010600040101010101" charset="-122"/>
              <a:cs typeface="MiSans" pitchFamily="34" charset="-120"/>
              <a:sym typeface="+mn-ea"/>
            </a:endParaRPr>
          </a:p>
          <a:p>
            <a:pPr indent="0" algn="just" defTabSz="266700" fontAlgn="auto">
              <a:lnSpc>
                <a:spcPct val="150000"/>
              </a:lnSpc>
              <a:spcBef>
                <a:spcPct val="0"/>
              </a:spcBef>
              <a:spcAft>
                <a:spcPct val="0"/>
              </a:spcAft>
            </a:pPr>
            <a:endParaRPr lang="zh-CN" sz="1600" dirty="0">
              <a:solidFill>
                <a:srgbClr val="00B050"/>
              </a:solidFill>
              <a:latin typeface="MiSans" pitchFamily="34" charset="-122"/>
              <a:ea typeface="MiSans" pitchFamily="34" charset="-122"/>
              <a:cs typeface="MiSans" pitchFamily="34" charset="-120"/>
              <a:sym typeface="+mn-ea"/>
            </a:endParaRPr>
          </a:p>
          <a:p>
            <a:pPr indent="0" algn="just" defTabSz="266700" fontAlgn="auto">
              <a:lnSpc>
                <a:spcPct val="150000"/>
              </a:lnSpc>
              <a:spcBef>
                <a:spcPct val="0"/>
              </a:spcBef>
              <a:spcAft>
                <a:spcPct val="0"/>
              </a:spcAft>
            </a:pPr>
            <a:r>
              <a:rPr lang="zh-CN" sz="1600" dirty="0">
                <a:solidFill>
                  <a:srgbClr val="00B050"/>
                </a:solidFill>
                <a:latin typeface="MiSans" pitchFamily="34" charset="-122"/>
                <a:ea typeface="MiSans" pitchFamily="34" charset="-122"/>
                <a:cs typeface="MiSans" pitchFamily="34" charset="-120"/>
                <a:sym typeface="+mn-ea"/>
              </a:rPr>
              <a:t> </a:t>
            </a:r>
            <a:r>
              <a:rPr lang="en-US" altLang="zh-CN" sz="1600" dirty="0">
                <a:solidFill>
                  <a:srgbClr val="00B050"/>
                </a:solidFill>
                <a:latin typeface="MiSans" pitchFamily="34" charset="-122"/>
                <a:ea typeface="MiSans" pitchFamily="34" charset="-122"/>
                <a:cs typeface="MiSans" pitchFamily="34" charset="-120"/>
                <a:sym typeface="+mn-ea"/>
              </a:rPr>
              <a:t> </a:t>
            </a:r>
            <a:r>
              <a:rPr lang="zh-CN" altLang="en-US" sz="1600" dirty="0">
                <a:solidFill>
                  <a:schemeClr val="accent5"/>
                </a:solidFill>
                <a:latin typeface="华文中宋" panose="02010600040101010101" charset="-122"/>
                <a:ea typeface="华文中宋" panose="02010600040101010101" charset="-122"/>
                <a:cs typeface="华文中宋" panose="02010600040101010101" charset="-122"/>
                <a:sym typeface="+mn-ea"/>
              </a:rPr>
              <a:t>案例：</a:t>
            </a:r>
            <a:endParaRPr lang="zh-CN" altLang="en-US" sz="1600" dirty="0">
              <a:solidFill>
                <a:schemeClr val="accent5"/>
              </a:solidFill>
              <a:latin typeface="华文中宋" panose="02010600040101010101" charset="-122"/>
              <a:ea typeface="华文中宋" panose="02010600040101010101" charset="-122"/>
              <a:cs typeface="华文中宋" panose="02010600040101010101" charset="-122"/>
              <a:sym typeface="+mn-ea"/>
            </a:endParaRPr>
          </a:p>
          <a:p>
            <a:pPr indent="0" algn="just" defTabSz="266700" fontAlgn="auto">
              <a:lnSpc>
                <a:spcPct val="150000"/>
              </a:lnSpc>
              <a:spcBef>
                <a:spcPct val="0"/>
              </a:spcBef>
              <a:spcAft>
                <a:spcPct val="0"/>
              </a:spcAft>
            </a:pPr>
            <a:r>
              <a:rPr lang="zh-CN" altLang="en-US" sz="1600" dirty="0">
                <a:solidFill>
                  <a:schemeClr val="accent5"/>
                </a:solidFill>
                <a:latin typeface="华文中宋" panose="02010600040101010101" charset="-122"/>
                <a:ea typeface="华文中宋" panose="02010600040101010101" charset="-122"/>
                <a:cs typeface="华文中宋" panose="02010600040101010101" charset="-122"/>
                <a:sym typeface="+mn-ea"/>
              </a:rPr>
              <a:t> </a:t>
            </a:r>
            <a:r>
              <a:rPr lang="en-US" altLang="zh-CN" sz="1600" dirty="0">
                <a:solidFill>
                  <a:schemeClr val="accent5"/>
                </a:solidFill>
                <a:latin typeface="华文中宋" panose="02010600040101010101" charset="-122"/>
                <a:ea typeface="华文中宋" panose="02010600040101010101" charset="-122"/>
                <a:cs typeface="华文中宋" panose="02010600040101010101" charset="-122"/>
                <a:sym typeface="+mn-ea"/>
              </a:rPr>
              <a:t>    </a:t>
            </a:r>
            <a:r>
              <a:rPr 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汉江湾景区</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11</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公里的防洪墙及前后戗台确权登记在市水务局名下，</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1.9</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公里的江滩由市江滩办管理维护，其余江滩段为硚口区水务局管理维护，权属登记不统一，多级分段管理模式导致协调难度大。</a:t>
            </a:r>
            <a:endPar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endParaRPr>
          </a:p>
          <a:p>
            <a:pPr indent="0" algn="just" defTabSz="266700" fontAlgn="auto">
              <a:lnSpc>
                <a:spcPct val="150000"/>
              </a:lnSpc>
              <a:spcBef>
                <a:spcPct val="0"/>
              </a:spcBef>
              <a:spcAft>
                <a:spcPct val="0"/>
              </a:spcAft>
            </a:pP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 </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     </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针对景区资源权属分散的现状，全面开展岸线设施及生态资源清查、测绘测量、权属调查与变更登记，明确产权主体与边界，重点将</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1.9</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公里的市管江滩管理权交由硚口区统一管理，并将江滩约</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11</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公里的资产权属变更登记在硚口区，实现核心生态资产的集中统一管理。将原本权属复杂、管理分散的生态资源整合为权属清晰、可登记、可授权运营的生态资产包，奠定了生态资源向生态资产转化的法律与权属基础。</a:t>
            </a:r>
            <a:endPar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5"/>
          <p:cNvSpPr/>
          <p:nvPr>
            <p:custDataLst>
              <p:tags r:id="rId1"/>
            </p:custDataLst>
          </p:nvPr>
        </p:nvSpPr>
        <p:spPr>
          <a:xfrm>
            <a:off x="669925" y="1022350"/>
            <a:ext cx="10747375" cy="1025525"/>
          </a:xfrm>
          <a:prstGeom prst="rect">
            <a:avLst/>
          </a:prstGeom>
          <a:noFill/>
        </p:spPr>
        <p:txBody>
          <a:bodyPr wrap="square" lIns="0" tIns="0" rIns="0" bIns="0" rtlCol="0" anchor="t"/>
          <a:lstStyle/>
          <a:p>
            <a:pPr marL="0" indent="0" algn="just">
              <a:lnSpc>
                <a:spcPct val="150000"/>
              </a:lnSpc>
              <a:buNone/>
            </a:pPr>
            <a:endParaRPr lang="zh-CN" sz="1400" dirty="0">
              <a:solidFill>
                <a:srgbClr val="00B050"/>
              </a:solidFill>
              <a:latin typeface="MiSans" pitchFamily="34" charset="-122"/>
              <a:ea typeface="MiSans" pitchFamily="34" charset="-122"/>
              <a:cs typeface="MiSans" pitchFamily="34" charset="-120"/>
            </a:endParaRPr>
          </a:p>
        </p:txBody>
      </p:sp>
      <p:pic>
        <p:nvPicPr>
          <p:cNvPr id="12" name="Image 3" descr="https://test-kimi-img.moonshot.cn/pub/slides/slides_tmpl/image/25-07-11-16:53:38-d1od24lcmrb5eq9ipul0.png"/>
          <p:cNvPicPr>
            <a:picLocks noChangeAspect="1"/>
          </p:cNvPicPr>
          <p:nvPr/>
        </p:nvPicPr>
        <p:blipFill>
          <a:blip r:embed="rId2"/>
          <a:srcRect l="48434" t="-16661" r="-22647" b="-9030"/>
          <a:stretch>
            <a:fillRect/>
          </a:stretch>
        </p:blipFill>
        <p:spPr>
          <a:xfrm flipH="1">
            <a:off x="10842625" y="0"/>
            <a:ext cx="1349375" cy="2283460"/>
          </a:xfrm>
          <a:prstGeom prst="rect">
            <a:avLst/>
          </a:prstGeom>
        </p:spPr>
      </p:pic>
      <p:sp>
        <p:nvSpPr>
          <p:cNvPr id="14" name="Text 2"/>
          <p:cNvSpPr/>
          <p:nvPr/>
        </p:nvSpPr>
        <p:spPr>
          <a:xfrm>
            <a:off x="85725" y="96520"/>
            <a:ext cx="10683875" cy="830580"/>
          </a:xfrm>
          <a:prstGeom prst="rect">
            <a:avLst/>
          </a:prstGeom>
          <a:noFill/>
        </p:spPr>
        <p:txBody>
          <a:bodyPr wrap="square" lIns="0" tIns="0" rIns="0" bIns="0" rtlCol="0" anchor="t">
            <a:spAutoFit/>
          </a:bodyPr>
          <a:p>
            <a:pPr marL="0" indent="0" algn="l">
              <a:lnSpc>
                <a:spcPct val="150000"/>
              </a:lnSpc>
              <a:buNone/>
            </a:pPr>
            <a:r>
              <a:rPr lang="en-US" altLang="zh-CN" sz="3600" b="1" dirty="0">
                <a:solidFill>
                  <a:srgbClr val="052334"/>
                </a:solidFill>
                <a:latin typeface="MiSans" pitchFamily="34" charset="-122"/>
                <a:ea typeface="MiSans" pitchFamily="34" charset="-122"/>
                <a:cs typeface="MiSans" pitchFamily="34" charset="-120"/>
                <a:sym typeface="+mn-ea"/>
              </a:rPr>
              <a:t> </a:t>
            </a:r>
            <a:r>
              <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rPr>
              <a:t>难点</a:t>
            </a:r>
            <a:r>
              <a:rPr lang="en-US" altLang="zh-CN" sz="2800" b="1" dirty="0">
                <a:solidFill>
                  <a:srgbClr val="052334"/>
                </a:solidFill>
                <a:latin typeface="华文中宋" panose="02010600040101010101" charset="-122"/>
                <a:ea typeface="华文中宋" panose="02010600040101010101" charset="-122"/>
                <a:cs typeface="华文中宋" panose="02010600040101010101" charset="-122"/>
                <a:sym typeface="+mn-ea"/>
              </a:rPr>
              <a:t>2</a:t>
            </a:r>
            <a:r>
              <a:rPr lang="en-US" altLang="zh-CN" sz="2800" b="1" dirty="0">
                <a:solidFill>
                  <a:srgbClr val="052334"/>
                </a:solidFill>
                <a:latin typeface="华文中宋" panose="02010600040101010101" charset="-122"/>
                <a:ea typeface="华文中宋" panose="02010600040101010101" charset="-122"/>
                <a:cs typeface="华文中宋" panose="02010600040101010101" charset="-122"/>
                <a:sym typeface="+mn-ea"/>
              </a:rPr>
              <a:t> </a:t>
            </a:r>
            <a:r>
              <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rPr>
              <a:t>核算方法</a:t>
            </a:r>
            <a:endPar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endParaRPr>
          </a:p>
        </p:txBody>
      </p:sp>
      <p:sp>
        <p:nvSpPr>
          <p:cNvPr id="15" name="文本框 14"/>
          <p:cNvSpPr txBox="1"/>
          <p:nvPr/>
        </p:nvSpPr>
        <p:spPr>
          <a:xfrm>
            <a:off x="315595" y="1046480"/>
            <a:ext cx="10703560" cy="1322705"/>
          </a:xfrm>
          <a:prstGeom prst="rect">
            <a:avLst/>
          </a:prstGeom>
        </p:spPr>
        <p:txBody>
          <a:bodyPr wrap="square">
            <a:noAutofit/>
          </a:bodyPr>
          <a:p>
            <a:pPr indent="0" algn="just" defTabSz="266700" fontAlgn="auto">
              <a:lnSpc>
                <a:spcPct val="150000"/>
              </a:lnSpc>
              <a:spcBef>
                <a:spcPct val="0"/>
              </a:spcBef>
              <a:spcAft>
                <a:spcPct val="0"/>
              </a:spcAft>
            </a:pPr>
            <a:r>
              <a:rPr lang="en-US" altLang="zh-CN" sz="1600" dirty="0">
                <a:solidFill>
                  <a:schemeClr val="tx1"/>
                </a:solidFill>
                <a:latin typeface="华文中宋" panose="02010600040101010101" charset="-122"/>
                <a:ea typeface="华文中宋" panose="02010600040101010101" charset="-122"/>
                <a:cs typeface="MiSans" pitchFamily="34" charset="-120"/>
              </a:rPr>
              <a:t>    </a:t>
            </a:r>
            <a:r>
              <a:rPr lang="zh-CN" altLang="en-US" sz="1600">
                <a:latin typeface="宋体" panose="02010600030101010101" pitchFamily="2" charset="-122"/>
                <a:ea typeface="宋体" panose="02010600030101010101" pitchFamily="2" charset="-122"/>
                <a:sym typeface="Arial" panose="020B0604020202020204"/>
              </a:rPr>
              <a:t>当前国家层面尚未出台专项的</a:t>
            </a:r>
            <a:r>
              <a:rPr lang="en-US" altLang="zh-CN" sz="1600">
                <a:latin typeface="宋体" panose="02010600030101010101" pitchFamily="2" charset="-122"/>
                <a:ea typeface="宋体" panose="02010600030101010101" pitchFamily="2" charset="-122"/>
                <a:sym typeface="Arial" panose="020B0604020202020204"/>
              </a:rPr>
              <a:t>VEP</a:t>
            </a:r>
            <a:r>
              <a:rPr lang="zh-CN" altLang="en-US" sz="1600">
                <a:latin typeface="宋体" panose="02010600030101010101" pitchFamily="2" charset="-122"/>
                <a:ea typeface="宋体" panose="02010600030101010101" pitchFamily="2" charset="-122"/>
                <a:sym typeface="Arial" panose="020B0604020202020204"/>
              </a:rPr>
              <a:t>核算体系，现有通用的</a:t>
            </a:r>
            <a:r>
              <a:rPr lang="en-US" altLang="zh-CN" sz="1600">
                <a:latin typeface="宋体" panose="02010600030101010101" pitchFamily="2" charset="-122"/>
                <a:ea typeface="宋体" panose="02010600030101010101" pitchFamily="2" charset="-122"/>
                <a:sym typeface="Arial" panose="020B0604020202020204"/>
              </a:rPr>
              <a:t>GEP</a:t>
            </a:r>
            <a:r>
              <a:rPr lang="zh-CN" altLang="en-US" sz="1600">
                <a:latin typeface="宋体" panose="02010600030101010101" pitchFamily="2" charset="-122"/>
                <a:ea typeface="宋体" panose="02010600030101010101" pitchFamily="2" charset="-122"/>
                <a:sym typeface="Arial" panose="020B0604020202020204"/>
              </a:rPr>
              <a:t>核算结果无法直接用在市场交易上。在汉江湾案例中测算中，采用</a:t>
            </a:r>
            <a:r>
              <a:rPr lang="en-US" altLang="zh-CN" sz="1600">
                <a:latin typeface="宋体" panose="02010600030101010101" pitchFamily="2" charset="-122"/>
                <a:ea typeface="宋体" panose="02010600030101010101" pitchFamily="2" charset="-122"/>
                <a:sym typeface="Arial" panose="020B0604020202020204"/>
              </a:rPr>
              <a:t>GEP+VEP</a:t>
            </a:r>
            <a:r>
              <a:rPr lang="zh-CN" altLang="en-US" sz="1600">
                <a:latin typeface="宋体" panose="02010600030101010101" pitchFamily="2" charset="-122"/>
                <a:ea typeface="宋体" panose="02010600030101010101" pitchFamily="2" charset="-122"/>
                <a:sym typeface="Arial" panose="020B0604020202020204"/>
              </a:rPr>
              <a:t>的双轨核算，即</a:t>
            </a:r>
            <a:r>
              <a:rPr lang="en-US" altLang="zh-CN" sz="1600">
                <a:latin typeface="宋体" panose="02010600030101010101" pitchFamily="2" charset="-122"/>
                <a:ea typeface="宋体" panose="02010600030101010101" pitchFamily="2" charset="-122"/>
                <a:sym typeface="Arial" panose="020B0604020202020204"/>
              </a:rPr>
              <a:t>GEP</a:t>
            </a:r>
            <a:r>
              <a:rPr lang="zh-CN" altLang="en-US" sz="1600">
                <a:latin typeface="宋体" panose="02010600030101010101" pitchFamily="2" charset="-122"/>
                <a:ea typeface="宋体" panose="02010600030101010101" pitchFamily="2" charset="-122"/>
                <a:sym typeface="Arial" panose="020B0604020202020204"/>
              </a:rPr>
              <a:t>核算反映本底、</a:t>
            </a:r>
            <a:r>
              <a:rPr lang="en-US" altLang="zh-CN" sz="1600">
                <a:latin typeface="宋体" panose="02010600030101010101" pitchFamily="2" charset="-122"/>
                <a:ea typeface="宋体" panose="02010600030101010101" pitchFamily="2" charset="-122"/>
                <a:sym typeface="Arial" panose="020B0604020202020204"/>
              </a:rPr>
              <a:t>VEP</a:t>
            </a:r>
            <a:r>
              <a:rPr lang="zh-CN" altLang="en-US" sz="1600">
                <a:latin typeface="宋体" panose="02010600030101010101" pitchFamily="2" charset="-122"/>
                <a:ea typeface="宋体" panose="02010600030101010101" pitchFamily="2" charset="-122"/>
                <a:sym typeface="Arial" panose="020B0604020202020204"/>
              </a:rPr>
              <a:t>核算服务交易：</a:t>
            </a:r>
            <a:r>
              <a:rPr lang="en-US" altLang="zh-CN" sz="1600">
                <a:latin typeface="宋体" panose="02010600030101010101" pitchFamily="2" charset="-122"/>
                <a:ea typeface="宋体" panose="02010600030101010101" pitchFamily="2" charset="-122"/>
                <a:sym typeface="Arial" panose="020B0604020202020204"/>
              </a:rPr>
              <a:t>GEP</a:t>
            </a:r>
            <a:r>
              <a:rPr lang="zh-CN" altLang="en-US" sz="1600">
                <a:latin typeface="宋体" panose="02010600030101010101" pitchFamily="2" charset="-122"/>
                <a:ea typeface="宋体" panose="02010600030101010101" pitchFamily="2" charset="-122"/>
                <a:sym typeface="Arial" panose="020B0604020202020204"/>
              </a:rPr>
              <a:t>核算区域全域自然生态本底存量价值，仅统计生态调节、生态维持等公益性生态服务，不包含文旅运营、商业服务等市场化增值收益；</a:t>
            </a:r>
            <a:r>
              <a:rPr lang="en-US" altLang="zh-CN" sz="1600">
                <a:latin typeface="宋体" panose="02010600030101010101" pitchFamily="2" charset="-122"/>
                <a:ea typeface="宋体" panose="02010600030101010101" pitchFamily="2" charset="-122"/>
                <a:sym typeface="Arial" panose="020B0604020202020204"/>
              </a:rPr>
              <a:t>VEP</a:t>
            </a:r>
            <a:r>
              <a:rPr lang="zh-CN" altLang="en-US" sz="1600">
                <a:latin typeface="宋体" panose="02010600030101010101" pitchFamily="2" charset="-122"/>
                <a:ea typeface="宋体" panose="02010600030101010101" pitchFamily="2" charset="-122"/>
                <a:sym typeface="Arial" panose="020B0604020202020204"/>
              </a:rPr>
              <a:t>核算对区域内生态产品开发整体打包进行项目价值核算，减去不含生态产品价值的项目收益，如土地价值、固定资产等。</a:t>
            </a:r>
            <a:endParaRPr lang="zh-CN" altLang="en-US" sz="1600" kern="0">
              <a:solidFill>
                <a:srgbClr val="000000"/>
              </a:solidFill>
              <a:latin typeface="宋体" panose="02010600030101010101" pitchFamily="2" charset="-122"/>
              <a:ea typeface="宋体" panose="02010600030101010101" pitchFamily="2" charset="-122"/>
              <a:cs typeface="Arial" panose="020B0604020202020204"/>
              <a:sym typeface="Arial" panose="020B0604020202020204"/>
            </a:endParaRPr>
          </a:p>
          <a:p>
            <a:pPr indent="0" algn="just" defTabSz="266700" fontAlgn="auto">
              <a:lnSpc>
                <a:spcPct val="150000"/>
              </a:lnSpc>
              <a:spcBef>
                <a:spcPct val="0"/>
              </a:spcBef>
              <a:spcAft>
                <a:spcPct val="0"/>
              </a:spcAft>
            </a:pPr>
            <a:endParaRPr lang="zh-CN" sz="1600" dirty="0">
              <a:solidFill>
                <a:srgbClr val="00B050"/>
              </a:solidFill>
              <a:latin typeface="MiSans" pitchFamily="34" charset="-122"/>
              <a:ea typeface="MiSans" pitchFamily="34" charset="-122"/>
              <a:cs typeface="MiSans" pitchFamily="34" charset="-120"/>
              <a:sym typeface="+mn-ea"/>
            </a:endParaRPr>
          </a:p>
          <a:p>
            <a:pPr indent="0" algn="just" defTabSz="266700" fontAlgn="auto">
              <a:lnSpc>
                <a:spcPct val="150000"/>
              </a:lnSpc>
              <a:spcBef>
                <a:spcPct val="0"/>
              </a:spcBef>
              <a:spcAft>
                <a:spcPct val="0"/>
              </a:spcAft>
            </a:pPr>
            <a:r>
              <a:rPr lang="zh-CN" sz="1600" dirty="0">
                <a:solidFill>
                  <a:srgbClr val="00B050"/>
                </a:solidFill>
                <a:latin typeface="MiSans" pitchFamily="34" charset="-122"/>
                <a:ea typeface="MiSans" pitchFamily="34" charset="-122"/>
                <a:cs typeface="MiSans" pitchFamily="34" charset="-120"/>
                <a:sym typeface="+mn-ea"/>
              </a:rPr>
              <a:t> </a:t>
            </a:r>
            <a:r>
              <a:rPr lang="en-US" altLang="zh-CN" sz="1600" dirty="0">
                <a:solidFill>
                  <a:srgbClr val="00B050"/>
                </a:solidFill>
                <a:latin typeface="MiSans" pitchFamily="34" charset="-122"/>
                <a:ea typeface="MiSans" pitchFamily="34" charset="-122"/>
                <a:cs typeface="MiSans" pitchFamily="34" charset="-120"/>
                <a:sym typeface="+mn-ea"/>
              </a:rPr>
              <a:t> </a:t>
            </a:r>
            <a:r>
              <a:rPr lang="zh-CN" altLang="en-US" sz="1600" dirty="0">
                <a:solidFill>
                  <a:schemeClr val="accent5"/>
                </a:solidFill>
                <a:latin typeface="华文中宋" panose="02010600040101010101" charset="-122"/>
                <a:ea typeface="华文中宋" panose="02010600040101010101" charset="-122"/>
                <a:cs typeface="华文中宋" panose="02010600040101010101" charset="-122"/>
                <a:sym typeface="+mn-ea"/>
              </a:rPr>
              <a:t>案例：</a:t>
            </a:r>
            <a:endParaRPr lang="zh-CN" altLang="en-US" sz="1600" dirty="0">
              <a:solidFill>
                <a:schemeClr val="accent5"/>
              </a:solidFill>
              <a:latin typeface="华文中宋" panose="02010600040101010101" charset="-122"/>
              <a:ea typeface="华文中宋" panose="02010600040101010101" charset="-122"/>
              <a:cs typeface="华文中宋" panose="02010600040101010101" charset="-122"/>
              <a:sym typeface="+mn-ea"/>
            </a:endParaRPr>
          </a:p>
          <a:p>
            <a:pPr indent="0" algn="just" defTabSz="266700" fontAlgn="auto">
              <a:lnSpc>
                <a:spcPct val="150000"/>
              </a:lnSpc>
              <a:spcBef>
                <a:spcPct val="0"/>
              </a:spcBef>
              <a:spcAft>
                <a:spcPct val="0"/>
              </a:spcAft>
            </a:pPr>
            <a:r>
              <a:rPr lang="zh-CN" altLang="en-US" sz="1600" dirty="0">
                <a:solidFill>
                  <a:schemeClr val="accent5"/>
                </a:solidFill>
                <a:latin typeface="华文中宋" panose="02010600040101010101" charset="-122"/>
                <a:ea typeface="华文中宋" panose="02010600040101010101" charset="-122"/>
                <a:cs typeface="华文中宋" panose="02010600040101010101" charset="-122"/>
                <a:sym typeface="+mn-ea"/>
              </a:rPr>
              <a:t> </a:t>
            </a:r>
            <a:r>
              <a:rPr lang="en-US" altLang="zh-CN" sz="1600" dirty="0">
                <a:solidFill>
                  <a:schemeClr val="accent5"/>
                </a:solidFill>
                <a:latin typeface="华文中宋" panose="02010600040101010101" charset="-122"/>
                <a:ea typeface="华文中宋" panose="02010600040101010101" charset="-122"/>
                <a:cs typeface="华文中宋" panose="02010600040101010101" charset="-122"/>
                <a:sym typeface="+mn-ea"/>
              </a:rPr>
              <a:t>    </a:t>
            </a:r>
            <a:r>
              <a:rPr 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汉江湾案例中，采用收益法审慎测算未来</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30</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年运营期内的</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19</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项核心业态的年总收入</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15.6</a:t>
            </a:r>
            <a:r>
              <a:rPr 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8</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亿元（</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A1</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），加上期间的政府补贴</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2.90</a:t>
            </a:r>
            <a:r>
              <a:rPr 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亿</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元（</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A2</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），扣除项目的经营成本</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7.87</a:t>
            </a:r>
            <a:r>
              <a:rPr 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亿</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元（</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C</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，如直接成本、水电、工资等），得到项目总收益</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10.71</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亿元（</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P=A1+A2-C</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）；采用</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 </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成本重置法核算实际投入的土地及固定资产价值</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4.02</a:t>
            </a:r>
            <a:r>
              <a:rPr 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亿</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元（</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P’</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得到</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VEP</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核算结果</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6.69</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亿元（</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VEP=P-P’</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）。经专业机构评估后，评估价值</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6.06</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亿元，该结果为后续市场交易定价、金融工具创新与政策决策提供参考依据，同时考虑到景区水生态产品更新迭代影响，核算报告提出根据实际运营情况每</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5</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年对</a:t>
            </a:r>
            <a:r>
              <a:rPr lang="en-US" altLang="zh-CN" sz="1600" dirty="0">
                <a:solidFill>
                  <a:schemeClr val="tx1"/>
                </a:solidFill>
                <a:latin typeface="华文中宋" panose="02010600040101010101" charset="-122"/>
                <a:ea typeface="华文中宋" panose="02010600040101010101" charset="-122"/>
                <a:cs typeface="华文中宋" panose="02010600040101010101" charset="-122"/>
                <a:sym typeface="+mn-ea"/>
              </a:rPr>
              <a:t>VEP</a:t>
            </a:r>
            <a:r>
              <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rPr>
              <a:t>进行适当调整。</a:t>
            </a:r>
            <a:endPar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5"/>
          <p:cNvSpPr/>
          <p:nvPr>
            <p:custDataLst>
              <p:tags r:id="rId1"/>
            </p:custDataLst>
          </p:nvPr>
        </p:nvSpPr>
        <p:spPr>
          <a:xfrm>
            <a:off x="669925" y="1022350"/>
            <a:ext cx="10747375" cy="1025525"/>
          </a:xfrm>
          <a:prstGeom prst="rect">
            <a:avLst/>
          </a:prstGeom>
          <a:noFill/>
        </p:spPr>
        <p:txBody>
          <a:bodyPr wrap="square" lIns="0" tIns="0" rIns="0" bIns="0" rtlCol="0" anchor="t"/>
          <a:lstStyle/>
          <a:p>
            <a:pPr marL="0" indent="0" algn="just">
              <a:lnSpc>
                <a:spcPct val="150000"/>
              </a:lnSpc>
              <a:buNone/>
            </a:pPr>
            <a:endParaRPr lang="zh-CN" sz="1400" dirty="0">
              <a:solidFill>
                <a:srgbClr val="00B050"/>
              </a:solidFill>
              <a:latin typeface="MiSans" pitchFamily="34" charset="-122"/>
              <a:ea typeface="MiSans" pitchFamily="34" charset="-122"/>
              <a:cs typeface="MiSans" pitchFamily="34" charset="-120"/>
            </a:endParaRPr>
          </a:p>
        </p:txBody>
      </p:sp>
      <p:pic>
        <p:nvPicPr>
          <p:cNvPr id="12" name="Image 3" descr="https://test-kimi-img.moonshot.cn/pub/slides/slides_tmpl/image/25-07-11-16:53:38-d1od24lcmrb5eq9ipul0.png"/>
          <p:cNvPicPr>
            <a:picLocks noChangeAspect="1"/>
          </p:cNvPicPr>
          <p:nvPr/>
        </p:nvPicPr>
        <p:blipFill>
          <a:blip r:embed="rId2"/>
          <a:srcRect l="48434" t="-16661" r="-22647" b="-9030"/>
          <a:stretch>
            <a:fillRect/>
          </a:stretch>
        </p:blipFill>
        <p:spPr>
          <a:xfrm flipH="1">
            <a:off x="10842625" y="0"/>
            <a:ext cx="1349375" cy="2283460"/>
          </a:xfrm>
          <a:prstGeom prst="rect">
            <a:avLst/>
          </a:prstGeom>
        </p:spPr>
      </p:pic>
      <p:sp>
        <p:nvSpPr>
          <p:cNvPr id="14" name="Text 2"/>
          <p:cNvSpPr/>
          <p:nvPr/>
        </p:nvSpPr>
        <p:spPr>
          <a:xfrm>
            <a:off x="85725" y="96520"/>
            <a:ext cx="10683875" cy="830580"/>
          </a:xfrm>
          <a:prstGeom prst="rect">
            <a:avLst/>
          </a:prstGeom>
          <a:noFill/>
        </p:spPr>
        <p:txBody>
          <a:bodyPr wrap="square" lIns="0" tIns="0" rIns="0" bIns="0" rtlCol="0" anchor="t">
            <a:spAutoFit/>
          </a:bodyPr>
          <a:p>
            <a:pPr marL="0" indent="0" algn="l">
              <a:lnSpc>
                <a:spcPct val="150000"/>
              </a:lnSpc>
              <a:buNone/>
            </a:pPr>
            <a:r>
              <a:rPr lang="en-US" altLang="zh-CN" sz="3600" b="1" dirty="0">
                <a:solidFill>
                  <a:srgbClr val="052334"/>
                </a:solidFill>
                <a:latin typeface="MiSans" pitchFamily="34" charset="-122"/>
                <a:ea typeface="MiSans" pitchFamily="34" charset="-122"/>
                <a:cs typeface="MiSans" pitchFamily="34" charset="-120"/>
                <a:sym typeface="+mn-ea"/>
              </a:rPr>
              <a:t> </a:t>
            </a:r>
            <a:r>
              <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rPr>
              <a:t>难点</a:t>
            </a:r>
            <a:r>
              <a:rPr lang="en-US" altLang="zh-CN" sz="2800" b="1" dirty="0">
                <a:solidFill>
                  <a:srgbClr val="052334"/>
                </a:solidFill>
                <a:latin typeface="华文中宋" panose="02010600040101010101" charset="-122"/>
                <a:ea typeface="华文中宋" panose="02010600040101010101" charset="-122"/>
                <a:cs typeface="华文中宋" panose="02010600040101010101" charset="-122"/>
                <a:sym typeface="+mn-ea"/>
              </a:rPr>
              <a:t>3</a:t>
            </a:r>
            <a:r>
              <a:rPr lang="en-US" altLang="zh-CN" sz="2800" b="1" dirty="0">
                <a:solidFill>
                  <a:srgbClr val="052334"/>
                </a:solidFill>
                <a:latin typeface="华文中宋" panose="02010600040101010101" charset="-122"/>
                <a:ea typeface="华文中宋" panose="02010600040101010101" charset="-122"/>
                <a:cs typeface="华文中宋" panose="02010600040101010101" charset="-122"/>
                <a:sym typeface="+mn-ea"/>
              </a:rPr>
              <a:t> </a:t>
            </a:r>
            <a:r>
              <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rPr>
              <a:t>交易规范</a:t>
            </a:r>
            <a:endPar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endParaRPr>
          </a:p>
        </p:txBody>
      </p:sp>
      <p:sp>
        <p:nvSpPr>
          <p:cNvPr id="15" name="文本框 14"/>
          <p:cNvSpPr txBox="1"/>
          <p:nvPr/>
        </p:nvSpPr>
        <p:spPr>
          <a:xfrm>
            <a:off x="511810" y="797560"/>
            <a:ext cx="10507345" cy="1706245"/>
          </a:xfrm>
          <a:prstGeom prst="rect">
            <a:avLst/>
          </a:prstGeom>
        </p:spPr>
        <p:txBody>
          <a:bodyPr wrap="square">
            <a:noAutofit/>
          </a:bodyPr>
          <a:p>
            <a:pPr indent="0" algn="just" defTabSz="266700" fontAlgn="auto">
              <a:lnSpc>
                <a:spcPct val="150000"/>
              </a:lnSpc>
              <a:spcBef>
                <a:spcPct val="0"/>
              </a:spcBef>
              <a:spcAft>
                <a:spcPct val="0"/>
              </a:spcAft>
            </a:pPr>
            <a:r>
              <a:rPr lang="en-US" altLang="zh-CN" sz="1600" dirty="0">
                <a:solidFill>
                  <a:schemeClr val="tx1"/>
                </a:solidFill>
                <a:latin typeface="华文中宋" panose="02010600040101010101" charset="-122"/>
                <a:ea typeface="华文中宋" panose="02010600040101010101" charset="-122"/>
                <a:cs typeface="MiSans" pitchFamily="34" charset="-120"/>
              </a:rPr>
              <a:t>VEP</a:t>
            </a:r>
            <a:r>
              <a:rPr lang="zh-CN" altLang="en-US" sz="1600" dirty="0">
                <a:solidFill>
                  <a:schemeClr val="tx1"/>
                </a:solidFill>
                <a:latin typeface="华文中宋" panose="02010600040101010101" charset="-122"/>
                <a:ea typeface="华文中宋" panose="02010600040101010101" charset="-122"/>
                <a:cs typeface="MiSans" pitchFamily="34" charset="-120"/>
              </a:rPr>
              <a:t>核算以市场化交易为导向，但其产品经营开发强度要与生态承载力相适配，不能以破坏生态为代价。</a:t>
            </a:r>
            <a:r>
              <a:rPr lang="en-US" altLang="zh-CN" sz="1600" dirty="0">
                <a:solidFill>
                  <a:srgbClr val="00B050"/>
                </a:solidFill>
                <a:latin typeface="MiSans" pitchFamily="34" charset="-122"/>
                <a:ea typeface="MiSans" pitchFamily="34" charset="-122"/>
                <a:cs typeface="MiSans" pitchFamily="34" charset="-120"/>
                <a:sym typeface="+mn-ea"/>
              </a:rPr>
              <a:t> </a:t>
            </a:r>
            <a:r>
              <a:rPr lang="zh-CN" altLang="en-US" sz="1600" dirty="0">
                <a:solidFill>
                  <a:schemeClr val="tx1"/>
                </a:solidFill>
                <a:latin typeface="华文中宋" panose="02010600040101010101" charset="-122"/>
                <a:ea typeface="华文中宋" panose="02010600040101010101" charset="-122"/>
                <a:cs typeface="MiSans" pitchFamily="34" charset="-120"/>
                <a:sym typeface="+mn-ea"/>
              </a:rPr>
              <a:t>建立“负面清单”。对景区水域岸线开发项目实行包容审慎审批管理，景区的所有新建项目均需通过“负面清单”审核</a:t>
            </a:r>
            <a:r>
              <a:rPr lang="zh-CN" altLang="en-US" sz="1600">
                <a:latin typeface="仿宋" panose="02010609060101010101" charset="-122"/>
                <a:ea typeface="仿宋" panose="02010609060101010101" charset="-122"/>
                <a:sym typeface="+mn-ea"/>
              </a:rPr>
              <a:t>。</a:t>
            </a:r>
            <a:endParaRPr lang="zh-CN" altLang="en-US" sz="1600">
              <a:latin typeface="仿宋" panose="02010609060101010101" charset="-122"/>
              <a:ea typeface="仿宋" panose="02010609060101010101" charset="-122"/>
            </a:endParaRPr>
          </a:p>
          <a:p>
            <a:pPr indent="0" algn="just" defTabSz="266700" fontAlgn="auto">
              <a:lnSpc>
                <a:spcPct val="150000"/>
              </a:lnSpc>
              <a:spcBef>
                <a:spcPct val="0"/>
              </a:spcBef>
              <a:spcAft>
                <a:spcPct val="0"/>
              </a:spcAft>
            </a:pPr>
            <a:endParaRPr lang="en-US" altLang="zh-CN" sz="1600" dirty="0">
              <a:solidFill>
                <a:srgbClr val="00B050"/>
              </a:solidFill>
              <a:latin typeface="MiSans" pitchFamily="34" charset="-122"/>
              <a:ea typeface="MiSans" pitchFamily="34" charset="-122"/>
              <a:cs typeface="MiSans" pitchFamily="34" charset="-120"/>
              <a:sym typeface="+mn-ea"/>
            </a:endParaRPr>
          </a:p>
          <a:p>
            <a:pPr marL="558165" indent="0" algn="l" defTabSz="266700">
              <a:lnSpc>
                <a:spcPts val="1785"/>
              </a:lnSpc>
              <a:spcBef>
                <a:spcPct val="0"/>
              </a:spcBef>
              <a:spcAft>
                <a:spcPct val="0"/>
              </a:spcAft>
            </a:pPr>
            <a:r>
              <a:rPr lang="en-US" altLang="zh-CN" sz="1600" b="1">
                <a:latin typeface="仿宋" panose="02010609060101010101" charset="-122"/>
                <a:ea typeface="仿宋" panose="02010609060101010101" charset="-122"/>
                <a:sym typeface="+mn-ea"/>
              </a:rPr>
              <a:t>  </a:t>
            </a:r>
            <a:r>
              <a:rPr lang="zh-CN" altLang="en-US" sz="1600" dirty="0">
                <a:solidFill>
                  <a:schemeClr val="accent5"/>
                </a:solidFill>
                <a:latin typeface="华文中宋" panose="02010600040101010101" charset="-122"/>
                <a:ea typeface="华文中宋" panose="02010600040101010101" charset="-122"/>
                <a:cs typeface="华文中宋" panose="02010600040101010101" charset="-122"/>
                <a:sym typeface="+mn-ea"/>
              </a:rPr>
              <a:t> </a:t>
            </a:r>
            <a:r>
              <a:rPr lang="en-US" altLang="zh-CN" sz="1600" dirty="0">
                <a:solidFill>
                  <a:schemeClr val="accent5"/>
                </a:solidFill>
                <a:latin typeface="华文中宋" panose="02010600040101010101" charset="-122"/>
                <a:ea typeface="华文中宋" panose="02010600040101010101" charset="-122"/>
                <a:cs typeface="华文中宋" panose="02010600040101010101" charset="-122"/>
                <a:sym typeface="+mn-ea"/>
              </a:rPr>
              <a:t>   </a:t>
            </a:r>
            <a:endPar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graphicFrame>
        <p:nvGraphicFramePr>
          <p:cNvPr id="3" name="表格 2"/>
          <p:cNvGraphicFramePr/>
          <p:nvPr/>
        </p:nvGraphicFramePr>
        <p:xfrm>
          <a:off x="669290" y="1802130"/>
          <a:ext cx="5411470" cy="1428115"/>
        </p:xfrm>
        <a:graphic>
          <a:graphicData uri="http://schemas.openxmlformats.org/drawingml/2006/table">
            <a:tbl>
              <a:tblPr/>
              <a:tblGrid>
                <a:gridCol w="72390"/>
                <a:gridCol w="481965"/>
                <a:gridCol w="2998470"/>
                <a:gridCol w="1785620"/>
                <a:gridCol w="73025"/>
              </a:tblGrid>
              <a:tr h="198120">
                <a:tc gridSpan="5">
                  <a:txBody>
                    <a:bodyPr/>
                    <a:p>
                      <a:pPr marL="1022350" indent="0" algn="l">
                        <a:lnSpc>
                          <a:spcPts val="1445"/>
                        </a:lnSpc>
                        <a:spcBef>
                          <a:spcPct val="0"/>
                        </a:spcBef>
                        <a:spcAft>
                          <a:spcPct val="0"/>
                        </a:spcAft>
                      </a:pPr>
                      <a:r>
                        <a:rPr lang="zh-CN" sz="1200" b="1">
                          <a:latin typeface="仿宋" panose="02010609060101010101" charset="-122"/>
                          <a:ea typeface="仿宋" panose="02010609060101010101" charset="-122"/>
                        </a:rPr>
                        <a:t>河湖型水利风景区水域岸线开发项目准入清单建议</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5600">
                <a:tc>
                  <a:txBody>
                    <a:bodyPr/>
                    <a:p>
                      <a:pPr marL="71755" indent="0" algn="l">
                        <a:spcBef>
                          <a:spcPct val="0"/>
                        </a:spcBef>
                        <a:spcAft>
                          <a:spcPct val="0"/>
                        </a:spcAft>
                      </a:pPr>
                      <a:r>
                        <a:rPr lang="en-US" altLang="zh-CN" sz="1300">
                          <a:latin typeface="Times New Roman" panose="02020603050405020304"/>
                          <a:ea typeface="仿宋" panose="02010609060101010101" charset="-122"/>
                        </a:rPr>
                        <a:t> </a:t>
                      </a:r>
                      <a:endParaRPr lang="en-US" altLang="zh-CN" sz="13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c>
                  <a:txBody>
                    <a:bodyPr/>
                    <a:p>
                      <a:pPr marL="86995" indent="0" algn="l">
                        <a:lnSpc>
                          <a:spcPts val="1390"/>
                        </a:lnSpc>
                        <a:spcBef>
                          <a:spcPct val="0"/>
                        </a:spcBef>
                        <a:spcAft>
                          <a:spcPct val="0"/>
                        </a:spcAft>
                      </a:pPr>
                      <a:r>
                        <a:rPr lang="zh-CN" sz="1200" b="1">
                          <a:latin typeface="仿宋" panose="02010609060101010101" charset="-122"/>
                          <a:ea typeface="仿宋" panose="02010609060101010101" charset="-122"/>
                        </a:rPr>
                        <a:t>项目分类</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1179830" indent="0" algn="ctr">
                        <a:spcBef>
                          <a:spcPts val="600"/>
                        </a:spcBef>
                        <a:spcAft>
                          <a:spcPct val="0"/>
                        </a:spcAft>
                      </a:pPr>
                      <a:r>
                        <a:rPr lang="zh-CN" sz="1200" b="1">
                          <a:latin typeface="仿宋" panose="02010609060101010101" charset="-122"/>
                          <a:ea typeface="仿宋" panose="02010609060101010101" charset="-122"/>
                        </a:rPr>
                        <a:t>项目清单</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26440" indent="0" algn="ctr">
                        <a:spcBef>
                          <a:spcPts val="600"/>
                        </a:spcBef>
                        <a:spcAft>
                          <a:spcPct val="0"/>
                        </a:spcAft>
                      </a:pPr>
                      <a:r>
                        <a:rPr lang="zh-CN" sz="1200" b="1">
                          <a:latin typeface="仿宋" panose="02010609060101010101" charset="-122"/>
                          <a:ea typeface="仿宋" panose="02010609060101010101" charset="-122"/>
                        </a:rPr>
                        <a:t>备注</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1755" indent="0" algn="l">
                        <a:spcBef>
                          <a:spcPct val="0"/>
                        </a:spcBef>
                        <a:spcAft>
                          <a:spcPct val="0"/>
                        </a:spcAft>
                      </a:pPr>
                      <a:r>
                        <a:rPr lang="en-US" altLang="zh-CN" sz="1300">
                          <a:latin typeface="Times New Roman" panose="02020603050405020304"/>
                          <a:ea typeface="仿宋" panose="02010609060101010101" charset="-122"/>
                        </a:rPr>
                        <a:t> </a:t>
                      </a:r>
                      <a:endParaRPr lang="en-US" altLang="zh-CN" sz="13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r>
              <a:tr h="173355">
                <a:tc rowSpan="3">
                  <a:txBody>
                    <a:bodyPr/>
                    <a:p>
                      <a:pPr marL="71755" indent="0" algn="l">
                        <a:spcBef>
                          <a:spcPct val="0"/>
                        </a:spcBef>
                        <a:spcAft>
                          <a:spcPct val="0"/>
                        </a:spcAft>
                      </a:pPr>
                      <a:r>
                        <a:rPr lang="en-US" altLang="zh-CN" sz="1300">
                          <a:latin typeface="Times New Roman" panose="02020603050405020304"/>
                          <a:ea typeface="仿宋" panose="02010609060101010101" charset="-122"/>
                        </a:rPr>
                        <a:t> </a:t>
                      </a:r>
                      <a:endParaRPr lang="en-US" altLang="zh-CN" sz="13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c>
                  <a:txBody>
                    <a:bodyPr/>
                    <a:p>
                      <a:pPr marL="7175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c>
                  <a:txBody>
                    <a:bodyPr/>
                    <a:p>
                      <a:pPr marL="68580" indent="0" algn="l">
                        <a:lnSpc>
                          <a:spcPts val="1270"/>
                        </a:lnSpc>
                        <a:spcBef>
                          <a:spcPct val="0"/>
                        </a:spcBef>
                        <a:spcAft>
                          <a:spcPct val="0"/>
                        </a:spcAft>
                      </a:pPr>
                      <a:r>
                        <a:rPr lang="zh-CN" sz="1200">
                          <a:latin typeface="仿宋" panose="02010609060101010101" charset="-122"/>
                          <a:ea typeface="仿宋" panose="02010609060101010101" charset="-122"/>
                        </a:rPr>
                        <a:t>游憩绿道（健身步道、游步道、慢行道、骑</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c>
                  <a:txBody>
                    <a:bodyPr/>
                    <a:p>
                      <a:pPr marL="7175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c rowSpan="3">
                  <a:txBody>
                    <a:bodyPr/>
                    <a:p>
                      <a:pPr marL="71755" indent="0" algn="l">
                        <a:spcBef>
                          <a:spcPct val="0"/>
                        </a:spcBef>
                        <a:spcAft>
                          <a:spcPct val="0"/>
                        </a:spcAft>
                      </a:pPr>
                      <a:r>
                        <a:rPr lang="en-US" altLang="zh-CN" sz="1300">
                          <a:latin typeface="Times New Roman" panose="02020603050405020304"/>
                          <a:ea typeface="仿宋" panose="02010609060101010101" charset="-122"/>
                        </a:rPr>
                        <a:t> </a:t>
                      </a:r>
                      <a:endParaRPr lang="en-US" altLang="zh-CN" sz="13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r>
              <a:tr h="52705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marL="86995" indent="0" algn="l">
                        <a:spcBef>
                          <a:spcPts val="700"/>
                        </a:spcBef>
                        <a:spcAft>
                          <a:spcPct val="0"/>
                        </a:spcAft>
                      </a:pPr>
                      <a:r>
                        <a:rPr lang="zh-CN" sz="1200">
                          <a:latin typeface="仿宋" panose="02010609060101010101" charset="-122"/>
                          <a:ea typeface="仿宋" panose="02010609060101010101" charset="-122"/>
                        </a:rPr>
                        <a:t>亲水休闲</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8580" indent="0" algn="l">
                        <a:spcBef>
                          <a:spcPct val="0"/>
                        </a:spcBef>
                        <a:spcAft>
                          <a:spcPct val="0"/>
                        </a:spcAft>
                      </a:pPr>
                      <a:r>
                        <a:rPr lang="zh-CN" sz="1200">
                          <a:latin typeface="仿宋" panose="02010609060101010101" charset="-122"/>
                          <a:ea typeface="仿宋" panose="02010609060101010101" charset="-122"/>
                        </a:rPr>
                        <a:t>行道路</a:t>
                      </a:r>
                      <a:r>
                        <a:rPr lang="zh-CN" sz="1200">
                          <a:latin typeface="仿宋" panose="02010609060101010101" charset="-122"/>
                          <a:ea typeface="仿宋" panose="02010609060101010101" charset="-122"/>
                        </a:rPr>
                        <a:t>）</a:t>
                      </a:r>
                      <a:r>
                        <a:rPr lang="zh-CN" sz="1200">
                          <a:latin typeface="仿宋" panose="02010609060101010101" charset="-122"/>
                          <a:ea typeface="仿宋" panose="02010609060101010101" charset="-122"/>
                        </a:rPr>
                        <a:t>、亲水平台</a:t>
                      </a:r>
                      <a:r>
                        <a:rPr lang="zh-CN" sz="1200">
                          <a:latin typeface="仿宋" panose="02010609060101010101" charset="-122"/>
                          <a:ea typeface="仿宋" panose="02010609060101010101" charset="-122"/>
                        </a:rPr>
                        <a:t>（观景平台</a:t>
                      </a:r>
                      <a:r>
                        <a:rPr lang="zh-CN" sz="1200">
                          <a:latin typeface="仿宋" panose="02010609060101010101" charset="-122"/>
                          <a:ea typeface="仿宋" panose="02010609060101010101" charset="-122"/>
                        </a:rPr>
                        <a:t>）</a:t>
                      </a:r>
                      <a:r>
                        <a:rPr lang="zh-CN" sz="1200">
                          <a:latin typeface="仿宋" panose="02010609060101010101" charset="-122"/>
                          <a:ea typeface="仿宋" panose="02010609060101010101" charset="-122"/>
                        </a:rPr>
                        <a:t>、滨水广</a:t>
                      </a:r>
                      <a:r>
                        <a:rPr lang="zh-CN" sz="1200">
                          <a:latin typeface="仿宋" panose="02010609060101010101" charset="-122"/>
                          <a:ea typeface="仿宋" panose="02010609060101010101" charset="-122"/>
                        </a:rPr>
                        <a:t>场</a:t>
                      </a:r>
                      <a:r>
                        <a:rPr lang="zh-CN" sz="1200">
                          <a:latin typeface="仿宋" panose="02010609060101010101" charset="-122"/>
                          <a:ea typeface="仿宋" panose="02010609060101010101" charset="-122"/>
                        </a:rPr>
                        <a:t>（</a:t>
                      </a:r>
                      <a:r>
                        <a:rPr lang="zh-CN" sz="1200">
                          <a:latin typeface="仿宋" panose="02010609060101010101" charset="-122"/>
                          <a:ea typeface="仿宋" panose="02010609060101010101" charset="-122"/>
                        </a:rPr>
                        <a:t>健身广场、滨岸小公园</a:t>
                      </a:r>
                      <a:r>
                        <a:rPr lang="zh-CN" sz="1200">
                          <a:latin typeface="仿宋" panose="02010609060101010101" charset="-122"/>
                          <a:ea typeface="仿宋" panose="02010609060101010101" charset="-122"/>
                        </a:rPr>
                        <a:t>）</a:t>
                      </a:r>
                      <a:r>
                        <a:rPr lang="zh-CN" sz="1200">
                          <a:latin typeface="仿宋" panose="02010609060101010101" charset="-122"/>
                          <a:ea typeface="仿宋" panose="02010609060101010101" charset="-122"/>
                        </a:rPr>
                        <a:t>、健身设施</a:t>
                      </a:r>
                      <a:r>
                        <a:rPr lang="zh-CN" sz="1200">
                          <a:latin typeface="仿宋" panose="02010609060101010101" charset="-122"/>
                          <a:ea typeface="仿宋" panose="02010609060101010101" charset="-122"/>
                        </a:rPr>
                        <a:t>（</a:t>
                      </a:r>
                      <a:r>
                        <a:rPr lang="zh-CN" sz="1200">
                          <a:latin typeface="仿宋" panose="02010609060101010101" charset="-122"/>
                          <a:ea typeface="仿宋" panose="02010609060101010101" charset="-122"/>
                        </a:rPr>
                        <a:t>公</a:t>
                      </a:r>
                      <a:endParaRPr lang="zh-CN" sz="1200">
                        <a:latin typeface="仿宋" panose="02010609060101010101" charset="-122"/>
                        <a:ea typeface="仿宋" panose="02010609060101010101" charset="-122"/>
                      </a:endParaRPr>
                    </a:p>
                    <a:p>
                      <a:pPr marL="68580" indent="0" algn="l">
                        <a:lnSpc>
                          <a:spcPts val="1235"/>
                        </a:lnSpc>
                        <a:spcBef>
                          <a:spcPct val="0"/>
                        </a:spcBef>
                        <a:spcAft>
                          <a:spcPct val="0"/>
                        </a:spcAft>
                      </a:pPr>
                      <a:r>
                        <a:rPr lang="zh-CN" sz="1200">
                          <a:latin typeface="仿宋" panose="02010609060101010101" charset="-122"/>
                          <a:ea typeface="仿宋" panose="02010609060101010101" charset="-122"/>
                        </a:rPr>
                        <a:t>共体育设施</a:t>
                      </a:r>
                      <a:r>
                        <a:rPr lang="zh-CN" sz="1200">
                          <a:latin typeface="仿宋" panose="02010609060101010101" charset="-122"/>
                          <a:ea typeface="仿宋" panose="02010609060101010101" charset="-122"/>
                        </a:rPr>
                        <a:t>）</a:t>
                      </a:r>
                      <a:r>
                        <a:rPr lang="zh-CN" sz="1200">
                          <a:latin typeface="仿宋" panose="02010609060101010101" charset="-122"/>
                          <a:ea typeface="仿宋" panose="02010609060101010101" charset="-122"/>
                        </a:rPr>
                        <a:t>、休闲垂钓、亲水堰坝、河埠</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945" indent="0" algn="l">
                        <a:spcBef>
                          <a:spcPts val="700"/>
                        </a:spcBef>
                        <a:spcAft>
                          <a:spcPct val="0"/>
                        </a:spcAft>
                      </a:pPr>
                      <a:r>
                        <a:rPr lang="zh-CN" sz="1200">
                          <a:latin typeface="仿宋" panose="02010609060101010101" charset="-122"/>
                          <a:ea typeface="仿宋" panose="02010609060101010101" charset="-122"/>
                        </a:rPr>
                        <a:t>含配套的公共卫生、便民商服、监控救生等设施</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17399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7175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8580" indent="0" algn="l">
                        <a:lnSpc>
                          <a:spcPts val="1270"/>
                        </a:lnSpc>
                        <a:spcBef>
                          <a:spcPct val="0"/>
                        </a:spcBef>
                        <a:spcAft>
                          <a:spcPct val="0"/>
                        </a:spcAft>
                      </a:pPr>
                      <a:r>
                        <a:rPr lang="zh-CN" sz="1200">
                          <a:latin typeface="仿宋" panose="02010609060101010101" charset="-122"/>
                          <a:ea typeface="仿宋" panose="02010609060101010101" charset="-122"/>
                        </a:rPr>
                        <a:t>头、临时靠泊点等</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7175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0">
                <a:tc>
                  <a:txBody>
                    <a:bodyPr/>
                    <a:p>
                      <a:pPr marL="71755" indent="0" algn="l">
                        <a:spcBef>
                          <a:spcPct val="0"/>
                        </a:spcBef>
                        <a:spcAft>
                          <a:spcPct val="0"/>
                        </a:spcAft>
                      </a:pPr>
                      <a:r>
                        <a:rPr lang="en-US" altLang="zh-CN" sz="100">
                          <a:latin typeface="仿宋" panose="02010609060101010101" charset="-122"/>
                          <a:ea typeface="仿宋" panose="02010609060101010101" charset="-122"/>
                        </a:rPr>
                        <a:t> </a:t>
                      </a:r>
                      <a:endParaRPr lang="en-US" altLang="zh-CN" sz="1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7175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noFill/>
                  </a:tcPr>
                </a:tc>
                <a:tc>
                  <a:txBody>
                    <a:bodyPr/>
                    <a:p>
                      <a:pPr marL="68580" indent="0" algn="l">
                        <a:lnSpc>
                          <a:spcPts val="1270"/>
                        </a:lnSpc>
                        <a:spcBef>
                          <a:spcPct val="0"/>
                        </a:spcBef>
                        <a:spcAft>
                          <a:spcPct val="0"/>
                        </a:spcAft>
                      </a:pPr>
                      <a:r>
                        <a:rPr lang="en-US" altLang="zh-CN" sz="1200">
                          <a:latin typeface="仿宋" panose="02010609060101010101" charset="-122"/>
                          <a:ea typeface="仿宋" panose="02010609060101010101" charset="-122"/>
                        </a:rPr>
                        <a:t> </a:t>
                      </a:r>
                      <a:endParaRPr lang="en-US" alt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noFill/>
                  </a:tcPr>
                </a:tc>
                <a:tc>
                  <a:txBody>
                    <a:bodyPr/>
                    <a:p>
                      <a:pPr marL="7175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12700" cap="flat" cmpd="sng">
                      <a:solidFill>
                        <a:srgbClr val="000000"/>
                      </a:solidFill>
                      <a:prstDash val="solid"/>
                      <a:headEnd type="none" w="med" len="med"/>
                      <a:tailEnd type="none" w="med" len="med"/>
                    </a:lnB>
                    <a:noFill/>
                  </a:tcPr>
                </a:tc>
                <a:tc>
                  <a:txBody>
                    <a:bodyPr/>
                    <a:p>
                      <a:pPr marL="71755" indent="0">
                        <a:spcBef>
                          <a:spcPct val="0"/>
                        </a:spcBef>
                        <a:spcAft>
                          <a:spcPct val="0"/>
                        </a:spcAft>
                      </a:pPr>
                      <a:endParaRPr sz="1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graphicFrame>
        <p:nvGraphicFramePr>
          <p:cNvPr id="7" name="表格 6"/>
          <p:cNvGraphicFramePr/>
          <p:nvPr/>
        </p:nvGraphicFramePr>
        <p:xfrm>
          <a:off x="665798" y="3569653"/>
          <a:ext cx="5414645" cy="3183890"/>
        </p:xfrm>
        <a:graphic>
          <a:graphicData uri="http://schemas.openxmlformats.org/drawingml/2006/table">
            <a:tbl>
              <a:tblPr/>
              <a:tblGrid>
                <a:gridCol w="72390"/>
                <a:gridCol w="482600"/>
                <a:gridCol w="2999740"/>
                <a:gridCol w="1488440"/>
                <a:gridCol w="371475"/>
              </a:tblGrid>
              <a:tr h="711200">
                <a:tc>
                  <a:txBody>
                    <a:bodyPr/>
                    <a:p>
                      <a:pPr marL="206375" indent="0">
                        <a:spcBef>
                          <a:spcPct val="0"/>
                        </a:spcBef>
                        <a:spcAft>
                          <a:spcPct val="0"/>
                        </a:spcAft>
                      </a:pPr>
                      <a:endParaRPr sz="11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c>
                  <a:txBody>
                    <a:bodyPr/>
                    <a:p>
                      <a:pPr marL="206375" indent="0" algn="l">
                        <a:spcBef>
                          <a:spcPct val="0"/>
                        </a:spcBef>
                        <a:spcAft>
                          <a:spcPct val="0"/>
                        </a:spcAft>
                      </a:pPr>
                      <a:r>
                        <a:rPr lang="en-US" altLang="zh-CN" sz="1100">
                          <a:latin typeface="仿宋" panose="02010609060101010101" charset="-122"/>
                          <a:ea typeface="仿宋" panose="02010609060101010101" charset="-122"/>
                        </a:rPr>
                        <a:t> </a:t>
                      </a:r>
                      <a:endParaRPr lang="en-US" altLang="zh-CN" sz="1100">
                        <a:latin typeface="仿宋" panose="02010609060101010101" charset="-122"/>
                        <a:ea typeface="仿宋" panose="02010609060101010101" charset="-122"/>
                      </a:endParaRPr>
                    </a:p>
                    <a:p>
                      <a:pPr marL="86995" indent="0" algn="l">
                        <a:spcBef>
                          <a:spcPct val="0"/>
                        </a:spcBef>
                        <a:spcAft>
                          <a:spcPct val="0"/>
                        </a:spcAft>
                      </a:pPr>
                      <a:r>
                        <a:rPr lang="zh-CN" sz="1200">
                          <a:latin typeface="仿宋" panose="02010609060101010101" charset="-122"/>
                          <a:ea typeface="仿宋" panose="02010609060101010101" charset="-122"/>
                        </a:rPr>
                        <a:t>水上运动</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945" indent="0" algn="l">
                        <a:spcBef>
                          <a:spcPts val="700"/>
                        </a:spcBef>
                        <a:spcAft>
                          <a:spcPct val="0"/>
                        </a:spcAft>
                      </a:pPr>
                      <a:r>
                        <a:rPr lang="zh-CN" sz="1200">
                          <a:latin typeface="仿宋" panose="02010609060101010101" charset="-122"/>
                          <a:ea typeface="仿宋" panose="02010609060101010101" charset="-122"/>
                        </a:rPr>
                        <a:t>天然泳场、水上游乐</a:t>
                      </a:r>
                      <a:r>
                        <a:rPr lang="zh-CN" sz="1200">
                          <a:latin typeface="仿宋" panose="02010609060101010101" charset="-122"/>
                          <a:ea typeface="仿宋" panose="02010609060101010101" charset="-122"/>
                        </a:rPr>
                        <a:t>（</a:t>
                      </a:r>
                      <a:r>
                        <a:rPr lang="zh-CN" sz="1200">
                          <a:latin typeface="仿宋" panose="02010609060101010101" charset="-122"/>
                          <a:ea typeface="仿宋" panose="02010609060101010101" charset="-122"/>
                        </a:rPr>
                        <a:t>水上游船、水上乐园、水上漂流等</a:t>
                      </a:r>
                      <a:r>
                        <a:rPr lang="zh-CN" sz="1200">
                          <a:latin typeface="仿宋" panose="02010609060101010101" charset="-122"/>
                          <a:ea typeface="仿宋" panose="02010609060101010101" charset="-122"/>
                        </a:rPr>
                        <a:t>）</a:t>
                      </a:r>
                      <a:r>
                        <a:rPr lang="zh-CN" sz="1200">
                          <a:latin typeface="仿宋" panose="02010609060101010101" charset="-122"/>
                          <a:ea typeface="仿宋" panose="02010609060101010101" charset="-122"/>
                        </a:rPr>
                        <a:t>、水上运动训练中心、赛事中心、培训中心等</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just">
                        <a:spcBef>
                          <a:spcPct val="0"/>
                        </a:spcBef>
                        <a:spcAft>
                          <a:spcPct val="0"/>
                        </a:spcAft>
                      </a:pPr>
                      <a:r>
                        <a:rPr lang="zh-CN" sz="1200">
                          <a:latin typeface="仿宋" panose="02010609060101010101" charset="-122"/>
                          <a:ea typeface="仿宋" panose="02010609060101010101" charset="-122"/>
                        </a:rPr>
                        <a:t>含配套的水上运动设施、小型船艇码头、水上运动码头、公共卫生、便民商</a:t>
                      </a:r>
                      <a:endParaRPr lang="zh-CN" sz="1200">
                        <a:latin typeface="仿宋" panose="02010609060101010101" charset="-122"/>
                        <a:ea typeface="仿宋" panose="02010609060101010101" charset="-122"/>
                      </a:endParaRPr>
                    </a:p>
                    <a:p>
                      <a:pPr marL="66040" indent="0" algn="just">
                        <a:lnSpc>
                          <a:spcPts val="1265"/>
                        </a:lnSpc>
                        <a:spcBef>
                          <a:spcPct val="0"/>
                        </a:spcBef>
                        <a:spcAft>
                          <a:spcPct val="0"/>
                        </a:spcAft>
                      </a:pPr>
                      <a:r>
                        <a:rPr lang="zh-CN" sz="1200">
                          <a:latin typeface="仿宋" panose="02010609060101010101" charset="-122"/>
                          <a:ea typeface="仿宋" panose="02010609060101010101" charset="-122"/>
                        </a:rPr>
                        <a:t>服、监控救生等设施</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100">
                          <a:latin typeface="Times New Roman" panose="02020603050405020304"/>
                          <a:ea typeface="仿宋" panose="02010609060101010101" charset="-122"/>
                        </a:rPr>
                        <a:t> </a:t>
                      </a:r>
                      <a:endParaRPr lang="en-US" altLang="zh-CN" sz="11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r>
              <a:tr h="382270">
                <a:tc>
                  <a:txBody>
                    <a:bodyPr/>
                    <a:p>
                      <a:pPr marL="206375" indent="0" algn="l">
                        <a:spcBef>
                          <a:spcPct val="0"/>
                        </a:spcBef>
                        <a:spcAft>
                          <a:spcPct val="0"/>
                        </a:spcAft>
                      </a:pPr>
                      <a:r>
                        <a:rPr lang="en-US" altLang="zh-CN" sz="1100">
                          <a:latin typeface="Times New Roman" panose="02020603050405020304"/>
                          <a:ea typeface="仿宋" panose="02010609060101010101" charset="-122"/>
                        </a:rPr>
                        <a:t> </a:t>
                      </a:r>
                      <a:endParaRPr lang="en-US" altLang="zh-CN" sz="11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86995" indent="0" algn="l">
                        <a:lnSpc>
                          <a:spcPts val="1400"/>
                        </a:lnSpc>
                        <a:spcBef>
                          <a:spcPts val="100"/>
                        </a:spcBef>
                        <a:spcAft>
                          <a:spcPct val="0"/>
                        </a:spcAft>
                      </a:pPr>
                      <a:r>
                        <a:rPr lang="zh-CN" sz="1200">
                          <a:latin typeface="仿宋" panose="02010609060101010101" charset="-122"/>
                          <a:ea typeface="仿宋" panose="02010609060101010101" charset="-122"/>
                        </a:rPr>
                        <a:t>滨水露营</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945" indent="0" algn="l">
                        <a:lnSpc>
                          <a:spcPts val="1400"/>
                        </a:lnSpc>
                        <a:spcBef>
                          <a:spcPts val="100"/>
                        </a:spcBef>
                        <a:spcAft>
                          <a:spcPct val="0"/>
                        </a:spcAft>
                      </a:pPr>
                      <a:r>
                        <a:rPr lang="zh-CN" sz="1200">
                          <a:latin typeface="仿宋" panose="02010609060101010101" charset="-122"/>
                          <a:ea typeface="仿宋" panose="02010609060101010101" charset="-122"/>
                        </a:rPr>
                        <a:t>自驾车旅居车露营地、帐篷露营地、青少年露营地、其他创新方式露营地</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00"/>
                        </a:lnSpc>
                        <a:spcBef>
                          <a:spcPts val="100"/>
                        </a:spcBef>
                        <a:spcAft>
                          <a:spcPct val="0"/>
                        </a:spcAft>
                      </a:pPr>
                      <a:r>
                        <a:rPr lang="zh-CN" sz="1200">
                          <a:latin typeface="仿宋" panose="02010609060101010101" charset="-122"/>
                          <a:ea typeface="仿宋" panose="02010609060101010101" charset="-122"/>
                        </a:rPr>
                        <a:t>含配套的公共卫生、便民商服、监控救生等设施</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100">
                          <a:latin typeface="Times New Roman" panose="02020603050405020304"/>
                          <a:ea typeface="仿宋" panose="02010609060101010101" charset="-122"/>
                        </a:rPr>
                        <a:t> </a:t>
                      </a:r>
                      <a:endParaRPr lang="en-US" altLang="zh-CN" sz="11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533400">
                <a:tc>
                  <a:txBody>
                    <a:bodyPr/>
                    <a:p>
                      <a:pPr marL="206375" indent="0" algn="l">
                        <a:spcBef>
                          <a:spcPct val="0"/>
                        </a:spcBef>
                        <a:spcAft>
                          <a:spcPct val="0"/>
                        </a:spcAft>
                      </a:pPr>
                      <a:r>
                        <a:rPr lang="en-US" altLang="zh-CN" sz="1100">
                          <a:latin typeface="Times New Roman" panose="02020603050405020304"/>
                          <a:ea typeface="仿宋" panose="02010609060101010101" charset="-122"/>
                        </a:rPr>
                        <a:t> </a:t>
                      </a:r>
                      <a:endParaRPr lang="en-US" altLang="zh-CN" sz="11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86995" indent="0" algn="l">
                        <a:spcBef>
                          <a:spcPts val="700"/>
                        </a:spcBef>
                        <a:spcAft>
                          <a:spcPct val="0"/>
                        </a:spcAft>
                      </a:pPr>
                      <a:r>
                        <a:rPr lang="zh-CN" sz="1200">
                          <a:latin typeface="仿宋" panose="02010609060101010101" charset="-122"/>
                          <a:ea typeface="仿宋" panose="02010609060101010101" charset="-122"/>
                        </a:rPr>
                        <a:t>滨水文化</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945" indent="0" algn="l">
                        <a:lnSpc>
                          <a:spcPts val="1400"/>
                        </a:lnSpc>
                        <a:spcBef>
                          <a:spcPct val="0"/>
                        </a:spcBef>
                        <a:spcAft>
                          <a:spcPct val="0"/>
                        </a:spcAft>
                      </a:pPr>
                      <a:r>
                        <a:rPr lang="zh-CN" sz="1200">
                          <a:latin typeface="仿宋" panose="02010609060101010101" charset="-122"/>
                          <a:ea typeface="仿宋" panose="02010609060101010101" charset="-122"/>
                        </a:rPr>
                        <a:t>水文化、水利科普展示馆、水情教育中心、</a:t>
                      </a:r>
                      <a:endParaRPr lang="zh-CN" sz="1200">
                        <a:latin typeface="仿宋" panose="02010609060101010101" charset="-122"/>
                        <a:ea typeface="仿宋" panose="02010609060101010101" charset="-122"/>
                      </a:endParaRPr>
                    </a:p>
                    <a:p>
                      <a:pPr marL="67945" indent="0" algn="l">
                        <a:lnSpc>
                          <a:spcPts val="1390"/>
                        </a:lnSpc>
                        <a:spcBef>
                          <a:spcPct val="0"/>
                        </a:spcBef>
                        <a:spcAft>
                          <a:spcPct val="0"/>
                        </a:spcAft>
                      </a:pPr>
                      <a:r>
                        <a:rPr lang="zh-CN" sz="1200">
                          <a:latin typeface="仿宋" panose="02010609060101010101" charset="-122"/>
                          <a:ea typeface="仿宋" panose="02010609060101010101" charset="-122"/>
                        </a:rPr>
                        <a:t>水利遗产、滨水文创</a:t>
                      </a:r>
                      <a:r>
                        <a:rPr lang="zh-CN" sz="1200">
                          <a:latin typeface="仿宋" panose="02010609060101010101" charset="-122"/>
                          <a:ea typeface="仿宋" panose="02010609060101010101" charset="-122"/>
                        </a:rPr>
                        <a:t>（</a:t>
                      </a:r>
                      <a:r>
                        <a:rPr lang="zh-CN" sz="1200">
                          <a:latin typeface="仿宋" panose="02010609060101010101" charset="-122"/>
                          <a:ea typeface="仿宋" panose="02010609060101010101" charset="-122"/>
                        </a:rPr>
                        <a:t>演绎剧场、文化街区、水工艺传承、摄影中心等）等</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100">
                          <a:latin typeface="Times New Roman" panose="02020603050405020304"/>
                          <a:ea typeface="仿宋" panose="02010609060101010101" charset="-122"/>
                        </a:rPr>
                        <a:t> </a:t>
                      </a:r>
                      <a:endParaRPr lang="en-US" altLang="zh-CN" sz="11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100">
                          <a:latin typeface="Times New Roman" panose="02020603050405020304"/>
                          <a:ea typeface="仿宋" panose="02010609060101010101" charset="-122"/>
                        </a:rPr>
                        <a:t> </a:t>
                      </a:r>
                      <a:endParaRPr lang="en-US" altLang="zh-CN" sz="11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473075">
                <a:tc>
                  <a:txBody>
                    <a:bodyPr/>
                    <a:p>
                      <a:pPr marL="206375" indent="0" algn="l">
                        <a:spcBef>
                          <a:spcPct val="0"/>
                        </a:spcBef>
                        <a:spcAft>
                          <a:spcPct val="0"/>
                        </a:spcAft>
                      </a:pPr>
                      <a:r>
                        <a:rPr lang="en-US" altLang="zh-CN" sz="1100">
                          <a:latin typeface="Times New Roman" panose="02020603050405020304"/>
                          <a:ea typeface="仿宋" panose="02010609060101010101" charset="-122"/>
                        </a:rPr>
                        <a:t> </a:t>
                      </a:r>
                      <a:endParaRPr lang="en-US" altLang="zh-CN" sz="11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仿宋" panose="02010609060101010101" charset="-122"/>
                          <a:ea typeface="仿宋" panose="02010609060101010101" charset="-122"/>
                        </a:rPr>
                        <a:t> </a:t>
                      </a:r>
                      <a:endParaRPr lang="en-US" altLang="zh-CN" sz="800">
                        <a:latin typeface="仿宋" panose="02010609060101010101" charset="-122"/>
                        <a:ea typeface="仿宋" panose="02010609060101010101" charset="-122"/>
                      </a:endParaRPr>
                    </a:p>
                    <a:p>
                      <a:pPr marL="67310" indent="0" algn="l">
                        <a:spcBef>
                          <a:spcPct val="0"/>
                        </a:spcBef>
                        <a:spcAft>
                          <a:spcPct val="0"/>
                        </a:spcAft>
                      </a:pPr>
                      <a:r>
                        <a:rPr lang="zh-CN" sz="1200">
                          <a:latin typeface="仿宋" panose="02010609060101010101" charset="-122"/>
                          <a:ea typeface="仿宋" panose="02010609060101010101" charset="-122"/>
                        </a:rPr>
                        <a:t>其他</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945" indent="0" algn="l">
                        <a:spcBef>
                          <a:spcPts val="500"/>
                        </a:spcBef>
                        <a:spcAft>
                          <a:spcPct val="0"/>
                        </a:spcAft>
                      </a:pPr>
                      <a:r>
                        <a:rPr lang="zh-CN" sz="1200">
                          <a:latin typeface="仿宋" panose="02010609060101010101" charset="-122"/>
                          <a:ea typeface="仿宋" panose="02010609060101010101" charset="-122"/>
                        </a:rPr>
                        <a:t>船艇码头及俱乐部、水产业（涉水产业）综合体、邻水产业园区、康养度假中心等</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spcBef>
                          <a:spcPts val="500"/>
                        </a:spcBef>
                        <a:spcAft>
                          <a:spcPct val="0"/>
                        </a:spcAft>
                      </a:pPr>
                      <a:r>
                        <a:rPr lang="zh-CN" sz="1200">
                          <a:latin typeface="仿宋" panose="02010609060101010101" charset="-122"/>
                          <a:ea typeface="仿宋" panose="02010609060101010101" charset="-122"/>
                        </a:rPr>
                        <a:t>含配套的栈桥码头、取水设施等</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100">
                          <a:latin typeface="Times New Roman" panose="02020603050405020304"/>
                          <a:ea typeface="仿宋" panose="02010609060101010101" charset="-122"/>
                        </a:rPr>
                        <a:t> </a:t>
                      </a:r>
                      <a:endParaRPr lang="en-US" altLang="zh-CN" sz="11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r>
              <a:tr h="751840">
                <a:tc gridSpan="5">
                  <a:txBody>
                    <a:bodyPr/>
                    <a:p>
                      <a:pPr marL="67945" indent="0" algn="l">
                        <a:lnSpc>
                          <a:spcPct val="110000"/>
                        </a:lnSpc>
                        <a:spcBef>
                          <a:spcPct val="0"/>
                        </a:spcBef>
                        <a:spcAft>
                          <a:spcPct val="0"/>
                        </a:spcAft>
                      </a:pPr>
                      <a:r>
                        <a:rPr lang="zh-CN" sz="1100" b="1">
                          <a:latin typeface="仿宋" panose="02010609060101010101" charset="-122"/>
                          <a:ea typeface="仿宋" panose="02010609060101010101" charset="-122"/>
                        </a:rPr>
                        <a:t>备注：项目准入清单包括但不限于上述内容，具体以满足法律法规及相关政策文件规定为准</a:t>
                      </a:r>
                      <a:endParaRPr lang="zh-CN" sz="1100" b="1">
                        <a:latin typeface="仿宋" panose="02010609060101010101" charset="-122"/>
                        <a:ea typeface="仿宋" panose="02010609060101010101" charset="-122"/>
                      </a:endParaRPr>
                    </a:p>
                    <a:p>
                      <a:pPr marL="715645" indent="0" algn="l">
                        <a:spcBef>
                          <a:spcPts val="900"/>
                        </a:spcBef>
                        <a:spcAft>
                          <a:spcPct val="0"/>
                        </a:spcAft>
                      </a:pP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bl>
          </a:graphicData>
        </a:graphic>
      </p:graphicFrame>
      <p:graphicFrame>
        <p:nvGraphicFramePr>
          <p:cNvPr id="8" name="表格 7"/>
          <p:cNvGraphicFramePr/>
          <p:nvPr/>
        </p:nvGraphicFramePr>
        <p:xfrm>
          <a:off x="6656070" y="1565275"/>
          <a:ext cx="3797935" cy="5292725"/>
        </p:xfrm>
        <a:graphic>
          <a:graphicData uri="http://schemas.openxmlformats.org/drawingml/2006/table">
            <a:tbl>
              <a:tblPr/>
              <a:tblGrid>
                <a:gridCol w="50800"/>
                <a:gridCol w="458470"/>
                <a:gridCol w="3218180"/>
                <a:gridCol w="70485"/>
              </a:tblGrid>
              <a:tr h="477520">
                <a:tc gridSpan="4">
                  <a:txBody>
                    <a:bodyPr/>
                    <a:p>
                      <a:pPr marL="715645" indent="0" algn="ctr">
                        <a:spcBef>
                          <a:spcPts val="900"/>
                        </a:spcBef>
                        <a:spcAft>
                          <a:spcPct val="0"/>
                        </a:spcAft>
                      </a:pPr>
                      <a:r>
                        <a:rPr lang="zh-CN" sz="1400" b="1">
                          <a:latin typeface="仿宋" panose="02010609060101010101" charset="-122"/>
                          <a:ea typeface="仿宋" panose="02010609060101010101" charset="-122"/>
                        </a:rPr>
                        <a:t>河湖型水利风景区水域岸线开发项目准入清单负面清单建议</a:t>
                      </a:r>
                      <a:endParaRPr lang="zh-CN" sz="14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14287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c>
                  <a:txBody>
                    <a:bodyPr/>
                    <a:p>
                      <a:pPr marL="172720" indent="0" algn="l">
                        <a:spcBef>
                          <a:spcPts val="100"/>
                        </a:spcBef>
                        <a:spcAft>
                          <a:spcPct val="0"/>
                        </a:spcAft>
                      </a:pPr>
                      <a:r>
                        <a:rPr lang="zh-CN" sz="800" b="1">
                          <a:latin typeface="仿宋" panose="02010609060101010101" charset="-122"/>
                          <a:ea typeface="仿宋" panose="02010609060101010101" charset="-122"/>
                        </a:rPr>
                        <a:t>序号</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1988185" indent="0" algn="ctr">
                        <a:spcBef>
                          <a:spcPts val="100"/>
                        </a:spcBef>
                        <a:spcAft>
                          <a:spcPct val="0"/>
                        </a:spcAft>
                      </a:pPr>
                      <a:r>
                        <a:rPr lang="zh-CN" sz="800" b="1">
                          <a:latin typeface="仿宋" panose="02010609060101010101" charset="-122"/>
                          <a:ea typeface="仿宋" panose="02010609060101010101" charset="-122"/>
                        </a:rPr>
                        <a:t>负面情形</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r>
              <a:tr h="165100">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gridSpan="2">
                  <a:txBody>
                    <a:bodyPr/>
                    <a:p>
                      <a:pPr marL="67310" indent="0" algn="l">
                        <a:lnSpc>
                          <a:spcPts val="1300"/>
                        </a:lnSpc>
                        <a:spcBef>
                          <a:spcPct val="0"/>
                        </a:spcBef>
                        <a:spcAft>
                          <a:spcPct val="0"/>
                        </a:spcAft>
                      </a:pPr>
                      <a:r>
                        <a:rPr lang="zh-CN" sz="800" b="1">
                          <a:latin typeface="仿宋" panose="02010609060101010101" charset="-122"/>
                          <a:ea typeface="仿宋" panose="02010609060101010101" charset="-122"/>
                        </a:rPr>
                        <a:t>一、影响行洪安全类</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9113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50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505"/>
                        </a:lnSpc>
                        <a:spcBef>
                          <a:spcPct val="0"/>
                        </a:spcBef>
                        <a:spcAft>
                          <a:spcPct val="0"/>
                        </a:spcAft>
                      </a:pPr>
                      <a:r>
                        <a:rPr lang="zh-CN" sz="800">
                          <a:latin typeface="仿宋" panose="02010609060101010101" charset="-122"/>
                          <a:ea typeface="仿宋" panose="02010609060101010101" charset="-122"/>
                        </a:rPr>
                        <a:t>禁止在河湖管理范围内建设妨碍河道行洪的建筑物、构筑物。</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65100">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300"/>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2</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300"/>
                        </a:lnSpc>
                        <a:spcBef>
                          <a:spcPct val="0"/>
                        </a:spcBef>
                        <a:spcAft>
                          <a:spcPct val="0"/>
                        </a:spcAft>
                      </a:pPr>
                      <a:r>
                        <a:rPr lang="zh-CN" sz="800">
                          <a:latin typeface="仿宋" panose="02010609060101010101" charset="-122"/>
                          <a:ea typeface="仿宋" panose="02010609060101010101" charset="-122"/>
                        </a:rPr>
                        <a:t>禁止在河道管理范围内种植阻碍行洪的林木和高秆作物。</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7843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0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3</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05"/>
                        </a:lnSpc>
                        <a:spcBef>
                          <a:spcPct val="0"/>
                        </a:spcBef>
                        <a:spcAft>
                          <a:spcPct val="0"/>
                        </a:spcAft>
                      </a:pPr>
                      <a:r>
                        <a:rPr lang="zh-CN" sz="800">
                          <a:latin typeface="仿宋" panose="02010609060101010101" charset="-122"/>
                          <a:ea typeface="仿宋" panose="02010609060101010101" charset="-122"/>
                        </a:rPr>
                        <a:t>禁止开展影响河道行洪安全、降低河道行洪标准的相关活动。</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8415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gridSpan="2">
                  <a:txBody>
                    <a:bodyPr/>
                    <a:p>
                      <a:pPr marL="67310" indent="0" algn="l">
                        <a:lnSpc>
                          <a:spcPts val="1450"/>
                        </a:lnSpc>
                        <a:spcBef>
                          <a:spcPct val="0"/>
                        </a:spcBef>
                        <a:spcAft>
                          <a:spcPct val="0"/>
                        </a:spcAft>
                      </a:pPr>
                      <a:r>
                        <a:rPr lang="zh-CN" sz="800" b="1">
                          <a:latin typeface="仿宋" panose="02010609060101010101" charset="-122"/>
                          <a:ea typeface="仿宋" panose="02010609060101010101" charset="-122"/>
                        </a:rPr>
                        <a:t>二、影响水资源类</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4478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spcBef>
                          <a:spcPts val="10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4</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spcBef>
                          <a:spcPts val="100"/>
                        </a:spcBef>
                        <a:spcAft>
                          <a:spcPct val="0"/>
                        </a:spcAft>
                      </a:pPr>
                      <a:r>
                        <a:rPr lang="zh-CN" sz="800">
                          <a:latin typeface="仿宋" panose="02010609060101010101" charset="-122"/>
                          <a:ea typeface="仿宋" panose="02010609060101010101" charset="-122"/>
                        </a:rPr>
                        <a:t>禁止在水资源紧缺河湖出现高耗水造景情况。</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5306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spcBef>
                          <a:spcPts val="60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5</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390"/>
                        </a:lnSpc>
                        <a:spcBef>
                          <a:spcPct val="0"/>
                        </a:spcBef>
                        <a:spcAft>
                          <a:spcPct val="0"/>
                        </a:spcAft>
                      </a:pPr>
                      <a:r>
                        <a:rPr lang="zh-CN" sz="800">
                          <a:latin typeface="仿宋" panose="02010609060101010101" charset="-122"/>
                          <a:ea typeface="仿宋" panose="02010609060101010101" charset="-122"/>
                        </a:rPr>
                        <a:t>禁止在取用水总量已达到或超过控制指标的地级以上市申请新增取水的开发利用项目。</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52895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206375" indent="0" algn="l">
                        <a:spcBef>
                          <a:spcPct val="0"/>
                        </a:spcBef>
                        <a:spcAft>
                          <a:spcPct val="0"/>
                        </a:spcAft>
                      </a:pPr>
                      <a:r>
                        <a:rPr lang="en-US" altLang="zh-CN" sz="1100">
                          <a:latin typeface="仿宋" panose="02010609060101010101" charset="-122"/>
                          <a:ea typeface="仿宋" panose="02010609060101010101" charset="-122"/>
                        </a:rPr>
                        <a:t> </a:t>
                      </a:r>
                      <a:endParaRPr lang="en-US" altLang="zh-CN" sz="1100">
                        <a:latin typeface="仿宋" panose="02010609060101010101" charset="-122"/>
                        <a:ea typeface="仿宋" panose="02010609060101010101" charset="-122"/>
                      </a:endParaRPr>
                    </a:p>
                    <a:p>
                      <a:pPr marL="67310" indent="0" algn="l">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6</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just">
                        <a:spcBef>
                          <a:spcPct val="0"/>
                        </a:spcBef>
                        <a:spcAft>
                          <a:spcPct val="0"/>
                        </a:spcAft>
                      </a:pPr>
                      <a:r>
                        <a:rPr lang="zh-CN" sz="800">
                          <a:latin typeface="仿宋" panose="02010609060101010101" charset="-122"/>
                          <a:ea typeface="仿宋" panose="02010609060101010101" charset="-122"/>
                        </a:rPr>
                        <a:t>禁止不符合国家产业政策或列入国家产业结构调整指导目录中淘汰类的，产品不符合行业用水定额标准的，在地表水供水管网能够满足用水需要却通过自备取水设施取用地下水的，以及在地下水禁采、</a:t>
                      </a:r>
                      <a:endParaRPr lang="zh-CN" sz="800">
                        <a:latin typeface="仿宋" panose="02010609060101010101" charset="-122"/>
                        <a:ea typeface="仿宋" panose="02010609060101010101" charset="-122"/>
                      </a:endParaRPr>
                    </a:p>
                    <a:p>
                      <a:pPr marL="66040" indent="0" algn="just">
                        <a:lnSpc>
                          <a:spcPts val="1285"/>
                        </a:lnSpc>
                        <a:spcBef>
                          <a:spcPct val="0"/>
                        </a:spcBef>
                        <a:spcAft>
                          <a:spcPct val="0"/>
                        </a:spcAft>
                      </a:pPr>
                      <a:r>
                        <a:rPr lang="zh-CN" sz="800">
                          <a:latin typeface="仿宋" panose="02010609060101010101" charset="-122"/>
                          <a:ea typeface="仿宋" panose="02010609060101010101" charset="-122"/>
                        </a:rPr>
                        <a:t>限采地区取用地下水的建设项目申请取用水。</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7843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0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7</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05"/>
                        </a:lnSpc>
                        <a:spcBef>
                          <a:spcPct val="0"/>
                        </a:spcBef>
                        <a:spcAft>
                          <a:spcPct val="0"/>
                        </a:spcAft>
                      </a:pPr>
                      <a:r>
                        <a:rPr lang="zh-CN" sz="800">
                          <a:latin typeface="仿宋" panose="02010609060101010101" charset="-122"/>
                          <a:ea typeface="仿宋" panose="02010609060101010101" charset="-122"/>
                        </a:rPr>
                        <a:t>禁止任何单位和个人未经许可自行取用地表水。</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65100">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gridSpan="2">
                  <a:txBody>
                    <a:bodyPr/>
                    <a:p>
                      <a:pPr marL="67310" indent="0" algn="l">
                        <a:lnSpc>
                          <a:spcPts val="1300"/>
                        </a:lnSpc>
                        <a:spcBef>
                          <a:spcPct val="0"/>
                        </a:spcBef>
                        <a:spcAft>
                          <a:spcPct val="0"/>
                        </a:spcAft>
                      </a:pPr>
                      <a:r>
                        <a:rPr lang="zh-CN" sz="800" b="1">
                          <a:latin typeface="仿宋" panose="02010609060101010101" charset="-122"/>
                          <a:ea typeface="仿宋" panose="02010609060101010101" charset="-122"/>
                        </a:rPr>
                        <a:t>三、破坏水生态环境类</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8415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50"/>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8</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50"/>
                        </a:lnSpc>
                        <a:spcBef>
                          <a:spcPct val="0"/>
                        </a:spcBef>
                        <a:spcAft>
                          <a:spcPct val="0"/>
                        </a:spcAft>
                      </a:pPr>
                      <a:r>
                        <a:rPr lang="zh-CN" sz="800">
                          <a:latin typeface="仿宋" panose="02010609060101010101" charset="-122"/>
                          <a:ea typeface="仿宋" panose="02010609060101010101" charset="-122"/>
                        </a:rPr>
                        <a:t>禁止因河湖空间开放共享建设及活动导致河湖水质下降。</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66167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206375" indent="0" algn="l">
                        <a:spcBef>
                          <a:spcPct val="0"/>
                        </a:spcBef>
                        <a:spcAft>
                          <a:spcPct val="0"/>
                        </a:spcAft>
                      </a:pPr>
                      <a:r>
                        <a:rPr lang="en-US" altLang="zh-CN" sz="900">
                          <a:latin typeface="仿宋" panose="02010609060101010101" charset="-122"/>
                          <a:ea typeface="仿宋" panose="02010609060101010101" charset="-122"/>
                        </a:rPr>
                        <a:t> </a:t>
                      </a:r>
                      <a:endParaRPr lang="en-US" altLang="zh-CN" sz="900">
                        <a:latin typeface="仿宋" panose="02010609060101010101" charset="-122"/>
                        <a:ea typeface="仿宋" panose="02010609060101010101" charset="-122"/>
                      </a:endParaRPr>
                    </a:p>
                    <a:p>
                      <a:pPr marL="206375" indent="0" algn="l">
                        <a:spcBef>
                          <a:spcPct val="0"/>
                        </a:spcBef>
                        <a:spcAft>
                          <a:spcPct val="0"/>
                        </a:spcAft>
                      </a:pPr>
                      <a:r>
                        <a:rPr lang="en-US" altLang="zh-CN" sz="600">
                          <a:latin typeface="仿宋" panose="02010609060101010101" charset="-122"/>
                          <a:ea typeface="仿宋" panose="02010609060101010101" charset="-122"/>
                        </a:rPr>
                        <a:t> </a:t>
                      </a:r>
                      <a:endParaRPr lang="en-US" altLang="zh-CN" sz="600">
                        <a:latin typeface="仿宋" panose="02010609060101010101" charset="-122"/>
                        <a:ea typeface="仿宋" panose="02010609060101010101" charset="-122"/>
                      </a:endParaRPr>
                    </a:p>
                    <a:p>
                      <a:pPr marL="67310" indent="0" algn="l">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9</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just">
                        <a:spcBef>
                          <a:spcPts val="100"/>
                        </a:spcBef>
                        <a:spcAft>
                          <a:spcPct val="0"/>
                        </a:spcAft>
                      </a:pPr>
                      <a:r>
                        <a:rPr lang="zh-CN" sz="800">
                          <a:latin typeface="仿宋" panose="02010609060101010101" charset="-122"/>
                          <a:ea typeface="仿宋" panose="02010609060101010101" charset="-122"/>
                        </a:rPr>
                        <a:t>禁止在一级饮用水水源地保护区内新建、改建、扩建与供水设施和保护水源无关的建设项目及网箱养殖、投饵式养殖、旅游、游泳、垂钓、及其他可能污染水源的活动；不得在二级饮用水水源地保护区内新建、改建、扩建排放污染物的建设项目，不得在饮用水水源</a:t>
                      </a:r>
                      <a:endParaRPr lang="zh-CN" sz="800">
                        <a:latin typeface="仿宋" panose="02010609060101010101" charset="-122"/>
                        <a:ea typeface="仿宋" panose="02010609060101010101" charset="-122"/>
                      </a:endParaRPr>
                    </a:p>
                    <a:p>
                      <a:pPr marL="66040" indent="0" algn="just">
                        <a:lnSpc>
                          <a:spcPts val="1370"/>
                        </a:lnSpc>
                        <a:spcBef>
                          <a:spcPct val="0"/>
                        </a:spcBef>
                        <a:spcAft>
                          <a:spcPct val="0"/>
                        </a:spcAft>
                      </a:pPr>
                      <a:r>
                        <a:rPr lang="zh-CN" sz="800">
                          <a:latin typeface="仿宋" panose="02010609060101010101" charset="-122"/>
                          <a:ea typeface="仿宋" panose="02010609060101010101" charset="-122"/>
                        </a:rPr>
                        <a:t>准保护区内新建、扩建对水体污染严重的建设项目。</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5306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spcBef>
                          <a:spcPts val="60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10</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390"/>
                        </a:lnSpc>
                        <a:spcBef>
                          <a:spcPct val="0"/>
                        </a:spcBef>
                        <a:spcAft>
                          <a:spcPct val="0"/>
                        </a:spcAft>
                      </a:pPr>
                      <a:r>
                        <a:rPr lang="zh-CN" sz="800">
                          <a:latin typeface="仿宋" panose="02010609060101010101" charset="-122"/>
                          <a:ea typeface="仿宋" panose="02010609060101010101" charset="-122"/>
                        </a:rPr>
                        <a:t>禁止实施破坏河流自然形态、侵占生物栖息地、破坏生物多样性等损害水生态的建设及相关活动。</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6256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gridSpan="2">
                  <a:txBody>
                    <a:bodyPr/>
                    <a:p>
                      <a:pPr marL="67310" indent="0" algn="l">
                        <a:spcBef>
                          <a:spcPts val="200"/>
                        </a:spcBef>
                        <a:spcAft>
                          <a:spcPct val="0"/>
                        </a:spcAft>
                      </a:pPr>
                      <a:r>
                        <a:rPr lang="zh-CN" sz="800" b="1">
                          <a:latin typeface="仿宋" panose="02010609060101010101" charset="-122"/>
                          <a:ea typeface="仿宋" panose="02010609060101010101" charset="-122"/>
                        </a:rPr>
                        <a:t>四、危及水工程安全类</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8732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7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11</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75"/>
                        </a:lnSpc>
                        <a:spcBef>
                          <a:spcPct val="0"/>
                        </a:spcBef>
                        <a:spcAft>
                          <a:spcPct val="0"/>
                        </a:spcAft>
                      </a:pPr>
                      <a:r>
                        <a:rPr lang="zh-CN" sz="800">
                          <a:latin typeface="仿宋" panose="02010609060101010101" charset="-122"/>
                          <a:ea typeface="仿宋" panose="02010609060101010101" charset="-122"/>
                        </a:rPr>
                        <a:t>禁止违法违规征占水利工程管理范围内的土地和水域。</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5560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spcBef>
                          <a:spcPts val="60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12</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00"/>
                        </a:lnSpc>
                        <a:spcBef>
                          <a:spcPct val="0"/>
                        </a:spcBef>
                        <a:spcAft>
                          <a:spcPct val="0"/>
                        </a:spcAft>
                      </a:pPr>
                      <a:r>
                        <a:rPr lang="zh-CN" sz="800">
                          <a:latin typeface="仿宋" panose="02010609060101010101" charset="-122"/>
                          <a:ea typeface="仿宋" panose="02010609060101010101" charset="-122"/>
                        </a:rPr>
                        <a:t>禁止兴建影响水利工程安全与正常运行的建筑物和其他设施，禁止开展影响水利工程安全与正常运行的相关活动。</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63195">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96520" indent="0" algn="l">
                        <a:lnSpc>
                          <a:spcPts val="128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13</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285"/>
                        </a:lnSpc>
                        <a:spcBef>
                          <a:spcPct val="0"/>
                        </a:spcBef>
                        <a:spcAft>
                          <a:spcPct val="0"/>
                        </a:spcAft>
                      </a:pPr>
                      <a:r>
                        <a:rPr lang="zh-CN" sz="800">
                          <a:latin typeface="仿宋" panose="02010609060101010101" charset="-122"/>
                          <a:ea typeface="仿宋" panose="02010609060101010101" charset="-122"/>
                        </a:rPr>
                        <a:t>禁止影响水文、水质自动监测站正常运行的。</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8669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70"/>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14</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70"/>
                        </a:lnSpc>
                        <a:spcBef>
                          <a:spcPct val="0"/>
                        </a:spcBef>
                        <a:spcAft>
                          <a:spcPct val="0"/>
                        </a:spcAft>
                      </a:pPr>
                      <a:r>
                        <a:rPr lang="zh-CN" sz="800">
                          <a:latin typeface="仿宋" panose="02010609060101010101" charset="-122"/>
                          <a:ea typeface="仿宋" panose="02010609060101010101" charset="-122"/>
                        </a:rPr>
                        <a:t>禁止导致水利工程设施出现重大安全隐患的任何建设及活动。</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63830">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c>
                  <a:txBody>
                    <a:bodyPr/>
                    <a:p>
                      <a:pPr marL="67310" indent="0" algn="l">
                        <a:lnSpc>
                          <a:spcPts val="1290"/>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15</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66040" indent="0" algn="l">
                        <a:lnSpc>
                          <a:spcPts val="1290"/>
                        </a:lnSpc>
                        <a:spcBef>
                          <a:spcPct val="0"/>
                        </a:spcBef>
                        <a:spcAft>
                          <a:spcPct val="0"/>
                        </a:spcAft>
                      </a:pPr>
                      <a:r>
                        <a:rPr lang="zh-CN" sz="800">
                          <a:latin typeface="仿宋" panose="02010609060101010101" charset="-122"/>
                          <a:ea typeface="仿宋" panose="02010609060101010101" charset="-122"/>
                        </a:rPr>
                        <a:t>禁止破坏水文化遗存遗迹及水利遗产。</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206375" indent="0">
                        <a:spcBef>
                          <a:spcPct val="0"/>
                        </a:spcBef>
                        <a:spcAft>
                          <a:spcPct val="0"/>
                        </a:spcAft>
                      </a:pPr>
                      <a:endParaRPr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r>
            </a:tbl>
          </a:graphicData>
        </a:graphic>
      </p:graphicFrame>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5"/>
          <p:cNvSpPr/>
          <p:nvPr>
            <p:custDataLst>
              <p:tags r:id="rId1"/>
            </p:custDataLst>
          </p:nvPr>
        </p:nvSpPr>
        <p:spPr>
          <a:xfrm>
            <a:off x="669925" y="1022350"/>
            <a:ext cx="10747375" cy="1025525"/>
          </a:xfrm>
          <a:prstGeom prst="rect">
            <a:avLst/>
          </a:prstGeom>
          <a:noFill/>
        </p:spPr>
        <p:txBody>
          <a:bodyPr wrap="square" lIns="0" tIns="0" rIns="0" bIns="0" rtlCol="0" anchor="t"/>
          <a:lstStyle/>
          <a:p>
            <a:pPr marL="0" indent="0" algn="just">
              <a:lnSpc>
                <a:spcPct val="150000"/>
              </a:lnSpc>
              <a:buNone/>
            </a:pPr>
            <a:endParaRPr lang="zh-CN" sz="1400" dirty="0">
              <a:solidFill>
                <a:srgbClr val="00B050"/>
              </a:solidFill>
              <a:latin typeface="MiSans" pitchFamily="34" charset="-122"/>
              <a:ea typeface="MiSans" pitchFamily="34" charset="-122"/>
              <a:cs typeface="MiSans" pitchFamily="34" charset="-120"/>
            </a:endParaRPr>
          </a:p>
        </p:txBody>
      </p:sp>
      <p:pic>
        <p:nvPicPr>
          <p:cNvPr id="12" name="Image 3" descr="https://test-kimi-img.moonshot.cn/pub/slides/slides_tmpl/image/25-07-11-16:53:38-d1od24lcmrb5eq9ipul0.png"/>
          <p:cNvPicPr>
            <a:picLocks noChangeAspect="1"/>
          </p:cNvPicPr>
          <p:nvPr/>
        </p:nvPicPr>
        <p:blipFill>
          <a:blip r:embed="rId2"/>
          <a:srcRect l="48434" t="-16661" r="-22647" b="-9030"/>
          <a:stretch>
            <a:fillRect/>
          </a:stretch>
        </p:blipFill>
        <p:spPr>
          <a:xfrm flipH="1">
            <a:off x="10842625" y="0"/>
            <a:ext cx="1349375" cy="2283460"/>
          </a:xfrm>
          <a:prstGeom prst="rect">
            <a:avLst/>
          </a:prstGeom>
        </p:spPr>
      </p:pic>
      <p:sp>
        <p:nvSpPr>
          <p:cNvPr id="14" name="Text 2"/>
          <p:cNvSpPr/>
          <p:nvPr/>
        </p:nvSpPr>
        <p:spPr>
          <a:xfrm>
            <a:off x="85725" y="96520"/>
            <a:ext cx="10683875" cy="830580"/>
          </a:xfrm>
          <a:prstGeom prst="rect">
            <a:avLst/>
          </a:prstGeom>
          <a:noFill/>
        </p:spPr>
        <p:txBody>
          <a:bodyPr wrap="square" lIns="0" tIns="0" rIns="0" bIns="0" rtlCol="0" anchor="t">
            <a:spAutoFit/>
          </a:bodyPr>
          <a:p>
            <a:pPr marL="0" indent="0" algn="l">
              <a:lnSpc>
                <a:spcPct val="150000"/>
              </a:lnSpc>
              <a:buNone/>
            </a:pPr>
            <a:r>
              <a:rPr lang="en-US" altLang="zh-CN" sz="3600" b="1" dirty="0">
                <a:solidFill>
                  <a:srgbClr val="052334"/>
                </a:solidFill>
                <a:latin typeface="MiSans" pitchFamily="34" charset="-122"/>
                <a:ea typeface="MiSans" pitchFamily="34" charset="-122"/>
                <a:cs typeface="MiSans" pitchFamily="34" charset="-120"/>
                <a:sym typeface="+mn-ea"/>
              </a:rPr>
              <a:t> </a:t>
            </a:r>
            <a:r>
              <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rPr>
              <a:t>难点</a:t>
            </a:r>
            <a:r>
              <a:rPr lang="en-US" altLang="zh-CN" sz="2800" b="1" dirty="0">
                <a:solidFill>
                  <a:srgbClr val="052334"/>
                </a:solidFill>
                <a:latin typeface="华文中宋" panose="02010600040101010101" charset="-122"/>
                <a:ea typeface="华文中宋" panose="02010600040101010101" charset="-122"/>
                <a:cs typeface="华文中宋" panose="02010600040101010101" charset="-122"/>
                <a:sym typeface="+mn-ea"/>
              </a:rPr>
              <a:t>3</a:t>
            </a:r>
            <a:r>
              <a:rPr lang="en-US" altLang="zh-CN" sz="2800" b="1" dirty="0">
                <a:solidFill>
                  <a:srgbClr val="052334"/>
                </a:solidFill>
                <a:latin typeface="华文中宋" panose="02010600040101010101" charset="-122"/>
                <a:ea typeface="华文中宋" panose="02010600040101010101" charset="-122"/>
                <a:cs typeface="华文中宋" panose="02010600040101010101" charset="-122"/>
                <a:sym typeface="+mn-ea"/>
              </a:rPr>
              <a:t> </a:t>
            </a:r>
            <a:r>
              <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rPr>
              <a:t>交易规范</a:t>
            </a:r>
            <a:endParaRPr lang="zh-CN" altLang="en-US" sz="2800" b="1" dirty="0">
              <a:solidFill>
                <a:srgbClr val="052334"/>
              </a:solidFill>
              <a:latin typeface="华文中宋" panose="02010600040101010101" charset="-122"/>
              <a:ea typeface="华文中宋" panose="02010600040101010101" charset="-122"/>
              <a:cs typeface="华文中宋" panose="02010600040101010101" charset="-122"/>
              <a:sym typeface="+mn-ea"/>
            </a:endParaRPr>
          </a:p>
        </p:txBody>
      </p:sp>
      <p:sp>
        <p:nvSpPr>
          <p:cNvPr id="15" name="文本框 14"/>
          <p:cNvSpPr txBox="1"/>
          <p:nvPr/>
        </p:nvSpPr>
        <p:spPr>
          <a:xfrm>
            <a:off x="511810" y="807720"/>
            <a:ext cx="10507345" cy="1706245"/>
          </a:xfrm>
          <a:prstGeom prst="rect">
            <a:avLst/>
          </a:prstGeom>
        </p:spPr>
        <p:txBody>
          <a:bodyPr wrap="square">
            <a:noAutofit/>
          </a:bodyPr>
          <a:p>
            <a:pPr indent="0" algn="just" defTabSz="266700" fontAlgn="auto">
              <a:lnSpc>
                <a:spcPct val="150000"/>
              </a:lnSpc>
              <a:spcBef>
                <a:spcPct val="0"/>
              </a:spcBef>
              <a:spcAft>
                <a:spcPct val="0"/>
              </a:spcAft>
            </a:pPr>
            <a:r>
              <a:rPr lang="en-US" altLang="zh-CN" sz="1600" dirty="0">
                <a:solidFill>
                  <a:schemeClr val="tx1"/>
                </a:solidFill>
                <a:latin typeface="华文中宋" panose="02010600040101010101" charset="-122"/>
                <a:ea typeface="华文中宋" panose="02010600040101010101" charset="-122"/>
                <a:cs typeface="MiSans" pitchFamily="34" charset="-120"/>
              </a:rPr>
              <a:t>VEP</a:t>
            </a:r>
            <a:r>
              <a:rPr lang="zh-CN" altLang="en-US" sz="1600" dirty="0">
                <a:solidFill>
                  <a:schemeClr val="tx1"/>
                </a:solidFill>
                <a:latin typeface="华文中宋" panose="02010600040101010101" charset="-122"/>
                <a:ea typeface="华文中宋" panose="02010600040101010101" charset="-122"/>
                <a:cs typeface="MiSans" pitchFamily="34" charset="-120"/>
              </a:rPr>
              <a:t>核算以市场化交易为导向，但其产品经营开发强度要与生态承载力相适配，不能以破坏生态为代价。</a:t>
            </a:r>
            <a:r>
              <a:rPr lang="en-US" altLang="zh-CN" sz="1600" dirty="0">
                <a:solidFill>
                  <a:srgbClr val="00B050"/>
                </a:solidFill>
                <a:latin typeface="MiSans" pitchFamily="34" charset="-122"/>
                <a:ea typeface="MiSans" pitchFamily="34" charset="-122"/>
                <a:cs typeface="MiSans" pitchFamily="34" charset="-120"/>
                <a:sym typeface="+mn-ea"/>
              </a:rPr>
              <a:t> </a:t>
            </a:r>
            <a:r>
              <a:rPr lang="zh-CN" altLang="en-US" sz="1600" b="1">
                <a:latin typeface="仿宋" panose="02010609060101010101" charset="-122"/>
                <a:ea typeface="仿宋" panose="02010609060101010101" charset="-122"/>
                <a:sym typeface="+mn-ea"/>
              </a:rPr>
              <a:t>建立“负面清单”</a:t>
            </a:r>
            <a:r>
              <a:rPr lang="zh-CN" altLang="en-US" sz="1600" dirty="0">
                <a:solidFill>
                  <a:schemeClr val="tx1"/>
                </a:solidFill>
                <a:latin typeface="华文中宋" panose="02010600040101010101" charset="-122"/>
                <a:ea typeface="华文中宋" panose="02010600040101010101" charset="-122"/>
                <a:cs typeface="MiSans" pitchFamily="34" charset="-120"/>
                <a:sym typeface="+mn-ea"/>
              </a:rPr>
              <a:t>。对景区水域岸线开发项目实行包容审慎审批管理，景区的所有新建项目均需通过“负面清单”审核。</a:t>
            </a:r>
            <a:endParaRPr lang="zh-CN" altLang="en-US" sz="1600">
              <a:latin typeface="仿宋" panose="02010609060101010101" charset="-122"/>
              <a:ea typeface="仿宋" panose="02010609060101010101" charset="-122"/>
            </a:endParaRPr>
          </a:p>
          <a:p>
            <a:pPr indent="0" algn="just" defTabSz="266700" fontAlgn="auto">
              <a:lnSpc>
                <a:spcPct val="150000"/>
              </a:lnSpc>
              <a:spcBef>
                <a:spcPct val="0"/>
              </a:spcBef>
              <a:spcAft>
                <a:spcPct val="0"/>
              </a:spcAft>
            </a:pPr>
            <a:endParaRPr lang="en-US" altLang="zh-CN" sz="1600" dirty="0">
              <a:solidFill>
                <a:srgbClr val="00B050"/>
              </a:solidFill>
              <a:latin typeface="MiSans" pitchFamily="34" charset="-122"/>
              <a:ea typeface="MiSans" pitchFamily="34" charset="-122"/>
              <a:cs typeface="MiSans" pitchFamily="34" charset="-120"/>
              <a:sym typeface="+mn-ea"/>
            </a:endParaRPr>
          </a:p>
          <a:p>
            <a:pPr marL="558165" indent="0" algn="l" defTabSz="266700">
              <a:lnSpc>
                <a:spcPts val="1785"/>
              </a:lnSpc>
              <a:spcBef>
                <a:spcPct val="0"/>
              </a:spcBef>
              <a:spcAft>
                <a:spcPct val="0"/>
              </a:spcAft>
            </a:pPr>
            <a:r>
              <a:rPr lang="en-US" altLang="zh-CN" sz="1600" b="1">
                <a:latin typeface="仿宋" panose="02010609060101010101" charset="-122"/>
                <a:ea typeface="仿宋" panose="02010609060101010101" charset="-122"/>
                <a:sym typeface="+mn-ea"/>
              </a:rPr>
              <a:t>  </a:t>
            </a:r>
            <a:r>
              <a:rPr lang="zh-CN" altLang="en-US" sz="1600" dirty="0">
                <a:solidFill>
                  <a:schemeClr val="accent5"/>
                </a:solidFill>
                <a:latin typeface="华文中宋" panose="02010600040101010101" charset="-122"/>
                <a:ea typeface="华文中宋" panose="02010600040101010101" charset="-122"/>
                <a:cs typeface="华文中宋" panose="02010600040101010101" charset="-122"/>
                <a:sym typeface="+mn-ea"/>
              </a:rPr>
              <a:t> </a:t>
            </a:r>
            <a:r>
              <a:rPr lang="en-US" altLang="zh-CN" sz="1600" dirty="0">
                <a:solidFill>
                  <a:schemeClr val="accent5"/>
                </a:solidFill>
                <a:latin typeface="华文中宋" panose="02010600040101010101" charset="-122"/>
                <a:ea typeface="华文中宋" panose="02010600040101010101" charset="-122"/>
                <a:cs typeface="华文中宋" panose="02010600040101010101" charset="-122"/>
                <a:sym typeface="+mn-ea"/>
              </a:rPr>
              <a:t>   </a:t>
            </a:r>
            <a:endParaRPr lang="zh-CN" altLang="en-US" sz="1600" dirty="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graphicFrame>
        <p:nvGraphicFramePr>
          <p:cNvPr id="8" name="表格 7"/>
          <p:cNvGraphicFramePr/>
          <p:nvPr/>
        </p:nvGraphicFramePr>
        <p:xfrm>
          <a:off x="908050" y="1822450"/>
          <a:ext cx="3995420" cy="5017135"/>
        </p:xfrm>
        <a:graphic>
          <a:graphicData uri="http://schemas.openxmlformats.org/drawingml/2006/table">
            <a:tbl>
              <a:tblPr/>
              <a:tblGrid>
                <a:gridCol w="50165"/>
                <a:gridCol w="454660"/>
                <a:gridCol w="3192145"/>
                <a:gridCol w="298450"/>
              </a:tblGrid>
              <a:tr h="270510">
                <a:tc gridSpan="4">
                  <a:txBody>
                    <a:bodyPr/>
                    <a:p>
                      <a:pPr marL="715645" indent="0" algn="l">
                        <a:spcBef>
                          <a:spcPts val="900"/>
                        </a:spcBef>
                        <a:spcAft>
                          <a:spcPct val="0"/>
                        </a:spcAft>
                      </a:pPr>
                      <a:r>
                        <a:rPr lang="zh-CN" sz="1400" b="1">
                          <a:latin typeface="仿宋" panose="02010609060101010101" charset="-122"/>
                          <a:ea typeface="仿宋" panose="02010609060101010101" charset="-122"/>
                        </a:rPr>
                        <a:t>水域岸线开发项目准入清单负面清单建议</a:t>
                      </a:r>
                      <a:endParaRPr lang="zh-CN" sz="14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12192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c>
                  <a:txBody>
                    <a:bodyPr/>
                    <a:p>
                      <a:pPr marL="172720" indent="0" algn="l">
                        <a:spcBef>
                          <a:spcPts val="100"/>
                        </a:spcBef>
                        <a:spcAft>
                          <a:spcPct val="0"/>
                        </a:spcAft>
                      </a:pPr>
                      <a:r>
                        <a:rPr lang="zh-CN" sz="800" b="1">
                          <a:latin typeface="仿宋" panose="02010609060101010101" charset="-122"/>
                          <a:ea typeface="仿宋" panose="02010609060101010101" charset="-122"/>
                        </a:rPr>
                        <a:t>序号</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1988185" indent="0" algn="ctr">
                        <a:spcBef>
                          <a:spcPts val="100"/>
                        </a:spcBef>
                        <a:spcAft>
                          <a:spcPct val="0"/>
                        </a:spcAft>
                      </a:pPr>
                      <a:r>
                        <a:rPr lang="zh-CN" sz="800" b="1">
                          <a:latin typeface="仿宋" panose="02010609060101010101" charset="-122"/>
                          <a:ea typeface="仿宋" panose="02010609060101010101" charset="-122"/>
                        </a:rPr>
                        <a:t>负面情形</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r>
              <a:tr h="165100">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gridSpan="2">
                  <a:txBody>
                    <a:bodyPr/>
                    <a:p>
                      <a:pPr marL="67310" indent="0" algn="l">
                        <a:lnSpc>
                          <a:spcPts val="1300"/>
                        </a:lnSpc>
                        <a:spcBef>
                          <a:spcPct val="0"/>
                        </a:spcBef>
                        <a:spcAft>
                          <a:spcPct val="0"/>
                        </a:spcAft>
                      </a:pPr>
                      <a:r>
                        <a:rPr lang="zh-CN" sz="800" b="1">
                          <a:latin typeface="仿宋" panose="02010609060101010101" charset="-122"/>
                          <a:ea typeface="仿宋" panose="02010609060101010101" charset="-122"/>
                        </a:rPr>
                        <a:t>一、影响行洪安全类</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9113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50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505"/>
                        </a:lnSpc>
                        <a:spcBef>
                          <a:spcPct val="0"/>
                        </a:spcBef>
                        <a:spcAft>
                          <a:spcPct val="0"/>
                        </a:spcAft>
                      </a:pPr>
                      <a:r>
                        <a:rPr lang="zh-CN" sz="800">
                          <a:latin typeface="仿宋" panose="02010609060101010101" charset="-122"/>
                          <a:ea typeface="仿宋" panose="02010609060101010101" charset="-122"/>
                        </a:rPr>
                        <a:t>禁止在河湖管理范围内建设妨碍河道行洪的建筑物、构筑物。</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65100">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300"/>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2</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300"/>
                        </a:lnSpc>
                        <a:spcBef>
                          <a:spcPct val="0"/>
                        </a:spcBef>
                        <a:spcAft>
                          <a:spcPct val="0"/>
                        </a:spcAft>
                      </a:pPr>
                      <a:r>
                        <a:rPr lang="zh-CN" sz="800">
                          <a:latin typeface="仿宋" panose="02010609060101010101" charset="-122"/>
                          <a:ea typeface="仿宋" panose="02010609060101010101" charset="-122"/>
                        </a:rPr>
                        <a:t>禁止在河道管理范围内种植阻碍行洪的林木和高秆作物。</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7843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0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3</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05"/>
                        </a:lnSpc>
                        <a:spcBef>
                          <a:spcPct val="0"/>
                        </a:spcBef>
                        <a:spcAft>
                          <a:spcPct val="0"/>
                        </a:spcAft>
                      </a:pPr>
                      <a:r>
                        <a:rPr lang="zh-CN" sz="800">
                          <a:latin typeface="仿宋" panose="02010609060101010101" charset="-122"/>
                          <a:ea typeface="仿宋" panose="02010609060101010101" charset="-122"/>
                        </a:rPr>
                        <a:t>禁止开展影响河道行洪安全、降低河道行洪标准的相关活动。</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8415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gridSpan="2">
                  <a:txBody>
                    <a:bodyPr/>
                    <a:p>
                      <a:pPr marL="67310" indent="0" algn="l">
                        <a:lnSpc>
                          <a:spcPts val="1450"/>
                        </a:lnSpc>
                        <a:spcBef>
                          <a:spcPct val="0"/>
                        </a:spcBef>
                        <a:spcAft>
                          <a:spcPct val="0"/>
                        </a:spcAft>
                      </a:pPr>
                      <a:r>
                        <a:rPr lang="zh-CN" sz="800" b="1">
                          <a:latin typeface="仿宋" panose="02010609060101010101" charset="-122"/>
                          <a:ea typeface="仿宋" panose="02010609060101010101" charset="-122"/>
                        </a:rPr>
                        <a:t>二、影响水资源类</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2255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spcBef>
                          <a:spcPts val="10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4</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spcBef>
                          <a:spcPts val="100"/>
                        </a:spcBef>
                        <a:spcAft>
                          <a:spcPct val="0"/>
                        </a:spcAft>
                      </a:pPr>
                      <a:r>
                        <a:rPr lang="zh-CN" sz="800">
                          <a:latin typeface="仿宋" panose="02010609060101010101" charset="-122"/>
                          <a:ea typeface="仿宋" panose="02010609060101010101" charset="-122"/>
                        </a:rPr>
                        <a:t>禁止在水资源紧缺河湖出现高耗水造景情况。</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5306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spcBef>
                          <a:spcPts val="60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5</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390"/>
                        </a:lnSpc>
                        <a:spcBef>
                          <a:spcPct val="0"/>
                        </a:spcBef>
                        <a:spcAft>
                          <a:spcPct val="0"/>
                        </a:spcAft>
                      </a:pPr>
                      <a:r>
                        <a:rPr lang="zh-CN" sz="800">
                          <a:latin typeface="仿宋" panose="02010609060101010101" charset="-122"/>
                          <a:ea typeface="仿宋" panose="02010609060101010101" charset="-122"/>
                        </a:rPr>
                        <a:t>禁止在取用水总量已达到或超过控制指标的地级以上市申请新增取水的开发利用项目。</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52895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206375" indent="0" algn="l">
                        <a:spcBef>
                          <a:spcPct val="0"/>
                        </a:spcBef>
                        <a:spcAft>
                          <a:spcPct val="0"/>
                        </a:spcAft>
                      </a:pPr>
                      <a:r>
                        <a:rPr lang="en-US" altLang="zh-CN" sz="1100">
                          <a:latin typeface="仿宋" panose="02010609060101010101" charset="-122"/>
                          <a:ea typeface="仿宋" panose="02010609060101010101" charset="-122"/>
                        </a:rPr>
                        <a:t> </a:t>
                      </a:r>
                      <a:endParaRPr lang="en-US" altLang="zh-CN" sz="1100">
                        <a:latin typeface="仿宋" panose="02010609060101010101" charset="-122"/>
                        <a:ea typeface="仿宋" panose="02010609060101010101" charset="-122"/>
                      </a:endParaRPr>
                    </a:p>
                    <a:p>
                      <a:pPr marL="67310" indent="0" algn="l">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6</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just">
                        <a:spcBef>
                          <a:spcPct val="0"/>
                        </a:spcBef>
                        <a:spcAft>
                          <a:spcPct val="0"/>
                        </a:spcAft>
                      </a:pPr>
                      <a:r>
                        <a:rPr lang="zh-CN" sz="800">
                          <a:latin typeface="仿宋" panose="02010609060101010101" charset="-122"/>
                          <a:ea typeface="仿宋" panose="02010609060101010101" charset="-122"/>
                        </a:rPr>
                        <a:t>禁止不符合国家产业政策或列入国家产业结构调整指导目录中淘汰类的，产品不符合行业用水定额标准的，在地表水供水管网能够满足用水需要却通过自备取水设施取用地下水的，以及在地下水禁采、</a:t>
                      </a:r>
                      <a:endParaRPr lang="zh-CN" sz="800">
                        <a:latin typeface="仿宋" panose="02010609060101010101" charset="-122"/>
                        <a:ea typeface="仿宋" panose="02010609060101010101" charset="-122"/>
                      </a:endParaRPr>
                    </a:p>
                    <a:p>
                      <a:pPr marL="66040" indent="0" algn="just">
                        <a:lnSpc>
                          <a:spcPts val="1285"/>
                        </a:lnSpc>
                        <a:spcBef>
                          <a:spcPct val="0"/>
                        </a:spcBef>
                        <a:spcAft>
                          <a:spcPct val="0"/>
                        </a:spcAft>
                      </a:pPr>
                      <a:r>
                        <a:rPr lang="zh-CN" sz="800">
                          <a:latin typeface="仿宋" panose="02010609060101010101" charset="-122"/>
                          <a:ea typeface="仿宋" panose="02010609060101010101" charset="-122"/>
                        </a:rPr>
                        <a:t>限采地区取用地下水的建设项目申请取用水。</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7843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0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7</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05"/>
                        </a:lnSpc>
                        <a:spcBef>
                          <a:spcPct val="0"/>
                        </a:spcBef>
                        <a:spcAft>
                          <a:spcPct val="0"/>
                        </a:spcAft>
                      </a:pPr>
                      <a:r>
                        <a:rPr lang="zh-CN" sz="800">
                          <a:latin typeface="仿宋" panose="02010609060101010101" charset="-122"/>
                          <a:ea typeface="仿宋" panose="02010609060101010101" charset="-122"/>
                        </a:rPr>
                        <a:t>禁止任何单位和个人未经许可自行取用地表水。</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65100">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gridSpan="2">
                  <a:txBody>
                    <a:bodyPr/>
                    <a:p>
                      <a:pPr marL="67310" indent="0" algn="l">
                        <a:lnSpc>
                          <a:spcPts val="1300"/>
                        </a:lnSpc>
                        <a:spcBef>
                          <a:spcPct val="0"/>
                        </a:spcBef>
                        <a:spcAft>
                          <a:spcPct val="0"/>
                        </a:spcAft>
                      </a:pPr>
                      <a:r>
                        <a:rPr lang="zh-CN" sz="800" b="1">
                          <a:latin typeface="仿宋" panose="02010609060101010101" charset="-122"/>
                          <a:ea typeface="仿宋" panose="02010609060101010101" charset="-122"/>
                        </a:rPr>
                        <a:t>三、破坏水生态环境类</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8415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50"/>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8</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50"/>
                        </a:lnSpc>
                        <a:spcBef>
                          <a:spcPct val="0"/>
                        </a:spcBef>
                        <a:spcAft>
                          <a:spcPct val="0"/>
                        </a:spcAft>
                      </a:pPr>
                      <a:r>
                        <a:rPr lang="zh-CN" sz="800">
                          <a:latin typeface="仿宋" panose="02010609060101010101" charset="-122"/>
                          <a:ea typeface="仿宋" panose="02010609060101010101" charset="-122"/>
                        </a:rPr>
                        <a:t>禁止因河湖空间开放共享建设及活动导致河湖水质下降。</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66167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206375" indent="0" algn="l">
                        <a:spcBef>
                          <a:spcPct val="0"/>
                        </a:spcBef>
                        <a:spcAft>
                          <a:spcPct val="0"/>
                        </a:spcAft>
                      </a:pPr>
                      <a:r>
                        <a:rPr lang="en-US" altLang="zh-CN" sz="900">
                          <a:latin typeface="仿宋" panose="02010609060101010101" charset="-122"/>
                          <a:ea typeface="仿宋" panose="02010609060101010101" charset="-122"/>
                        </a:rPr>
                        <a:t> </a:t>
                      </a:r>
                      <a:endParaRPr lang="en-US" altLang="zh-CN" sz="900">
                        <a:latin typeface="仿宋" panose="02010609060101010101" charset="-122"/>
                        <a:ea typeface="仿宋" panose="02010609060101010101" charset="-122"/>
                      </a:endParaRPr>
                    </a:p>
                    <a:p>
                      <a:pPr marL="206375" indent="0" algn="l">
                        <a:spcBef>
                          <a:spcPct val="0"/>
                        </a:spcBef>
                        <a:spcAft>
                          <a:spcPct val="0"/>
                        </a:spcAft>
                      </a:pPr>
                      <a:r>
                        <a:rPr lang="en-US" altLang="zh-CN" sz="600">
                          <a:latin typeface="仿宋" panose="02010609060101010101" charset="-122"/>
                          <a:ea typeface="仿宋" panose="02010609060101010101" charset="-122"/>
                        </a:rPr>
                        <a:t> </a:t>
                      </a:r>
                      <a:endParaRPr lang="en-US" altLang="zh-CN" sz="600">
                        <a:latin typeface="仿宋" panose="02010609060101010101" charset="-122"/>
                        <a:ea typeface="仿宋" panose="02010609060101010101" charset="-122"/>
                      </a:endParaRPr>
                    </a:p>
                    <a:p>
                      <a:pPr marL="67310" indent="0" algn="l">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9</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just">
                        <a:spcBef>
                          <a:spcPts val="100"/>
                        </a:spcBef>
                        <a:spcAft>
                          <a:spcPct val="0"/>
                        </a:spcAft>
                      </a:pPr>
                      <a:r>
                        <a:rPr lang="zh-CN" sz="800">
                          <a:latin typeface="仿宋" panose="02010609060101010101" charset="-122"/>
                          <a:ea typeface="仿宋" panose="02010609060101010101" charset="-122"/>
                        </a:rPr>
                        <a:t>禁止在一级饮用水水源地保护区内新建、改建、扩建与供水设施和保护水源无关的建设项目及网箱养殖、投饵式养殖、旅游、游泳、垂钓、及其他可能污染水源的活动；不得在二级饮用水水源地保护区内新建、改建、扩建排放污染物的建设项目，不得在饮用水水源</a:t>
                      </a:r>
                      <a:endParaRPr lang="zh-CN" sz="800">
                        <a:latin typeface="仿宋" panose="02010609060101010101" charset="-122"/>
                        <a:ea typeface="仿宋" panose="02010609060101010101" charset="-122"/>
                      </a:endParaRPr>
                    </a:p>
                    <a:p>
                      <a:pPr marL="66040" indent="0" algn="just">
                        <a:lnSpc>
                          <a:spcPts val="1370"/>
                        </a:lnSpc>
                        <a:spcBef>
                          <a:spcPct val="0"/>
                        </a:spcBef>
                        <a:spcAft>
                          <a:spcPct val="0"/>
                        </a:spcAft>
                      </a:pPr>
                      <a:r>
                        <a:rPr lang="zh-CN" sz="800">
                          <a:latin typeface="仿宋" panose="02010609060101010101" charset="-122"/>
                          <a:ea typeface="仿宋" panose="02010609060101010101" charset="-122"/>
                        </a:rPr>
                        <a:t>准保护区内新建、扩建对水体污染严重的建设项目。</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5306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spcBef>
                          <a:spcPts val="60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10</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390"/>
                        </a:lnSpc>
                        <a:spcBef>
                          <a:spcPct val="0"/>
                        </a:spcBef>
                        <a:spcAft>
                          <a:spcPct val="0"/>
                        </a:spcAft>
                      </a:pPr>
                      <a:r>
                        <a:rPr lang="zh-CN" sz="800">
                          <a:latin typeface="仿宋" panose="02010609060101010101" charset="-122"/>
                          <a:ea typeface="仿宋" panose="02010609060101010101" charset="-122"/>
                        </a:rPr>
                        <a:t>禁止实施破坏河流自然形态、侵占生物栖息地、破坏生物多样性等损害水生态的建设及相关活动。</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3716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gridSpan="2">
                  <a:txBody>
                    <a:bodyPr/>
                    <a:p>
                      <a:pPr marL="67310" indent="0" algn="l">
                        <a:spcBef>
                          <a:spcPts val="200"/>
                        </a:spcBef>
                        <a:spcAft>
                          <a:spcPct val="0"/>
                        </a:spcAft>
                      </a:pPr>
                      <a:r>
                        <a:rPr lang="zh-CN" sz="800" b="1">
                          <a:latin typeface="仿宋" panose="02010609060101010101" charset="-122"/>
                          <a:ea typeface="仿宋" panose="02010609060101010101" charset="-122"/>
                        </a:rPr>
                        <a:t>四、危及水工程安全类</a:t>
                      </a:r>
                      <a:endParaRPr lang="zh-CN" sz="8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87325">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7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11</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75"/>
                        </a:lnSpc>
                        <a:spcBef>
                          <a:spcPct val="0"/>
                        </a:spcBef>
                        <a:spcAft>
                          <a:spcPct val="0"/>
                        </a:spcAft>
                      </a:pPr>
                      <a:r>
                        <a:rPr lang="zh-CN" sz="800">
                          <a:latin typeface="仿宋" panose="02010609060101010101" charset="-122"/>
                          <a:ea typeface="仿宋" panose="02010609060101010101" charset="-122"/>
                        </a:rPr>
                        <a:t>禁止违法违规征占水利工程管理范围内的土地和水域。</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5560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spcBef>
                          <a:spcPts val="60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12</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00"/>
                        </a:lnSpc>
                        <a:spcBef>
                          <a:spcPct val="0"/>
                        </a:spcBef>
                        <a:spcAft>
                          <a:spcPct val="0"/>
                        </a:spcAft>
                      </a:pPr>
                      <a:r>
                        <a:rPr lang="zh-CN" sz="800">
                          <a:latin typeface="仿宋" panose="02010609060101010101" charset="-122"/>
                          <a:ea typeface="仿宋" panose="02010609060101010101" charset="-122"/>
                        </a:rPr>
                        <a:t>禁止兴建影响水利工程安全与正常运行的建筑物和其他设施，禁止开展影响水利工程安全与正常运行的相关活动。</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63195">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96520" indent="0" algn="l">
                        <a:lnSpc>
                          <a:spcPts val="1285"/>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13</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285"/>
                        </a:lnSpc>
                        <a:spcBef>
                          <a:spcPct val="0"/>
                        </a:spcBef>
                        <a:spcAft>
                          <a:spcPct val="0"/>
                        </a:spcAft>
                      </a:pPr>
                      <a:r>
                        <a:rPr lang="zh-CN" sz="800">
                          <a:latin typeface="仿宋" panose="02010609060101010101" charset="-122"/>
                          <a:ea typeface="仿宋" panose="02010609060101010101" charset="-122"/>
                        </a:rPr>
                        <a:t>禁止影响水文、水质自动监测站正常运行的。</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86690">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310" indent="0" algn="l">
                        <a:lnSpc>
                          <a:spcPts val="1470"/>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14</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6040" indent="0" algn="l">
                        <a:lnSpc>
                          <a:spcPts val="1470"/>
                        </a:lnSpc>
                        <a:spcBef>
                          <a:spcPct val="0"/>
                        </a:spcBef>
                        <a:spcAft>
                          <a:spcPct val="0"/>
                        </a:spcAft>
                      </a:pPr>
                      <a:r>
                        <a:rPr lang="zh-CN" sz="800">
                          <a:latin typeface="仿宋" panose="02010609060101010101" charset="-122"/>
                          <a:ea typeface="仿宋" panose="02010609060101010101" charset="-122"/>
                        </a:rPr>
                        <a:t>禁止导致水利工程设施出现重大安全隐患的任何建设及活动。</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800">
                          <a:latin typeface="Times New Roman" panose="02020603050405020304"/>
                          <a:ea typeface="仿宋" panose="02010609060101010101" charset="-122"/>
                        </a:rPr>
                        <a:t> </a:t>
                      </a:r>
                      <a:endParaRPr lang="en-US" altLang="zh-CN" sz="8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63830">
                <a:tc>
                  <a:txBody>
                    <a:bodyPr/>
                    <a:p>
                      <a:pPr marL="206375" indent="0" algn="l">
                        <a:spcBef>
                          <a:spcPct val="0"/>
                        </a:spcBef>
                        <a:spcAft>
                          <a:spcPct val="0"/>
                        </a:spcAft>
                      </a:pPr>
                      <a:r>
                        <a:rPr lang="en-US" altLang="zh-CN" sz="700">
                          <a:latin typeface="Times New Roman" panose="02020603050405020304"/>
                          <a:ea typeface="仿宋" panose="02010609060101010101" charset="-122"/>
                        </a:rPr>
                        <a:t> </a:t>
                      </a:r>
                      <a:endParaRPr lang="en-US" altLang="zh-CN"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c>
                  <a:txBody>
                    <a:bodyPr/>
                    <a:p>
                      <a:pPr marL="67310" indent="0" algn="l">
                        <a:lnSpc>
                          <a:spcPts val="1290"/>
                        </a:lnSpc>
                        <a:spcBef>
                          <a:spcPct val="0"/>
                        </a:spcBef>
                        <a:spcAft>
                          <a:spcPct val="0"/>
                        </a:spcAft>
                      </a:pPr>
                      <a:r>
                        <a:rPr lang="zh-CN" sz="800">
                          <a:latin typeface="仿宋" panose="02010609060101010101" charset="-122"/>
                          <a:ea typeface="仿宋" panose="02010609060101010101" charset="-122"/>
                        </a:rPr>
                        <a:t>（</a:t>
                      </a:r>
                      <a:r>
                        <a:rPr lang="en-US" altLang="zh-CN" sz="800">
                          <a:latin typeface="Times New Roman" panose="02020603050405020304"/>
                          <a:ea typeface="Times New Roman" panose="02020603050405020304"/>
                        </a:rPr>
                        <a:t>15</a:t>
                      </a:r>
                      <a:r>
                        <a:rPr lang="zh-CN" sz="800">
                          <a:latin typeface="仿宋" panose="02010609060101010101" charset="-122"/>
                          <a:ea typeface="仿宋" panose="02010609060101010101" charset="-122"/>
                        </a:rPr>
                        <a:t>）</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66040" indent="0" algn="l">
                        <a:lnSpc>
                          <a:spcPts val="1290"/>
                        </a:lnSpc>
                        <a:spcBef>
                          <a:spcPct val="0"/>
                        </a:spcBef>
                        <a:spcAft>
                          <a:spcPct val="0"/>
                        </a:spcAft>
                      </a:pPr>
                      <a:r>
                        <a:rPr lang="zh-CN" sz="800">
                          <a:latin typeface="仿宋" panose="02010609060101010101" charset="-122"/>
                          <a:ea typeface="仿宋" panose="02010609060101010101" charset="-122"/>
                        </a:rPr>
                        <a:t>禁止破坏水文化遗存遗迹及水利遗产。</a:t>
                      </a:r>
                      <a:endParaRPr lang="zh-CN" sz="8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206375" indent="0">
                        <a:spcBef>
                          <a:spcPct val="0"/>
                        </a:spcBef>
                        <a:spcAft>
                          <a:spcPct val="0"/>
                        </a:spcAft>
                      </a:pPr>
                      <a:endParaRPr sz="7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r>
            </a:tbl>
          </a:graphicData>
        </a:graphic>
      </p:graphicFrame>
      <p:graphicFrame>
        <p:nvGraphicFramePr>
          <p:cNvPr id="2" name="表格 1"/>
          <p:cNvGraphicFramePr/>
          <p:nvPr/>
        </p:nvGraphicFramePr>
        <p:xfrm>
          <a:off x="5358130" y="2360930"/>
          <a:ext cx="5411470" cy="3484245"/>
        </p:xfrm>
        <a:graphic>
          <a:graphicData uri="http://schemas.openxmlformats.org/drawingml/2006/table">
            <a:tbl>
              <a:tblPr/>
              <a:tblGrid>
                <a:gridCol w="71755"/>
                <a:gridCol w="652780"/>
                <a:gridCol w="4620260"/>
                <a:gridCol w="66675"/>
              </a:tblGrid>
              <a:tr h="177800">
                <a:tc>
                  <a:txBody>
                    <a:bodyPr/>
                    <a:p>
                      <a:pPr marL="206375" indent="0">
                        <a:spcBef>
                          <a:spcPct val="0"/>
                        </a:spcBef>
                        <a:spcAft>
                          <a:spcPct val="0"/>
                        </a:spcAft>
                      </a:pPr>
                      <a:endParaRPr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c gridSpan="2">
                  <a:txBody>
                    <a:bodyPr/>
                    <a:p>
                      <a:pPr marL="67945" indent="0" algn="l">
                        <a:lnSpc>
                          <a:spcPts val="1300"/>
                        </a:lnSpc>
                        <a:spcBef>
                          <a:spcPct val="0"/>
                        </a:spcBef>
                        <a:spcAft>
                          <a:spcPct val="0"/>
                        </a:spcAft>
                      </a:pPr>
                      <a:r>
                        <a:rPr lang="zh-CN" sz="1200" b="1">
                          <a:latin typeface="仿宋" panose="02010609060101010101" charset="-122"/>
                          <a:ea typeface="仿宋" panose="02010609060101010101" charset="-122"/>
                        </a:rPr>
                        <a:t>五、河湖水域岸线保护</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a:noFill/>
                    </a:lnB>
                    <a:noFill/>
                  </a:tcPr>
                </a:tc>
              </a:tr>
              <a:tr h="355600">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945" indent="0" algn="l">
                        <a:spcBef>
                          <a:spcPts val="600"/>
                        </a:spcBef>
                        <a:spcAft>
                          <a:spcPct val="0"/>
                        </a:spcAft>
                      </a:pPr>
                      <a:r>
                        <a:rPr lang="zh-CN" sz="1200">
                          <a:latin typeface="仿宋" panose="02010609060101010101" charset="-122"/>
                          <a:ea typeface="仿宋" panose="02010609060101010101" charset="-122"/>
                        </a:rPr>
                        <a:t>（</a:t>
                      </a:r>
                      <a:r>
                        <a:rPr lang="en-US" altLang="zh-CN" sz="1200">
                          <a:latin typeface="Times New Roman" panose="02020603050405020304"/>
                          <a:ea typeface="Times New Roman" panose="02020603050405020304"/>
                        </a:rPr>
                        <a:t>16</a:t>
                      </a:r>
                      <a:r>
                        <a:rPr lang="zh-CN" sz="1200">
                          <a:latin typeface="仿宋" panose="02010609060101010101" charset="-122"/>
                          <a:ea typeface="仿宋" panose="02010609060101010101" charset="-122"/>
                        </a:rPr>
                        <a:t>）</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310" indent="0" algn="l">
                        <a:lnSpc>
                          <a:spcPts val="1400"/>
                        </a:lnSpc>
                        <a:spcBef>
                          <a:spcPct val="0"/>
                        </a:spcBef>
                        <a:spcAft>
                          <a:spcPct val="0"/>
                        </a:spcAft>
                      </a:pPr>
                      <a:r>
                        <a:rPr lang="zh-CN" sz="1200">
                          <a:latin typeface="仿宋" panose="02010609060101010101" charset="-122"/>
                          <a:ea typeface="仿宋" panose="02010609060101010101" charset="-122"/>
                        </a:rPr>
                        <a:t>禁止围湖造地、非法围垦河道及缩窄河道，禁止违法违规侵占耕地挖田造湖、挖湖造景。</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54330">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945" indent="0" algn="l">
                        <a:spcBef>
                          <a:spcPts val="600"/>
                        </a:spcBef>
                        <a:spcAft>
                          <a:spcPct val="0"/>
                        </a:spcAft>
                      </a:pPr>
                      <a:r>
                        <a:rPr lang="zh-CN" sz="1200">
                          <a:latin typeface="仿宋" panose="02010609060101010101" charset="-122"/>
                          <a:ea typeface="仿宋" panose="02010609060101010101" charset="-122"/>
                        </a:rPr>
                        <a:t>（</a:t>
                      </a:r>
                      <a:r>
                        <a:rPr lang="en-US" altLang="zh-CN" sz="1200">
                          <a:latin typeface="Times New Roman" panose="02020603050405020304"/>
                          <a:ea typeface="Times New Roman" panose="02020603050405020304"/>
                        </a:rPr>
                        <a:t>17</a:t>
                      </a:r>
                      <a:r>
                        <a:rPr lang="zh-CN" sz="1200">
                          <a:latin typeface="仿宋" panose="02010609060101010101" charset="-122"/>
                          <a:ea typeface="仿宋" panose="02010609060101010101" charset="-122"/>
                        </a:rPr>
                        <a:t>）</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310" indent="0" algn="l">
                        <a:lnSpc>
                          <a:spcPts val="1390"/>
                        </a:lnSpc>
                        <a:spcBef>
                          <a:spcPct val="0"/>
                        </a:spcBef>
                        <a:spcAft>
                          <a:spcPct val="0"/>
                        </a:spcAft>
                      </a:pPr>
                      <a:r>
                        <a:rPr lang="zh-CN" sz="1200">
                          <a:latin typeface="仿宋" panose="02010609060101010101" charset="-122"/>
                          <a:ea typeface="仿宋" panose="02010609060101010101" charset="-122"/>
                        </a:rPr>
                        <a:t>禁止破坏耕地，以开展开放共享项目名义违法违规占用耕地及永久基本农田。</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54965">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945" indent="0" algn="l">
                        <a:spcBef>
                          <a:spcPts val="600"/>
                        </a:spcBef>
                        <a:spcAft>
                          <a:spcPct val="0"/>
                        </a:spcAft>
                      </a:pPr>
                      <a:r>
                        <a:rPr lang="zh-CN" sz="1200">
                          <a:latin typeface="仿宋" panose="02010609060101010101" charset="-122"/>
                          <a:ea typeface="仿宋" panose="02010609060101010101" charset="-122"/>
                        </a:rPr>
                        <a:t>（</a:t>
                      </a:r>
                      <a:r>
                        <a:rPr lang="en-US" altLang="zh-CN" sz="1200">
                          <a:latin typeface="Times New Roman" panose="02020603050405020304"/>
                          <a:ea typeface="Times New Roman" panose="02020603050405020304"/>
                        </a:rPr>
                        <a:t>18</a:t>
                      </a:r>
                      <a:r>
                        <a:rPr lang="zh-CN" sz="1200">
                          <a:latin typeface="仿宋" panose="02010609060101010101" charset="-122"/>
                          <a:ea typeface="仿宋" panose="02010609060101010101" charset="-122"/>
                        </a:rPr>
                        <a:t>）</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310" indent="0" algn="l">
                        <a:lnSpc>
                          <a:spcPts val="1400"/>
                        </a:lnSpc>
                        <a:spcBef>
                          <a:spcPct val="0"/>
                        </a:spcBef>
                        <a:spcAft>
                          <a:spcPct val="0"/>
                        </a:spcAft>
                      </a:pPr>
                      <a:r>
                        <a:rPr lang="zh-CN" sz="1200">
                          <a:latin typeface="仿宋" panose="02010609060101010101" charset="-122"/>
                          <a:ea typeface="仿宋" panose="02010609060101010101" charset="-122"/>
                        </a:rPr>
                        <a:t>禁止以风雨廊桥、便民商服等名义在河湖管理范围内开发建设房屋及规模化的商业设施。</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76530">
                <a:tc>
                  <a:txBody>
                    <a:bodyPr/>
                    <a:p>
                      <a:pPr marL="20637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945" indent="0" algn="l">
                        <a:lnSpc>
                          <a:spcPts val="1290"/>
                        </a:lnSpc>
                        <a:spcBef>
                          <a:spcPct val="0"/>
                        </a:spcBef>
                        <a:spcAft>
                          <a:spcPct val="0"/>
                        </a:spcAft>
                      </a:pPr>
                      <a:r>
                        <a:rPr lang="zh-CN" sz="1200">
                          <a:latin typeface="仿宋" panose="02010609060101010101" charset="-122"/>
                          <a:ea typeface="仿宋" panose="02010609060101010101" charset="-122"/>
                        </a:rPr>
                        <a:t>（</a:t>
                      </a:r>
                      <a:r>
                        <a:rPr lang="en-US" altLang="zh-CN" sz="1200">
                          <a:latin typeface="Times New Roman" panose="02020603050405020304"/>
                          <a:ea typeface="Times New Roman" panose="02020603050405020304"/>
                        </a:rPr>
                        <a:t>19</a:t>
                      </a:r>
                      <a:r>
                        <a:rPr lang="zh-CN" sz="1200">
                          <a:latin typeface="仿宋" panose="02010609060101010101" charset="-122"/>
                          <a:ea typeface="仿宋" panose="02010609060101010101" charset="-122"/>
                        </a:rPr>
                        <a:t>）</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310" indent="0" algn="l">
                        <a:lnSpc>
                          <a:spcPts val="1290"/>
                        </a:lnSpc>
                        <a:spcBef>
                          <a:spcPct val="0"/>
                        </a:spcBef>
                        <a:spcAft>
                          <a:spcPct val="0"/>
                        </a:spcAft>
                      </a:pPr>
                      <a:r>
                        <a:rPr lang="zh-CN" sz="1200">
                          <a:latin typeface="仿宋" panose="02010609060101010101" charset="-122"/>
                          <a:ea typeface="仿宋" panose="02010609060101010101" charset="-122"/>
                        </a:rPr>
                        <a:t>禁止以开放共享之名大搞景观亮化工程等</a:t>
                      </a:r>
                      <a:r>
                        <a:rPr lang="zh-CN" altLang="en-US" sz="1200">
                          <a:latin typeface="Times New Roman" panose="02020603050405020304"/>
                          <a:ea typeface="Times New Roman" panose="02020603050405020304"/>
                        </a:rPr>
                        <a:t>“</a:t>
                      </a:r>
                      <a:r>
                        <a:rPr lang="zh-CN" sz="1200">
                          <a:latin typeface="仿宋" panose="02010609060101010101" charset="-122"/>
                          <a:ea typeface="仿宋" panose="02010609060101010101" charset="-122"/>
                        </a:rPr>
                        <a:t>政绩工程</a:t>
                      </a:r>
                      <a:r>
                        <a:rPr lang="zh-CN" altLang="en-US" sz="1200">
                          <a:latin typeface="Times New Roman" panose="02020603050405020304"/>
                          <a:ea typeface="Times New Roman" panose="02020603050405020304"/>
                        </a:rPr>
                        <a:t>”“</a:t>
                      </a:r>
                      <a:r>
                        <a:rPr lang="zh-CN" sz="1200">
                          <a:latin typeface="仿宋" panose="02010609060101010101" charset="-122"/>
                          <a:ea typeface="仿宋" panose="02010609060101010101" charset="-122"/>
                        </a:rPr>
                        <a:t>面子工程</a:t>
                      </a:r>
                      <a:r>
                        <a:rPr lang="zh-CN" altLang="en-US" sz="1200">
                          <a:latin typeface="Times New Roman" panose="02020603050405020304"/>
                          <a:ea typeface="Times New Roman" panose="02020603050405020304"/>
                        </a:rPr>
                        <a:t>”</a:t>
                      </a:r>
                      <a:r>
                        <a:rPr lang="zh-CN" sz="1200">
                          <a:latin typeface="仿宋" panose="02010609060101010101" charset="-122"/>
                          <a:ea typeface="仿宋" panose="02010609060101010101" charset="-122"/>
                        </a:rPr>
                        <a:t>。</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177800">
                <a:tc>
                  <a:txBody>
                    <a:bodyPr/>
                    <a:p>
                      <a:pPr marL="20637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gridSpan="2">
                  <a:txBody>
                    <a:bodyPr/>
                    <a:p>
                      <a:pPr marL="67945" indent="0" algn="l">
                        <a:lnSpc>
                          <a:spcPts val="1300"/>
                        </a:lnSpc>
                        <a:spcBef>
                          <a:spcPct val="0"/>
                        </a:spcBef>
                        <a:spcAft>
                          <a:spcPct val="0"/>
                        </a:spcAft>
                      </a:pPr>
                      <a:r>
                        <a:rPr lang="zh-CN" sz="1200" b="1">
                          <a:latin typeface="仿宋" panose="02010609060101010101" charset="-122"/>
                          <a:ea typeface="仿宋" panose="02010609060101010101" charset="-122"/>
                        </a:rPr>
                        <a:t>六、运行管理</a:t>
                      </a:r>
                      <a:endParaRPr lang="zh-CN" sz="12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marL="206375" indent="0" algn="l">
                        <a:spcBef>
                          <a:spcPct val="0"/>
                        </a:spcBef>
                        <a:spcAft>
                          <a:spcPct val="0"/>
                        </a:spcAft>
                      </a:pPr>
                      <a:r>
                        <a:rPr lang="en-US" altLang="zh-CN" sz="1000">
                          <a:latin typeface="Times New Roman" panose="02020603050405020304"/>
                          <a:ea typeface="仿宋" panose="02010609060101010101" charset="-122"/>
                        </a:rPr>
                        <a:t> </a:t>
                      </a:r>
                      <a:endParaRPr lang="en-US" altLang="zh-CN" sz="10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533400">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206375" indent="0" algn="l">
                        <a:spcBef>
                          <a:spcPct val="0"/>
                        </a:spcBef>
                        <a:spcAft>
                          <a:spcPct val="0"/>
                        </a:spcAft>
                      </a:pPr>
                      <a:r>
                        <a:rPr lang="en-US" altLang="zh-CN" sz="1000">
                          <a:latin typeface="仿宋" panose="02010609060101010101" charset="-122"/>
                          <a:ea typeface="仿宋" panose="02010609060101010101" charset="-122"/>
                        </a:rPr>
                        <a:t> </a:t>
                      </a:r>
                      <a:endParaRPr lang="en-US" altLang="zh-CN" sz="1000">
                        <a:latin typeface="仿宋" panose="02010609060101010101" charset="-122"/>
                        <a:ea typeface="仿宋" panose="02010609060101010101" charset="-122"/>
                      </a:endParaRPr>
                    </a:p>
                    <a:p>
                      <a:pPr marL="67945" indent="0" algn="l">
                        <a:spcBef>
                          <a:spcPct val="0"/>
                        </a:spcBef>
                        <a:spcAft>
                          <a:spcPct val="0"/>
                        </a:spcAft>
                      </a:pPr>
                      <a:r>
                        <a:rPr lang="zh-CN" sz="1200">
                          <a:latin typeface="仿宋" panose="02010609060101010101" charset="-122"/>
                          <a:ea typeface="仿宋" panose="02010609060101010101" charset="-122"/>
                        </a:rPr>
                        <a:t>（</a:t>
                      </a:r>
                      <a:r>
                        <a:rPr lang="en-US" altLang="zh-CN" sz="1200">
                          <a:latin typeface="Times New Roman" panose="02020603050405020304"/>
                          <a:ea typeface="Times New Roman" panose="02020603050405020304"/>
                        </a:rPr>
                        <a:t>20</a:t>
                      </a:r>
                      <a:r>
                        <a:rPr lang="zh-CN" sz="1200">
                          <a:latin typeface="仿宋" panose="02010609060101010101" charset="-122"/>
                          <a:ea typeface="仿宋" panose="02010609060101010101" charset="-122"/>
                        </a:rPr>
                        <a:t>）</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310" indent="0" algn="just">
                        <a:lnSpc>
                          <a:spcPts val="1400"/>
                        </a:lnSpc>
                        <a:spcBef>
                          <a:spcPct val="0"/>
                        </a:spcBef>
                        <a:spcAft>
                          <a:spcPct val="0"/>
                        </a:spcAft>
                      </a:pPr>
                      <a:r>
                        <a:rPr lang="zh-CN" sz="1200">
                          <a:latin typeface="仿宋" panose="02010609060101010101" charset="-122"/>
                          <a:ea typeface="仿宋" panose="02010609060101010101" charset="-122"/>
                        </a:rPr>
                        <a:t>禁止随意排放污水，禁止随意倾倒、抛撒生活垃圾和餐厨垃圾；禁止堆放阻碍行洪或者影响堤防安全的物料，设置阻碍行洪的拦河渔具。</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54330">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945" indent="0" algn="l">
                        <a:spcBef>
                          <a:spcPts val="600"/>
                        </a:spcBef>
                        <a:spcAft>
                          <a:spcPct val="0"/>
                        </a:spcAft>
                      </a:pPr>
                      <a:r>
                        <a:rPr lang="zh-CN" sz="1200">
                          <a:latin typeface="仿宋" panose="02010609060101010101" charset="-122"/>
                          <a:ea typeface="仿宋" panose="02010609060101010101" charset="-122"/>
                        </a:rPr>
                        <a:t>（</a:t>
                      </a:r>
                      <a:r>
                        <a:rPr lang="en-US" altLang="zh-CN" sz="1200">
                          <a:latin typeface="Times New Roman" panose="02020603050405020304"/>
                          <a:ea typeface="Times New Roman" panose="02020603050405020304"/>
                        </a:rPr>
                        <a:t>21</a:t>
                      </a:r>
                      <a:r>
                        <a:rPr lang="zh-CN" sz="1200">
                          <a:latin typeface="仿宋" panose="02010609060101010101" charset="-122"/>
                          <a:ea typeface="仿宋" panose="02010609060101010101" charset="-122"/>
                        </a:rPr>
                        <a:t>）</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310" indent="0" algn="l">
                        <a:lnSpc>
                          <a:spcPts val="1390"/>
                        </a:lnSpc>
                        <a:spcBef>
                          <a:spcPct val="0"/>
                        </a:spcBef>
                        <a:spcAft>
                          <a:spcPct val="0"/>
                        </a:spcAft>
                      </a:pPr>
                      <a:r>
                        <a:rPr lang="zh-CN" sz="1200">
                          <a:latin typeface="仿宋" panose="02010609060101010101" charset="-122"/>
                          <a:ea typeface="仿宋" panose="02010609060101010101" charset="-122"/>
                        </a:rPr>
                        <a:t>禁止在未落实安全责任主体、未制定应急预案、安全设施情况下开放运营。</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229235">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c>
                  <a:txBody>
                    <a:bodyPr/>
                    <a:p>
                      <a:pPr marL="67945" indent="0" algn="l">
                        <a:spcBef>
                          <a:spcPts val="100"/>
                        </a:spcBef>
                        <a:spcAft>
                          <a:spcPct val="0"/>
                        </a:spcAft>
                      </a:pPr>
                      <a:r>
                        <a:rPr lang="zh-CN" sz="1200">
                          <a:latin typeface="仿宋" panose="02010609060101010101" charset="-122"/>
                          <a:ea typeface="仿宋" panose="02010609060101010101" charset="-122"/>
                        </a:rPr>
                        <a:t>（</a:t>
                      </a:r>
                      <a:r>
                        <a:rPr lang="en-US" altLang="zh-CN" sz="1200">
                          <a:latin typeface="Times New Roman" panose="02020603050405020304"/>
                          <a:ea typeface="Times New Roman" panose="02020603050405020304"/>
                        </a:rPr>
                        <a:t>22</a:t>
                      </a:r>
                      <a:r>
                        <a:rPr lang="zh-CN" sz="1200">
                          <a:latin typeface="仿宋" panose="02010609060101010101" charset="-122"/>
                          <a:ea typeface="仿宋" panose="02010609060101010101" charset="-122"/>
                        </a:rPr>
                        <a:t>）</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310" indent="0" algn="l">
                        <a:spcBef>
                          <a:spcPts val="100"/>
                        </a:spcBef>
                        <a:spcAft>
                          <a:spcPct val="0"/>
                        </a:spcAft>
                      </a:pPr>
                      <a:r>
                        <a:rPr lang="zh-CN" sz="1200">
                          <a:latin typeface="仿宋" panose="02010609060101010101" charset="-122"/>
                          <a:ea typeface="仿宋" panose="02010609060101010101" charset="-122"/>
                        </a:rPr>
                        <a:t>不得擅自经营未经许可或超越许可范围经营的业务。</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a:noFill/>
                    </a:lnB>
                    <a:noFill/>
                  </a:tcPr>
                </a:tc>
              </a:tr>
              <a:tr h="374650">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c>
                  <a:txBody>
                    <a:bodyPr/>
                    <a:p>
                      <a:pPr marL="67945" indent="0" algn="l">
                        <a:spcBef>
                          <a:spcPts val="700"/>
                        </a:spcBef>
                        <a:spcAft>
                          <a:spcPct val="0"/>
                        </a:spcAft>
                      </a:pPr>
                      <a:r>
                        <a:rPr lang="zh-CN" sz="1200">
                          <a:latin typeface="仿宋" panose="02010609060101010101" charset="-122"/>
                          <a:ea typeface="仿宋" panose="02010609060101010101" charset="-122"/>
                        </a:rPr>
                        <a:t>（</a:t>
                      </a:r>
                      <a:r>
                        <a:rPr lang="en-US" altLang="zh-CN" sz="1200">
                          <a:latin typeface="Times New Roman" panose="02020603050405020304"/>
                          <a:ea typeface="Times New Roman" panose="02020603050405020304"/>
                        </a:rPr>
                        <a:t>23</a:t>
                      </a:r>
                      <a:r>
                        <a:rPr lang="zh-CN" sz="1200">
                          <a:latin typeface="仿宋" panose="02010609060101010101" charset="-122"/>
                          <a:ea typeface="仿宋" panose="02010609060101010101" charset="-122"/>
                        </a:rPr>
                        <a:t>）</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67310" indent="0" algn="l">
                        <a:lnSpc>
                          <a:spcPts val="1390"/>
                        </a:lnSpc>
                        <a:spcBef>
                          <a:spcPts val="100"/>
                        </a:spcBef>
                        <a:spcAft>
                          <a:spcPct val="0"/>
                        </a:spcAft>
                      </a:pPr>
                      <a:r>
                        <a:rPr lang="zh-CN" sz="1200">
                          <a:latin typeface="仿宋" panose="02010609060101010101" charset="-122"/>
                          <a:ea typeface="仿宋" panose="02010609060101010101" charset="-122"/>
                        </a:rPr>
                        <a:t>存在严重不良舆情且尚未得到妥善解决、列入全国失信执行人名单等情形的建设管理机构不得开展河湖空间开放共享项目。</a:t>
                      </a:r>
                      <a:endParaRPr lang="zh-CN" sz="1200">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206375" indent="0" algn="l">
                        <a:spcBef>
                          <a:spcPct val="0"/>
                        </a:spcBef>
                        <a:spcAft>
                          <a:spcPct val="0"/>
                        </a:spcAft>
                      </a:pPr>
                      <a:r>
                        <a:rPr lang="en-US" altLang="zh-CN" sz="1200">
                          <a:latin typeface="Times New Roman" panose="02020603050405020304"/>
                          <a:ea typeface="仿宋" panose="02010609060101010101" charset="-122"/>
                        </a:rPr>
                        <a:t> </a:t>
                      </a:r>
                      <a:endParaRPr lang="en-US" altLang="zh-CN" sz="1200">
                        <a:latin typeface="Times New Roman" panose="02020603050405020304"/>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a:noFill/>
                    </a:lnT>
                    <a:lnB w="6350" cap="flat" cmpd="sng">
                      <a:solidFill>
                        <a:srgbClr val="000000"/>
                      </a:solidFill>
                      <a:prstDash val="solid"/>
                      <a:headEnd type="none" w="med" len="med"/>
                      <a:tailEnd type="none" w="med" len="med"/>
                    </a:lnB>
                    <a:noFill/>
                  </a:tcPr>
                </a:tc>
              </a:tr>
              <a:tr h="395605">
                <a:tc gridSpan="4">
                  <a:txBody>
                    <a:bodyPr/>
                    <a:p>
                      <a:pPr marL="67945" indent="0" algn="l">
                        <a:spcBef>
                          <a:spcPct val="0"/>
                        </a:spcBef>
                        <a:spcAft>
                          <a:spcPct val="0"/>
                        </a:spcAft>
                      </a:pPr>
                      <a:r>
                        <a:rPr lang="zh-CN" sz="1100" b="1">
                          <a:latin typeface="仿宋" panose="02010609060101010101" charset="-122"/>
                          <a:ea typeface="仿宋" panose="02010609060101010101" charset="-122"/>
                        </a:rPr>
                        <a:t>备注：水域岸线开发项目负面清单包括且不仅限于上述情形，具体以满足法律法规及相</a:t>
                      </a:r>
                      <a:endParaRPr lang="zh-CN" sz="1100" b="1">
                        <a:latin typeface="仿宋" panose="02010609060101010101" charset="-122"/>
                        <a:ea typeface="仿宋" panose="02010609060101010101" charset="-122"/>
                      </a:endParaRPr>
                    </a:p>
                    <a:p>
                      <a:pPr marL="67945" indent="0" algn="l">
                        <a:lnSpc>
                          <a:spcPts val="1385"/>
                        </a:lnSpc>
                        <a:spcBef>
                          <a:spcPts val="100"/>
                        </a:spcBef>
                        <a:spcAft>
                          <a:spcPct val="0"/>
                        </a:spcAft>
                      </a:pPr>
                      <a:r>
                        <a:rPr lang="zh-CN" sz="1100" b="1">
                          <a:latin typeface="仿宋" panose="02010609060101010101" charset="-122"/>
                          <a:ea typeface="仿宋" panose="02010609060101010101" charset="-122"/>
                        </a:rPr>
                        <a:t>关政策文件规定为准</a:t>
                      </a:r>
                      <a:endParaRPr lang="zh-CN" sz="1100" b="1">
                        <a:latin typeface="仿宋" panose="02010609060101010101" charset="-122"/>
                        <a:ea typeface="仿宋" panose="02010609060101010101" charset="-122"/>
                      </a:endParaRPr>
                    </a:p>
                  </a:txBody>
                  <a:tcPr marL="0" marR="0" marT="0" marB="0" anchor="t"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bl>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3200" b="1" i="0" u="none" strike="noStrike">
                <a:solidFill>
                  <a:srgbClr val="333333"/>
                </a:solidFill>
                <a:latin typeface="Noto Sans SC" panose="020B0500000000000000" charset="-122"/>
                <a:ea typeface="宋体" panose="02010600030101010101" pitchFamily="2" charset="-122"/>
                <a:cs typeface="Noto Sans SC" panose="020B0500000000000000" charset="-122"/>
                <a:sym typeface="Noto Sans SC" panose="020B0500000000000000" charset="-122"/>
              </a:rPr>
              <a:t>风险点</a:t>
            </a:r>
            <a:endParaRPr lang="zh-CN" altLang="en-US" sz="1100">
              <a:ea typeface="宋体" panose="02010600030101010101" pitchFamily="2" charset="-122"/>
            </a:endParaRPr>
          </a:p>
        </p:txBody>
      </p:sp>
      <p:sp>
        <p:nvSpPr>
          <p:cNvPr id="3" name="AutoShape 3"/>
          <p:cNvSpPr/>
          <p:nvPr/>
        </p:nvSpPr>
        <p:spPr>
          <a:xfrm>
            <a:off x="762000" y="1905000"/>
            <a:ext cx="2540000" cy="4191000"/>
          </a:xfrm>
          <a:prstGeom prst="roundRect">
            <a:avLst>
              <a:gd name="adj" fmla="val 600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4" name="AutoShape 4"/>
          <p:cNvSpPr/>
          <p:nvPr/>
        </p:nvSpPr>
        <p:spPr>
          <a:xfrm>
            <a:off x="762000" y="2286000"/>
            <a:ext cx="254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4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1</a:t>
            </a:r>
            <a:endParaRPr lang="en-US" sz="1100"/>
          </a:p>
        </p:txBody>
      </p:sp>
      <p:sp>
        <p:nvSpPr>
          <p:cNvPr id="5" name="AutoShape 5"/>
          <p:cNvSpPr/>
          <p:nvPr/>
        </p:nvSpPr>
        <p:spPr>
          <a:xfrm>
            <a:off x="1574800" y="3302000"/>
            <a:ext cx="914400" cy="508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889000" y="3810000"/>
            <a:ext cx="2286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坚守公益属性底线</a:t>
            </a:r>
            <a:endParaRPr lang="en-US" sz="1100"/>
          </a:p>
        </p:txBody>
      </p:sp>
      <p:sp>
        <p:nvSpPr>
          <p:cNvPr id="7" name="AutoShape 7"/>
          <p:cNvSpPr/>
          <p:nvPr/>
        </p:nvSpPr>
        <p:spPr>
          <a:xfrm>
            <a:off x="952500" y="4953000"/>
            <a:ext cx="2159000" cy="1016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严禁全盘市场化</a:t>
            </a:r>
            <a:b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保障民生用水权益</a:t>
            </a:r>
            <a:endParaRPr lang="en-US" sz="1100"/>
          </a:p>
        </p:txBody>
      </p:sp>
      <p:sp>
        <p:nvSpPr>
          <p:cNvPr id="8" name="AutoShape 8"/>
          <p:cNvSpPr/>
          <p:nvPr/>
        </p:nvSpPr>
        <p:spPr>
          <a:xfrm>
            <a:off x="3492500" y="1905000"/>
            <a:ext cx="2540000" cy="4191000"/>
          </a:xfrm>
          <a:prstGeom prst="roundRect">
            <a:avLst>
              <a:gd name="adj" fmla="val 600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nvSpPr>
        <p:spPr>
          <a:xfrm>
            <a:off x="3492500" y="2286000"/>
            <a:ext cx="254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4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2</a:t>
            </a:r>
            <a:endParaRPr lang="en-US" sz="1100"/>
          </a:p>
        </p:txBody>
      </p:sp>
      <p:sp>
        <p:nvSpPr>
          <p:cNvPr id="10" name="AutoShape 10"/>
          <p:cNvSpPr/>
          <p:nvPr/>
        </p:nvSpPr>
        <p:spPr>
          <a:xfrm>
            <a:off x="4305300" y="3302000"/>
            <a:ext cx="914400" cy="508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619500" y="3810000"/>
            <a:ext cx="2286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严守隐性债务底线</a:t>
            </a:r>
            <a:endParaRPr lang="en-US" sz="1100"/>
          </a:p>
        </p:txBody>
      </p:sp>
      <p:sp>
        <p:nvSpPr>
          <p:cNvPr id="12" name="AutoShape 12"/>
          <p:cNvSpPr/>
          <p:nvPr/>
        </p:nvSpPr>
        <p:spPr>
          <a:xfrm>
            <a:off x="3683000" y="4953000"/>
            <a:ext cx="2159000" cy="1016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严禁财政兜底背书</a:t>
            </a:r>
            <a:b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防范地方债务风险</a:t>
            </a:r>
            <a:endParaRPr lang="en-US" sz="1100"/>
          </a:p>
        </p:txBody>
      </p:sp>
      <p:sp>
        <p:nvSpPr>
          <p:cNvPr id="13" name="AutoShape 13"/>
          <p:cNvSpPr/>
          <p:nvPr/>
        </p:nvSpPr>
        <p:spPr>
          <a:xfrm>
            <a:off x="6223000" y="1905000"/>
            <a:ext cx="2540000" cy="4191000"/>
          </a:xfrm>
          <a:prstGeom prst="roundRect">
            <a:avLst>
              <a:gd name="adj" fmla="val 600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4" name="AutoShape 14"/>
          <p:cNvSpPr/>
          <p:nvPr/>
        </p:nvSpPr>
        <p:spPr>
          <a:xfrm>
            <a:off x="6223000" y="2286000"/>
            <a:ext cx="254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4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3</a:t>
            </a:r>
            <a:endParaRPr lang="en-US" sz="1100"/>
          </a:p>
        </p:txBody>
      </p:sp>
      <p:sp>
        <p:nvSpPr>
          <p:cNvPr id="15" name="AutoShape 15"/>
          <p:cNvSpPr/>
          <p:nvPr/>
        </p:nvSpPr>
        <p:spPr>
          <a:xfrm>
            <a:off x="7035800" y="3302000"/>
            <a:ext cx="914400" cy="508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6350000" y="3810000"/>
            <a:ext cx="2286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筑牢生态保护底线</a:t>
            </a:r>
            <a:endParaRPr lang="en-US" sz="1100"/>
          </a:p>
        </p:txBody>
      </p:sp>
      <p:sp>
        <p:nvSpPr>
          <p:cNvPr id="17" name="AutoShape 17"/>
          <p:cNvSpPr/>
          <p:nvPr/>
        </p:nvSpPr>
        <p:spPr>
          <a:xfrm>
            <a:off x="6413500" y="4953000"/>
            <a:ext cx="2159000" cy="1016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严守环保管控边界</a:t>
            </a:r>
            <a:b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守护绿水青山</a:t>
            </a:r>
            <a:endParaRPr lang="en-US" sz="1100"/>
          </a:p>
        </p:txBody>
      </p:sp>
      <p:sp>
        <p:nvSpPr>
          <p:cNvPr id="18" name="AutoShape 18"/>
          <p:cNvSpPr/>
          <p:nvPr/>
        </p:nvSpPr>
        <p:spPr>
          <a:xfrm>
            <a:off x="8953500" y="1905000"/>
            <a:ext cx="2540000" cy="4191000"/>
          </a:xfrm>
          <a:prstGeom prst="roundRect">
            <a:avLst>
              <a:gd name="adj" fmla="val 600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9" name="AutoShape 19"/>
          <p:cNvSpPr/>
          <p:nvPr/>
        </p:nvSpPr>
        <p:spPr>
          <a:xfrm>
            <a:off x="8953500" y="2286000"/>
            <a:ext cx="254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4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4</a:t>
            </a:r>
            <a:endParaRPr lang="en-US" sz="1100"/>
          </a:p>
        </p:txBody>
      </p:sp>
      <p:sp>
        <p:nvSpPr>
          <p:cNvPr id="20" name="AutoShape 20"/>
          <p:cNvSpPr/>
          <p:nvPr/>
        </p:nvSpPr>
        <p:spPr>
          <a:xfrm>
            <a:off x="9766300" y="3302000"/>
            <a:ext cx="914400" cy="508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080500" y="3810000"/>
            <a:ext cx="2286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签约前必核</a:t>
            </a:r>
            <a:br>
              <a:rPr lang="en-US" sz="19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9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合规要点</a:t>
            </a:r>
            <a:endParaRPr lang="en-US" sz="1100"/>
          </a:p>
        </p:txBody>
      </p:sp>
      <p:sp>
        <p:nvSpPr>
          <p:cNvPr id="22" name="AutoShape 22"/>
          <p:cNvSpPr/>
          <p:nvPr/>
        </p:nvSpPr>
        <p:spPr>
          <a:xfrm>
            <a:off x="9144000" y="4953000"/>
            <a:ext cx="2159000" cy="1016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确保交易合法合规</a:t>
            </a:r>
            <a:b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666666"/>
                </a:solidFill>
                <a:latin typeface="Noto Sans SC" panose="020B0500000000000000" charset="-122"/>
                <a:ea typeface="Noto Sans SC" panose="020B0500000000000000" charset="-122"/>
                <a:cs typeface="Noto Sans SC" panose="020B0500000000000000" charset="-122"/>
                <a:sym typeface="Noto Sans SC" panose="020B0500000000000000" charset="-122"/>
              </a:rPr>
              <a:t>避免国有资产流失</a:t>
            </a:r>
            <a:endParaRPr lang="en-US" sz="11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坚守公益属性底线</a:t>
            </a:r>
            <a:endParaRPr lang="en-US" sz="3200" b="1">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反面案例：擅自定价引发民生纠纷</a:t>
            </a:r>
            <a:endParaRPr lang="en-US" sz="1100"/>
          </a:p>
        </p:txBody>
      </p:sp>
      <p:pic>
        <p:nvPicPr>
          <p:cNvPr id="4" name="Picture 4"/>
          <p:cNvPicPr>
            <a:picLocks noChangeAspect="1"/>
          </p:cNvPicPr>
          <p:nvPr/>
        </p:nvPicPr>
        <p:blipFill>
          <a:blip r:embed="rId1"/>
          <a:srcRect l="15710" r="15710"/>
          <a:stretch>
            <a:fillRect/>
          </a:stretch>
        </p:blipFill>
        <p:spPr>
          <a:xfrm>
            <a:off x="762000" y="1905000"/>
            <a:ext cx="4318000" cy="4191000"/>
          </a:xfrm>
          <a:prstGeom prst="roundRect">
            <a:avLst>
              <a:gd name="adj" fmla="val 3636"/>
            </a:avLst>
          </a:prstGeom>
          <a:noFill/>
          <a:ln w="25400" cap="flat" cmpd="sng">
            <a:noFill/>
            <a:prstDash val="solid"/>
            <a:round/>
          </a:ln>
          <a:effectLst>
            <a:outerShdw blurRad="444500" dist="190500" dir="2700000" algn="tl" rotWithShape="0">
              <a:srgbClr val="000000">
                <a:alpha val="25000"/>
              </a:srgbClr>
            </a:outerShdw>
          </a:effectLst>
        </p:spPr>
      </p:pic>
      <p:sp>
        <p:nvSpPr>
          <p:cNvPr id="5" name="AutoShape 5"/>
          <p:cNvSpPr/>
          <p:nvPr/>
        </p:nvSpPr>
        <p:spPr>
          <a:xfrm>
            <a:off x="5461000" y="1905000"/>
            <a:ext cx="5969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nvSpPr>
        <p:spPr>
          <a:xfrm>
            <a:off x="5461000" y="2095500"/>
            <a:ext cx="76200" cy="1016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5778500" y="2095500"/>
            <a:ext cx="5461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 事件回顾</a:t>
            </a:r>
            <a:endParaRPr lang="en-US" sz="1100"/>
          </a:p>
          <a:p>
            <a:pPr indent="0" algn="l">
              <a:lnSpc>
                <a:spcPct val="117000"/>
              </a:lnSpc>
              <a:spcBef>
                <a:spcPts val="800"/>
              </a:spcBef>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某县将18座小Ⅰ型水库经营权整体打包出让给民营企业，且在签署的合同中明确约定，由企业自主制定供水价格，完全放弃了政府对公共资源定价的监管权。</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Shape 8"/>
          <p:cNvSpPr/>
          <p:nvPr/>
        </p:nvSpPr>
        <p:spPr>
          <a:xfrm>
            <a:off x="5461000" y="3556000"/>
            <a:ext cx="5969000" cy="1524000"/>
          </a:xfrm>
          <a:prstGeom prst="roundRect">
            <a:avLst>
              <a:gd name="adj" fmla="val 666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nvSpPr>
        <p:spPr>
          <a:xfrm>
            <a:off x="5461000" y="3746500"/>
            <a:ext cx="76200" cy="1143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778500" y="3746500"/>
            <a:ext cx="5461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 违规后果</a:t>
            </a:r>
            <a:endParaRPr lang="en-US" sz="1100"/>
          </a:p>
          <a:p>
            <a:pPr indent="0" algn="l">
              <a:lnSpc>
                <a:spcPct val="117000"/>
              </a:lnSpc>
              <a:spcBef>
                <a:spcPts val="800"/>
              </a:spcBef>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企业将农业灌溉水价从</a:t>
            </a:r>
            <a:r>
              <a:rPr lang="en-US" sz="14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0.2元/立方米</a:t>
            </a: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暴涨至</a:t>
            </a:r>
            <a:r>
              <a:rPr lang="en-US" sz="14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0.8元/立方米</a:t>
            </a: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，涨幅高达</a:t>
            </a:r>
            <a:r>
              <a:rPr lang="en-US" sz="14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300%</a:t>
            </a: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。此举严重侵害了农民权益，引发了大规模民生纠纷，最终被省水利厅介入督查，责令全面整改并收回水库经营权。</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AutoShape 11"/>
          <p:cNvSpPr/>
          <p:nvPr/>
        </p:nvSpPr>
        <p:spPr>
          <a:xfrm>
            <a:off x="5461000" y="5207000"/>
            <a:ext cx="5969000" cy="1397000"/>
          </a:xfrm>
          <a:prstGeom prst="roundRect">
            <a:avLst>
              <a:gd name="adj" fmla="val 7272"/>
            </a:avLst>
          </a:prstGeom>
          <a:solidFill>
            <a:srgbClr val="333333">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2" name="AutoShape 12"/>
          <p:cNvSpPr/>
          <p:nvPr/>
        </p:nvSpPr>
        <p:spPr>
          <a:xfrm>
            <a:off x="5778500" y="5397500"/>
            <a:ext cx="5461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 核心问题诊断</a:t>
            </a:r>
            <a:endParaRPr lang="en-US" sz="1100"/>
          </a:p>
          <a:p>
            <a:pPr indent="0" algn="l">
              <a:lnSpc>
                <a:spcPct val="117000"/>
              </a:lnSpc>
              <a:spcBef>
                <a:spcPts val="800"/>
              </a:spcBef>
            </a:pPr>
            <a:r>
              <a:rPr lang="en-US" sz="1300" b="0" i="0" u="none" strike="noStrike">
                <a:solidFill>
                  <a:srgbClr val="DCDCDC"/>
                </a:solidFill>
                <a:latin typeface="Noto Sans SC" panose="020B0500000000000000" charset="-122"/>
                <a:ea typeface="Noto Sans SC" panose="020B0500000000000000" charset="-122"/>
                <a:cs typeface="Noto Sans SC" panose="020B0500000000000000" charset="-122"/>
                <a:sym typeface="Noto Sans SC" panose="020B0500000000000000" charset="-122"/>
              </a:rPr>
              <a:t>错误推行</a:t>
            </a:r>
            <a:r>
              <a:rPr lang="en-US" sz="1400" b="1" i="0" u="none" strike="noStrike">
                <a:solidFill>
                  <a:srgbClr val="FF7F50"/>
                </a:solidFill>
                <a:latin typeface="Noto Sans SC" panose="020B0500000000000000" charset="-122"/>
                <a:ea typeface="Noto Sans SC" panose="020B0500000000000000" charset="-122"/>
                <a:cs typeface="Noto Sans SC" panose="020B0500000000000000" charset="-122"/>
                <a:sym typeface="Noto Sans SC" panose="020B0500000000000000" charset="-122"/>
              </a:rPr>
              <a:t>“全盘市场化”</a:t>
            </a:r>
            <a:r>
              <a:rPr lang="en-US" sz="1300" b="0" i="0" u="none" strike="noStrike">
                <a:solidFill>
                  <a:srgbClr val="DCDCDC"/>
                </a:solidFill>
                <a:latin typeface="Noto Sans SC" panose="020B0500000000000000" charset="-122"/>
                <a:ea typeface="Noto Sans SC" panose="020B0500000000000000" charset="-122"/>
                <a:cs typeface="Noto Sans SC" panose="020B0500000000000000" charset="-122"/>
                <a:sym typeface="Noto Sans SC" panose="020B0500000000000000" charset="-122"/>
              </a:rPr>
              <a:t>，忽视了水库的社会公益属性，将本应受到政府严格监管的民生供水定价权，毫无保留地交给了以盈利为首要目的的市场主体。</a:t>
            </a:r>
            <a:endParaRPr lang="en-US" sz="1300" b="0" i="0" u="none" strike="noStrike">
              <a:solidFill>
                <a:srgbClr val="DCDCDC"/>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合规核心规则：守住公益底线</a:t>
            </a:r>
            <a:endParaRPr lang="en-US" sz="1100"/>
          </a:p>
        </p:txBody>
      </p:sp>
      <p:sp>
        <p:nvSpPr>
          <p:cNvPr id="4" name="AutoShape 4"/>
          <p:cNvSpPr/>
          <p:nvPr/>
        </p:nvSpPr>
        <p:spPr>
          <a:xfrm>
            <a:off x="762000" y="2032000"/>
            <a:ext cx="3302000" cy="4064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762000" y="2032000"/>
            <a:ext cx="3302000" cy="762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4130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endParaRPr lang="en-US" sz="1100"/>
          </a:p>
        </p:txBody>
      </p:sp>
      <p:sp>
        <p:nvSpPr>
          <p:cNvPr id="7" name="AutoShape 7"/>
          <p:cNvSpPr/>
          <p:nvPr/>
        </p:nvSpPr>
        <p:spPr>
          <a:xfrm>
            <a:off x="882650" y="2540000"/>
            <a:ext cx="279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农业灌溉用水</a:t>
            </a:r>
            <a:endParaRPr lang="en-US" sz="1100"/>
          </a:p>
        </p:txBody>
      </p:sp>
      <p:sp>
        <p:nvSpPr>
          <p:cNvPr id="8" name="AutoShape 8"/>
          <p:cNvSpPr/>
          <p:nvPr/>
        </p:nvSpPr>
        <p:spPr>
          <a:xfrm>
            <a:off x="1016000" y="3302000"/>
            <a:ext cx="27940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严格执行政府指导价，经营方不得擅自调价、自主定价，严禁突破价格红线。</a:t>
            </a:r>
            <a:endParaRPr lang="en-US" sz="1100"/>
          </a:p>
        </p:txBody>
      </p:sp>
      <p:sp>
        <p:nvSpPr>
          <p:cNvPr id="9" name="AutoShape 9"/>
          <p:cNvSpPr/>
          <p:nvPr/>
        </p:nvSpPr>
        <p:spPr>
          <a:xfrm>
            <a:off x="4445000" y="2032000"/>
            <a:ext cx="3302000" cy="4064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0" name="AutoShape 10"/>
          <p:cNvSpPr/>
          <p:nvPr/>
        </p:nvSpPr>
        <p:spPr>
          <a:xfrm>
            <a:off x="4445000" y="2032000"/>
            <a:ext cx="3302000" cy="762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699000" y="24130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endParaRPr lang="en-US" sz="1100"/>
          </a:p>
        </p:txBody>
      </p:sp>
      <p:sp>
        <p:nvSpPr>
          <p:cNvPr id="12" name="AutoShape 12"/>
          <p:cNvSpPr/>
          <p:nvPr/>
        </p:nvSpPr>
        <p:spPr>
          <a:xfrm>
            <a:off x="4794250" y="2603500"/>
            <a:ext cx="279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城镇居民饮用水</a:t>
            </a:r>
            <a:endParaRPr lang="en-US" sz="1100"/>
          </a:p>
        </p:txBody>
      </p:sp>
      <p:sp>
        <p:nvSpPr>
          <p:cNvPr id="13" name="AutoShape 13"/>
          <p:cNvSpPr/>
          <p:nvPr/>
        </p:nvSpPr>
        <p:spPr>
          <a:xfrm>
            <a:off x="4699000" y="3606800"/>
            <a:ext cx="27940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定价须经物价部门组织的听证程序和正式审批，禁止市场经营主体随意、单方面调价。</a:t>
            </a:r>
            <a:endParaRPr lang="en-US" sz="1100"/>
          </a:p>
        </p:txBody>
      </p:sp>
      <p:sp>
        <p:nvSpPr>
          <p:cNvPr id="14" name="AutoShape 14"/>
          <p:cNvSpPr/>
          <p:nvPr/>
        </p:nvSpPr>
        <p:spPr>
          <a:xfrm>
            <a:off x="8128000" y="2032000"/>
            <a:ext cx="3302000" cy="4064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5" name="AutoShape 15"/>
          <p:cNvSpPr/>
          <p:nvPr/>
        </p:nvSpPr>
        <p:spPr>
          <a:xfrm>
            <a:off x="8128000" y="2032000"/>
            <a:ext cx="3302000" cy="762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24130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endParaRPr lang="en-US" sz="1100"/>
          </a:p>
        </p:txBody>
      </p:sp>
      <p:sp>
        <p:nvSpPr>
          <p:cNvPr id="17" name="AutoShape 17"/>
          <p:cNvSpPr/>
          <p:nvPr/>
        </p:nvSpPr>
        <p:spPr>
          <a:xfrm>
            <a:off x="8515350" y="2578100"/>
            <a:ext cx="279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公益基础功能</a:t>
            </a:r>
            <a:endParaRPr lang="en-US" sz="1100"/>
          </a:p>
        </p:txBody>
      </p:sp>
      <p:sp>
        <p:nvSpPr>
          <p:cNvPr id="18" name="AutoShape 18"/>
          <p:cNvSpPr/>
          <p:nvPr/>
        </p:nvSpPr>
        <p:spPr>
          <a:xfrm>
            <a:off x="8324850" y="3505200"/>
            <a:ext cx="279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水库防洪、农业灌溉、生态补水等公益基础功能必须永久保留，严禁将公益属性资产整体全盘市场化转让。</a:t>
            </a:r>
            <a:endParaRPr lang="en-US" sz="11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规范操作路径：公益与经营分离</a:t>
            </a:r>
            <a:endParaRPr lang="en-US" sz="1100"/>
          </a:p>
        </p:txBody>
      </p:sp>
      <p:pic>
        <p:nvPicPr>
          <p:cNvPr id="4" name="Picture 4"/>
          <p:cNvPicPr>
            <a:picLocks noChangeAspect="1"/>
          </p:cNvPicPr>
          <p:nvPr/>
        </p:nvPicPr>
        <p:blipFill>
          <a:blip r:embed="rId1"/>
          <a:srcRect l="17677" r="17677"/>
          <a:stretch>
            <a:fillRect/>
          </a:stretch>
        </p:blipFill>
        <p:spPr>
          <a:xfrm>
            <a:off x="762000" y="2032000"/>
            <a:ext cx="3810000" cy="3937000"/>
          </a:xfrm>
          <a:prstGeom prst="roundRect">
            <a:avLst>
              <a:gd name="adj" fmla="val 5333"/>
            </a:avLst>
          </a:prstGeom>
          <a:noFill/>
          <a:ln w="25400" cap="flat" cmpd="sng">
            <a:noFill/>
            <a:prstDash val="solid"/>
            <a:round/>
          </a:ln>
          <a:effectLst>
            <a:outerShdw blurRad="444500" dist="190500" dir="2700000" algn="tl" rotWithShape="0">
              <a:srgbClr val="000000">
                <a:alpha val="25000"/>
              </a:srgbClr>
            </a:outerShdw>
          </a:effectLst>
        </p:spPr>
      </p:pic>
      <p:sp>
        <p:nvSpPr>
          <p:cNvPr id="5" name="AutoShape 5"/>
          <p:cNvSpPr/>
          <p:nvPr/>
        </p:nvSpPr>
        <p:spPr>
          <a:xfrm>
            <a:off x="4953000" y="1905000"/>
            <a:ext cx="6477000" cy="1460500"/>
          </a:xfrm>
          <a:prstGeom prst="roundRect">
            <a:avLst>
              <a:gd name="adj" fmla="val 695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nvSpPr>
        <p:spPr>
          <a:xfrm>
            <a:off x="4953000" y="2095500"/>
            <a:ext cx="76200" cy="10795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83200" y="2222500"/>
            <a:ext cx="355600" cy="355600"/>
          </a:xfrm>
          <a:prstGeom prst="rect">
            <a:avLst/>
          </a:prstGeom>
        </p:spPr>
      </p:pic>
      <p:sp>
        <p:nvSpPr>
          <p:cNvPr id="8" name="AutoShape 8"/>
          <p:cNvSpPr/>
          <p:nvPr/>
        </p:nvSpPr>
        <p:spPr>
          <a:xfrm>
            <a:off x="5842000" y="2057400"/>
            <a:ext cx="5334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可转让权益</a:t>
            </a:r>
            <a:endParaRPr lang="en-US" sz="1100"/>
          </a:p>
          <a:p>
            <a:pPr indent="0" algn="l">
              <a:lnSpc>
                <a:spcPct val="108000"/>
              </a:lnSpc>
            </a:pPr>
            <a:r>
              <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仅可转让水产养殖、文旅开发、水力发电等经营性收益权益，严格界定权益范围，确保资产属性清晰。</a:t>
            </a:r>
            <a:endPar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Shape 9"/>
          <p:cNvSpPr/>
          <p:nvPr/>
        </p:nvSpPr>
        <p:spPr>
          <a:xfrm>
            <a:off x="4953000" y="3556000"/>
            <a:ext cx="6477000" cy="1460500"/>
          </a:xfrm>
          <a:prstGeom prst="roundRect">
            <a:avLst>
              <a:gd name="adj" fmla="val 695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0" name="AutoShape 10"/>
          <p:cNvSpPr/>
          <p:nvPr/>
        </p:nvSpPr>
        <p:spPr>
          <a:xfrm>
            <a:off x="4953000" y="3746500"/>
            <a:ext cx="76200" cy="10795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83200" y="3873500"/>
            <a:ext cx="355600" cy="355600"/>
          </a:xfrm>
          <a:prstGeom prst="rect">
            <a:avLst/>
          </a:prstGeom>
        </p:spPr>
      </p:pic>
      <p:sp>
        <p:nvSpPr>
          <p:cNvPr id="12" name="AutoShape 12"/>
          <p:cNvSpPr/>
          <p:nvPr/>
        </p:nvSpPr>
        <p:spPr>
          <a:xfrm>
            <a:off x="5842000" y="3708400"/>
            <a:ext cx="5334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价格锁定</a:t>
            </a:r>
            <a:endParaRPr lang="en-US" sz="1100"/>
          </a:p>
          <a:p>
            <a:pPr indent="0" algn="l">
              <a:lnSpc>
                <a:spcPct val="108000"/>
              </a:lnSpc>
            </a:pPr>
            <a:r>
              <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供水价格须事前核定并锁定，将定价标准与调整机制明确写入转让合同，从源头杜绝运营期价格纠纷。</a:t>
            </a:r>
            <a:endPar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3" name="AutoShape 13"/>
          <p:cNvSpPr/>
          <p:nvPr/>
        </p:nvSpPr>
        <p:spPr>
          <a:xfrm>
            <a:off x="4953000" y="5080000"/>
            <a:ext cx="6477000" cy="1460500"/>
          </a:xfrm>
          <a:prstGeom prst="roundRect">
            <a:avLst>
              <a:gd name="adj" fmla="val 6956"/>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4" name="AutoShape 14"/>
          <p:cNvSpPr/>
          <p:nvPr/>
        </p:nvSpPr>
        <p:spPr>
          <a:xfrm>
            <a:off x="4953000" y="5270500"/>
            <a:ext cx="76200" cy="1079500"/>
          </a:xfrm>
          <a:prstGeom prst="roundRect">
            <a:avLst>
              <a:gd name="adj" fmla="val 0"/>
            </a:avLst>
          </a:prstGeom>
          <a:solidFill>
            <a:srgbClr val="00704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83200" y="5397500"/>
            <a:ext cx="355600" cy="355600"/>
          </a:xfrm>
          <a:prstGeom prst="rect">
            <a:avLst/>
          </a:prstGeom>
        </p:spPr>
      </p:pic>
      <p:sp>
        <p:nvSpPr>
          <p:cNvPr id="16" name="AutoShape 16"/>
          <p:cNvSpPr/>
          <p:nvPr/>
        </p:nvSpPr>
        <p:spPr>
          <a:xfrm>
            <a:off x="5842000" y="5232400"/>
            <a:ext cx="5334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财政保障</a:t>
            </a:r>
            <a:endParaRPr lang="en-US" sz="1100"/>
          </a:p>
          <a:p>
            <a:pPr indent="0" algn="l">
              <a:lnSpc>
                <a:spcPct val="108000"/>
              </a:lnSpc>
            </a:pPr>
            <a:r>
              <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rPr>
              <a:t>水库公益性运维管护支出仍由财政统筹保障，严禁通过变相安排经营性资金填补公益缺口，防范隐性债务风险。</a:t>
            </a:r>
            <a:endParaRPr lang="en-US" sz="1300" b="0" i="0" u="none" strike="noStrike">
              <a:solidFill>
                <a:srgbClr val="52525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严守隐性债务底线</a:t>
            </a:r>
            <a:endParaRPr lang="en-US" sz="3200" b="1">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反面案例：违规兜底承诺被问责</a:t>
            </a:r>
            <a:endParaRPr lang="en-US" sz="1100"/>
          </a:p>
        </p:txBody>
      </p:sp>
      <p:pic>
        <p:nvPicPr>
          <p:cNvPr id="4" name="Picture 4"/>
          <p:cNvPicPr>
            <a:picLocks noChangeAspect="1"/>
          </p:cNvPicPr>
          <p:nvPr/>
        </p:nvPicPr>
        <p:blipFill>
          <a:blip r:embed="rId1"/>
          <a:srcRect l="15770" r="15770"/>
          <a:stretch>
            <a:fillRect/>
          </a:stretch>
        </p:blipFill>
        <p:spPr>
          <a:xfrm>
            <a:off x="762000" y="2032000"/>
            <a:ext cx="3810000" cy="3683000"/>
          </a:xfrm>
          <a:prstGeom prst="roundRect">
            <a:avLst>
              <a:gd name="adj" fmla="val 4137"/>
            </a:avLst>
          </a:prstGeom>
          <a:no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pic>
      <p:sp>
        <p:nvSpPr>
          <p:cNvPr id="5" name="AutoShape 5"/>
          <p:cNvSpPr/>
          <p:nvPr/>
        </p:nvSpPr>
        <p:spPr>
          <a:xfrm>
            <a:off x="4953000" y="2032000"/>
            <a:ext cx="6477000" cy="1397000"/>
          </a:xfrm>
          <a:prstGeom prst="roundRect">
            <a:avLst>
              <a:gd name="adj" fmla="val 7272"/>
            </a:avLst>
          </a:prstGeom>
          <a:solidFill>
            <a:srgbClr val="FFFFFF">
              <a:alpha val="100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nvSpPr>
        <p:spPr>
          <a:xfrm>
            <a:off x="4953000" y="2222500"/>
            <a:ext cx="76200" cy="1016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5270500" y="2159000"/>
            <a:ext cx="5842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01 / 事件回顾</a:t>
            </a:r>
            <a:endParaRPr lang="en-US" sz="1100"/>
          </a:p>
          <a:p>
            <a:pPr indent="0" algn="l">
              <a:lnSpc>
                <a:spcPct val="108000"/>
              </a:lnSpc>
              <a:spcBef>
                <a:spcPts val="800"/>
              </a:spcBef>
            </a:pPr>
            <a:r>
              <a:rPr lang="zh-CN" alt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某地</a:t>
            </a: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出让19座水库经营权，在合同中违规约定：若项目年度经营收益不足500万元，将由区级财政直接补足收益差额。</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Shape 8"/>
          <p:cNvSpPr/>
          <p:nvPr/>
        </p:nvSpPr>
        <p:spPr>
          <a:xfrm>
            <a:off x="4953000" y="3683000"/>
            <a:ext cx="6477000" cy="1397000"/>
          </a:xfrm>
          <a:prstGeom prst="roundRect">
            <a:avLst>
              <a:gd name="adj" fmla="val 7272"/>
            </a:avLst>
          </a:prstGeom>
          <a:solidFill>
            <a:srgbClr val="FFFFFF">
              <a:alpha val="100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nvSpPr>
        <p:spPr>
          <a:xfrm>
            <a:off x="4953000" y="3873500"/>
            <a:ext cx="76200" cy="1016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270500" y="3810000"/>
            <a:ext cx="5842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02 / 违规定性</a:t>
            </a:r>
            <a:endParaRPr lang="en-US" sz="1100"/>
          </a:p>
          <a:p>
            <a:pPr indent="0" algn="l">
              <a:lnSpc>
                <a:spcPct val="108000"/>
              </a:lnSpc>
              <a:spcBef>
                <a:spcPts val="800"/>
              </a:spcBef>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该条款属于典型的</a:t>
            </a:r>
            <a:r>
              <a:rPr lang="en-US" sz="13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政府隐性债务兜底承诺</a:t>
            </a: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，严重违反了中央关于防范化解地方政府债务风险、严禁违规提供财政兜底的相关规定。</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AutoShape 11"/>
          <p:cNvSpPr/>
          <p:nvPr/>
        </p:nvSpPr>
        <p:spPr>
          <a:xfrm>
            <a:off x="4953000" y="5207000"/>
            <a:ext cx="6477000" cy="1397000"/>
          </a:xfrm>
          <a:prstGeom prst="roundRect">
            <a:avLst>
              <a:gd name="adj" fmla="val 7272"/>
            </a:avLst>
          </a:prstGeom>
          <a:solidFill>
            <a:srgbClr val="FFFFFF">
              <a:alpha val="100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2" name="AutoShape 12"/>
          <p:cNvSpPr/>
          <p:nvPr/>
        </p:nvSpPr>
        <p:spPr>
          <a:xfrm>
            <a:off x="4953000" y="5397500"/>
            <a:ext cx="76200" cy="1016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5270500" y="5334000"/>
            <a:ext cx="5842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03 / 处理结果</a:t>
            </a:r>
            <a:endParaRPr lang="en-US" sz="1100"/>
          </a:p>
          <a:p>
            <a:pPr indent="0" algn="l">
              <a:lnSpc>
                <a:spcPct val="108000"/>
              </a:lnSpc>
              <a:spcBef>
                <a:spcPts val="800"/>
              </a:spcBef>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经审计署审计查实后，相关部门被责令撤销合同中的违规兜底条款，并对地方政府相关负责人进行了严肃的约谈和问责。</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合规核心规则：杜绝财政兜底</a:t>
            </a:r>
            <a:endParaRPr lang="en-US" sz="1100"/>
          </a:p>
        </p:txBody>
      </p:sp>
      <p:sp>
        <p:nvSpPr>
          <p:cNvPr id="4" name="AutoShape 4"/>
          <p:cNvSpPr/>
          <p:nvPr/>
        </p:nvSpPr>
        <p:spPr>
          <a:xfrm>
            <a:off x="762000" y="2032000"/>
            <a:ext cx="3302000" cy="3556000"/>
          </a:xfrm>
          <a:prstGeom prst="roundRect">
            <a:avLst>
              <a:gd name="adj" fmla="val 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13000"/>
            <a:ext cx="508000" cy="508000"/>
          </a:xfrm>
          <a:prstGeom prst="rect">
            <a:avLst/>
          </a:prstGeom>
        </p:spPr>
      </p:pic>
      <p:sp>
        <p:nvSpPr>
          <p:cNvPr id="6" name="AutoShape 6"/>
          <p:cNvSpPr/>
          <p:nvPr/>
        </p:nvSpPr>
        <p:spPr>
          <a:xfrm>
            <a:off x="1714500" y="2387600"/>
            <a:ext cx="20955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严禁收益保底</a:t>
            </a:r>
            <a:endParaRPr lang="en-US" sz="1100"/>
          </a:p>
        </p:txBody>
      </p:sp>
      <p:sp>
        <p:nvSpPr>
          <p:cNvPr id="7" name="AutoShape 7"/>
          <p:cNvSpPr/>
          <p:nvPr/>
        </p:nvSpPr>
        <p:spPr>
          <a:xfrm>
            <a:off x="1016000" y="3302000"/>
            <a:ext cx="2794000" cy="381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3810000"/>
            <a:ext cx="2794000" cy="1524000"/>
          </a:xfrm>
          <a:prstGeom prst="rect">
            <a:avLst/>
          </a:prstGeom>
          <a:noFill/>
          <a:ln w="12700" cap="flat" cmpd="sng">
            <a:noFill/>
            <a:prstDash val="solid"/>
            <a:round/>
          </a:ln>
        </p:spPr>
        <p:txBody>
          <a:bodyPr vert="horz" wrap="square" lIns="0" tIns="0" rIns="0" bIns="0" rtlCol="0" anchor="ctr" anchorCtr="0"/>
          <a:lstStyle/>
          <a:p>
            <a:pPr indent="0" algn="l">
              <a:lnSpc>
                <a:spcPct val="133000"/>
              </a:lnSpc>
              <a:defRPr/>
            </a:pPr>
            <a:r>
              <a:rPr lang="en-US" sz="14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严禁地方政府为水库经营权转让作出收益保底、差额补足承诺，规避隐性债务风险。</a:t>
            </a:r>
            <a:endParaRPr lang="en-US" sz="1100"/>
          </a:p>
        </p:txBody>
      </p:sp>
      <p:sp>
        <p:nvSpPr>
          <p:cNvPr id="9" name="AutoShape 9"/>
          <p:cNvSpPr/>
          <p:nvPr/>
        </p:nvSpPr>
        <p:spPr>
          <a:xfrm>
            <a:off x="4445000" y="2032000"/>
            <a:ext cx="3302000" cy="3556000"/>
          </a:xfrm>
          <a:prstGeom prst="roundRect">
            <a:avLst>
              <a:gd name="adj" fmla="val 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2413000"/>
            <a:ext cx="508000" cy="508000"/>
          </a:xfrm>
          <a:prstGeom prst="rect">
            <a:avLst/>
          </a:prstGeom>
        </p:spPr>
      </p:pic>
      <p:sp>
        <p:nvSpPr>
          <p:cNvPr id="11" name="AutoShape 11"/>
          <p:cNvSpPr/>
          <p:nvPr/>
        </p:nvSpPr>
        <p:spPr>
          <a:xfrm>
            <a:off x="5397500" y="2387600"/>
            <a:ext cx="20955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严禁融资担保</a:t>
            </a:r>
            <a:endParaRPr lang="en-US" sz="1100"/>
          </a:p>
        </p:txBody>
      </p:sp>
      <p:sp>
        <p:nvSpPr>
          <p:cNvPr id="12" name="AutoShape 12"/>
          <p:cNvSpPr/>
          <p:nvPr/>
        </p:nvSpPr>
        <p:spPr>
          <a:xfrm>
            <a:off x="4699000" y="3302000"/>
            <a:ext cx="2794000" cy="381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810000"/>
            <a:ext cx="2794000" cy="1524000"/>
          </a:xfrm>
          <a:prstGeom prst="rect">
            <a:avLst/>
          </a:prstGeom>
          <a:noFill/>
          <a:ln w="12700" cap="flat" cmpd="sng">
            <a:noFill/>
            <a:prstDash val="solid"/>
            <a:round/>
          </a:ln>
        </p:spPr>
        <p:txBody>
          <a:bodyPr vert="horz" wrap="square" lIns="0" tIns="0" rIns="0" bIns="0" rtlCol="0" anchor="ctr" anchorCtr="0"/>
          <a:lstStyle/>
          <a:p>
            <a:pPr indent="0" algn="l">
              <a:lnSpc>
                <a:spcPct val="133000"/>
              </a:lnSpc>
              <a:defRPr/>
            </a:pPr>
            <a:r>
              <a:rPr lang="en-US" sz="14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严禁财政部门及各类国有资产平台公司，为社会资本方或项目经营主体的融资借款提供任何形式的担保。</a:t>
            </a:r>
            <a:endParaRPr lang="en-US" sz="1100"/>
          </a:p>
        </p:txBody>
      </p:sp>
      <p:sp>
        <p:nvSpPr>
          <p:cNvPr id="14" name="AutoShape 14"/>
          <p:cNvSpPr/>
          <p:nvPr/>
        </p:nvSpPr>
        <p:spPr>
          <a:xfrm>
            <a:off x="8128000" y="2032000"/>
            <a:ext cx="3302000" cy="3556000"/>
          </a:xfrm>
          <a:prstGeom prst="roundRect">
            <a:avLst>
              <a:gd name="adj" fmla="val 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413000"/>
            <a:ext cx="508000" cy="508000"/>
          </a:xfrm>
          <a:prstGeom prst="rect">
            <a:avLst/>
          </a:prstGeom>
        </p:spPr>
      </p:pic>
      <p:sp>
        <p:nvSpPr>
          <p:cNvPr id="16" name="AutoShape 16"/>
          <p:cNvSpPr/>
          <p:nvPr/>
        </p:nvSpPr>
        <p:spPr>
          <a:xfrm>
            <a:off x="9080500" y="2387600"/>
            <a:ext cx="20955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严禁补贴前置</a:t>
            </a:r>
            <a:endParaRPr lang="en-US" sz="1100"/>
          </a:p>
        </p:txBody>
      </p:sp>
      <p:sp>
        <p:nvSpPr>
          <p:cNvPr id="17" name="AutoShape 17"/>
          <p:cNvSpPr/>
          <p:nvPr/>
        </p:nvSpPr>
        <p:spPr>
          <a:xfrm>
            <a:off x="8382000" y="3302000"/>
            <a:ext cx="2794000" cy="381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382000" y="3810000"/>
            <a:ext cx="2794000" cy="1524000"/>
          </a:xfrm>
          <a:prstGeom prst="rect">
            <a:avLst/>
          </a:prstGeom>
          <a:noFill/>
          <a:ln w="12700" cap="flat" cmpd="sng">
            <a:noFill/>
            <a:prstDash val="solid"/>
            <a:round/>
          </a:ln>
        </p:spPr>
        <p:txBody>
          <a:bodyPr vert="horz" wrap="square" lIns="0" tIns="0" rIns="0" bIns="0" rtlCol="0" anchor="ctr" anchorCtr="0"/>
          <a:lstStyle/>
          <a:p>
            <a:pPr indent="0" algn="l">
              <a:lnSpc>
                <a:spcPct val="133000"/>
              </a:lnSpc>
              <a:defRPr/>
            </a:pPr>
            <a:r>
              <a:rPr lang="en-US" sz="14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严禁将财政定额补贴、专项补助作为经营权出让的前置交易条件，防止财政资金的变相直接支持。</a:t>
            </a:r>
            <a:endParaRPr lang="en-US" sz="1100"/>
          </a:p>
        </p:txBody>
      </p:sp>
      <p:sp>
        <p:nvSpPr>
          <p:cNvPr id="19" name="AutoShape 19"/>
          <p:cNvSpPr/>
          <p:nvPr/>
        </p:nvSpPr>
        <p:spPr>
          <a:xfrm>
            <a:off x="762000" y="5842000"/>
            <a:ext cx="10668000" cy="762000"/>
          </a:xfrm>
          <a:prstGeom prst="roundRect">
            <a:avLst>
              <a:gd name="adj" fmla="val 13333"/>
            </a:avLst>
          </a:prstGeom>
          <a:solidFill>
            <a:srgbClr val="CC0000">
              <a:alpha val="8000"/>
            </a:srgbClr>
          </a:solidFill>
          <a:ln w="12700" cap="flat" cmpd="sng">
            <a:solidFill>
              <a:srgbClr val="CC0000">
                <a:alpha val="4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1016000" y="5994400"/>
            <a:ext cx="10160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5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审计重点提示：严守“三严禁”红线，坚决防范化解地方政府隐性债务风险。</a:t>
            </a:r>
            <a:endParaRPr lang="en-US" sz="11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规范操作路径：市场化运营，自负盈亏</a:t>
            </a:r>
            <a:endParaRPr lang="en-US" sz="1100"/>
          </a:p>
        </p:txBody>
      </p:sp>
      <p:sp>
        <p:nvSpPr>
          <p:cNvPr id="4" name="AutoShape 4"/>
          <p:cNvSpPr/>
          <p:nvPr/>
        </p:nvSpPr>
        <p:spPr>
          <a:xfrm>
            <a:off x="762000" y="1778000"/>
            <a:ext cx="5334000" cy="1524000"/>
          </a:xfrm>
          <a:prstGeom prst="roundRect">
            <a:avLst>
              <a:gd name="adj" fmla="val 0"/>
            </a:avLst>
          </a:prstGeom>
          <a:solidFill>
            <a:srgbClr val="FFFFFF">
              <a:alpha val="100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133600"/>
            <a:ext cx="609600" cy="609600"/>
          </a:xfrm>
          <a:prstGeom prst="rect">
            <a:avLst/>
          </a:prstGeom>
        </p:spPr>
      </p:pic>
      <p:sp>
        <p:nvSpPr>
          <p:cNvPr id="6" name="AutoShape 6"/>
          <p:cNvSpPr/>
          <p:nvPr/>
        </p:nvSpPr>
        <p:spPr>
          <a:xfrm>
            <a:off x="1905000" y="1968500"/>
            <a:ext cx="3937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市场化运营，自负盈亏</a:t>
            </a:r>
            <a:endParaRPr lang="en-US" sz="1100"/>
          </a:p>
          <a:p>
            <a:pPr indent="0" algn="l">
              <a:lnSpc>
                <a:spcPct val="117000"/>
              </a:lnSpc>
              <a:spcBef>
                <a:spcPts val="800"/>
              </a:spcBef>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坚持“谁经营、谁受益、谁负责”原则，经营收益完全实行市场化运营，企业独立核算、自负盈亏，政府不承担任何经营风险与亏损兜底责任。</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Shape 7"/>
          <p:cNvSpPr/>
          <p:nvPr/>
        </p:nvSpPr>
        <p:spPr>
          <a:xfrm>
            <a:off x="762000" y="3556000"/>
            <a:ext cx="5334000" cy="1524000"/>
          </a:xfrm>
          <a:prstGeom prst="roundRect">
            <a:avLst>
              <a:gd name="adj" fmla="val 0"/>
            </a:avLst>
          </a:prstGeom>
          <a:solidFill>
            <a:srgbClr val="FFFFFF">
              <a:alpha val="100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3911600"/>
            <a:ext cx="609600" cy="609600"/>
          </a:xfrm>
          <a:prstGeom prst="rect">
            <a:avLst/>
          </a:prstGeom>
        </p:spPr>
      </p:pic>
      <p:sp>
        <p:nvSpPr>
          <p:cNvPr id="9" name="AutoShape 9"/>
          <p:cNvSpPr/>
          <p:nvPr/>
        </p:nvSpPr>
        <p:spPr>
          <a:xfrm>
            <a:off x="1905000" y="3746500"/>
            <a:ext cx="3937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创新融资，经营权质押为主</a:t>
            </a:r>
            <a:endParaRPr lang="en-US" sz="1100"/>
          </a:p>
          <a:p>
            <a:pPr indent="0" algn="l">
              <a:lnSpc>
                <a:spcPct val="117000"/>
              </a:lnSpc>
              <a:spcBef>
                <a:spcPts val="800"/>
              </a:spcBef>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针对收益不确定的水库项目，优先采用“经营权质押融资”等轻资产模式，避免一次性整体作价出让，保障国有资产权益与长远收益的灵活性。</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AutoShape 10"/>
          <p:cNvSpPr/>
          <p:nvPr/>
        </p:nvSpPr>
        <p:spPr>
          <a:xfrm>
            <a:off x="762000" y="5080000"/>
            <a:ext cx="5334000" cy="1397000"/>
          </a:xfrm>
          <a:prstGeom prst="roundRect">
            <a:avLst>
              <a:gd name="adj" fmla="val 0"/>
            </a:avLst>
          </a:prstGeom>
          <a:solidFill>
            <a:srgbClr val="FFFFFF">
              <a:alpha val="100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5372100"/>
            <a:ext cx="609600" cy="609600"/>
          </a:xfrm>
          <a:prstGeom prst="rect">
            <a:avLst/>
          </a:prstGeom>
        </p:spPr>
      </p:pic>
      <p:sp>
        <p:nvSpPr>
          <p:cNvPr id="12" name="AutoShape 12"/>
          <p:cNvSpPr/>
          <p:nvPr/>
        </p:nvSpPr>
        <p:spPr>
          <a:xfrm>
            <a:off x="1905000" y="5232400"/>
            <a:ext cx="3937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风险披露，责任自担</a:t>
            </a:r>
            <a:endParaRPr lang="en-US" sz="1100"/>
          </a:p>
          <a:p>
            <a:pPr indent="0" algn="l">
              <a:lnSpc>
                <a:spcPct val="117000"/>
              </a:lnSpc>
              <a:spcBef>
                <a:spcPts val="800"/>
              </a:spcBef>
            </a:pPr>
            <a:r>
              <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在项目公开交易公告及协议中，全面、充分披露市场波动、运营管理等各类潜在经营风险，由投资主体独立判断、自主决策并承担市场盈亏。</a:t>
            </a:r>
            <a:endParaRPr lang="en-US" sz="13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3" name="Picture 13"/>
          <p:cNvPicPr>
            <a:picLocks noChangeAspect="1"/>
          </p:cNvPicPr>
          <p:nvPr/>
        </p:nvPicPr>
        <p:blipFill>
          <a:blip r:embed="rId7"/>
          <a:srcRect l="10606" r="10606"/>
          <a:stretch>
            <a:fillRect/>
          </a:stretch>
        </p:blipFill>
        <p:spPr>
          <a:xfrm>
            <a:off x="6477000" y="2032000"/>
            <a:ext cx="4953000" cy="4191000"/>
          </a:xfrm>
          <a:prstGeom prst="roundRect">
            <a:avLst>
              <a:gd name="adj" fmla="val 3636"/>
            </a:avLst>
          </a:prstGeom>
          <a:noFill/>
          <a:ln w="25400" cap="flat" cmpd="sng">
            <a:noFill/>
            <a:prstDash val="solid"/>
            <a:round/>
          </a:ln>
          <a:effectLst>
            <a:outerShdw blurRad="444500" dist="190500" dir="2700000" algn="tl" rotWithShape="0">
              <a:srgbClr val="000000">
                <a:alpha val="25000"/>
              </a:srgbClr>
            </a:outerShdw>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签约前五大必核合规要点</a:t>
            </a:r>
            <a:endParaRPr lang="en-US" sz="1100"/>
          </a:p>
        </p:txBody>
      </p:sp>
      <p:sp>
        <p:nvSpPr>
          <p:cNvPr id="4" name="AutoShape 4"/>
          <p:cNvSpPr/>
          <p:nvPr/>
        </p:nvSpPr>
        <p:spPr>
          <a:xfrm>
            <a:off x="762000" y="1778000"/>
            <a:ext cx="3302000" cy="20955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952500" y="2032000"/>
            <a:ext cx="635000" cy="152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01</a:t>
            </a:r>
            <a:endParaRPr lang="en-US" sz="1100"/>
          </a:p>
        </p:txBody>
      </p:sp>
      <p:sp>
        <p:nvSpPr>
          <p:cNvPr id="6" name="AutoShape 6"/>
          <p:cNvSpPr/>
          <p:nvPr/>
        </p:nvSpPr>
        <p:spPr>
          <a:xfrm>
            <a:off x="1714500" y="2032000"/>
            <a:ext cx="2159000" cy="1587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供水价格核定</a:t>
            </a:r>
            <a:endParaRPr lang="en-US" sz="1100"/>
          </a:p>
          <a:p>
            <a:pPr indent="0" algn="l">
              <a:lnSpc>
                <a:spcPct val="117000"/>
              </a:lnSpc>
              <a:spcBef>
                <a:spcPts val="1000"/>
              </a:spcBef>
            </a:pPr>
            <a:r>
              <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供水价格是否核定备案，无物价部门正式批文严禁签约。</a:t>
            </a:r>
            <a:endPar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Shape 7"/>
          <p:cNvSpPr/>
          <p:nvPr/>
        </p:nvSpPr>
        <p:spPr>
          <a:xfrm>
            <a:off x="4445000" y="1778000"/>
            <a:ext cx="3302000" cy="20955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8" name="AutoShape 8"/>
          <p:cNvSpPr/>
          <p:nvPr/>
        </p:nvSpPr>
        <p:spPr>
          <a:xfrm>
            <a:off x="4635500" y="2032000"/>
            <a:ext cx="635000" cy="152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02</a:t>
            </a:r>
            <a:endParaRPr lang="en-US" sz="1100"/>
          </a:p>
        </p:txBody>
      </p:sp>
      <p:sp>
        <p:nvSpPr>
          <p:cNvPr id="9" name="AutoShape 9"/>
          <p:cNvSpPr/>
          <p:nvPr/>
        </p:nvSpPr>
        <p:spPr>
          <a:xfrm>
            <a:off x="5397500" y="2032000"/>
            <a:ext cx="2159000" cy="1587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隐性债务审查</a:t>
            </a:r>
            <a:endParaRPr lang="en-US" sz="1100"/>
          </a:p>
          <a:p>
            <a:pPr indent="0" algn="l">
              <a:lnSpc>
                <a:spcPct val="117000"/>
              </a:lnSpc>
              <a:spcBef>
                <a:spcPts val="1000"/>
              </a:spcBef>
            </a:pPr>
            <a:r>
              <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合同是否存在财政兜底、收益补差等隐性债务表述，一经发现立即废止。</a:t>
            </a:r>
            <a:endPar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AutoShape 10"/>
          <p:cNvSpPr/>
          <p:nvPr/>
        </p:nvSpPr>
        <p:spPr>
          <a:xfrm>
            <a:off x="8128000" y="1778000"/>
            <a:ext cx="3302000" cy="20955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1" name="AutoShape 11"/>
          <p:cNvSpPr/>
          <p:nvPr/>
        </p:nvSpPr>
        <p:spPr>
          <a:xfrm>
            <a:off x="8318500" y="2032000"/>
            <a:ext cx="635000" cy="152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03</a:t>
            </a:r>
            <a:endParaRPr lang="en-US" sz="1100"/>
          </a:p>
        </p:txBody>
      </p:sp>
      <p:sp>
        <p:nvSpPr>
          <p:cNvPr id="12" name="AutoShape 12"/>
          <p:cNvSpPr/>
          <p:nvPr/>
        </p:nvSpPr>
        <p:spPr>
          <a:xfrm>
            <a:off x="9080500" y="2032000"/>
            <a:ext cx="2159000" cy="1587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生态责任明确</a:t>
            </a:r>
            <a:endParaRPr lang="en-US" sz="1100"/>
          </a:p>
          <a:p>
            <a:pPr indent="0" algn="l">
              <a:lnSpc>
                <a:spcPct val="117000"/>
              </a:lnSpc>
              <a:spcBef>
                <a:spcPts val="1000"/>
              </a:spcBef>
            </a:pPr>
            <a:r>
              <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生态保护责任、水质标准、违约处罚条款是否明确写入正式合同。</a:t>
            </a:r>
            <a:endPar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3" name="AutoShape 13"/>
          <p:cNvSpPr/>
          <p:nvPr/>
        </p:nvSpPr>
        <p:spPr>
          <a:xfrm>
            <a:off x="1905000" y="4191000"/>
            <a:ext cx="4064000" cy="20955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4" name="AutoShape 14"/>
          <p:cNvSpPr/>
          <p:nvPr/>
        </p:nvSpPr>
        <p:spPr>
          <a:xfrm>
            <a:off x="2095500" y="4445000"/>
            <a:ext cx="762000" cy="152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04</a:t>
            </a:r>
            <a:endParaRPr lang="en-US" sz="1100"/>
          </a:p>
        </p:txBody>
      </p:sp>
      <p:sp>
        <p:nvSpPr>
          <p:cNvPr id="15" name="AutoShape 15"/>
          <p:cNvSpPr/>
          <p:nvPr/>
        </p:nvSpPr>
        <p:spPr>
          <a:xfrm>
            <a:off x="3048000" y="4445000"/>
            <a:ext cx="2730500" cy="1587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公益职能保留</a:t>
            </a:r>
            <a:endParaRPr lang="en-US" sz="1100"/>
          </a:p>
          <a:p>
            <a:pPr indent="0" algn="l">
              <a:lnSpc>
                <a:spcPct val="117000"/>
              </a:lnSpc>
              <a:spcBef>
                <a:spcPts val="1000"/>
              </a:spcBef>
            </a:pPr>
            <a:r>
              <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水库防洪、灌溉等公益职能是否单独保留，不得随经营权一并打包转让。</a:t>
            </a:r>
            <a:endPar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6" name="AutoShape 16"/>
          <p:cNvSpPr/>
          <p:nvPr/>
        </p:nvSpPr>
        <p:spPr>
          <a:xfrm>
            <a:off x="6223000" y="4191000"/>
            <a:ext cx="4064000" cy="20955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7" name="AutoShape 17"/>
          <p:cNvSpPr/>
          <p:nvPr/>
        </p:nvSpPr>
        <p:spPr>
          <a:xfrm>
            <a:off x="6413500" y="4445000"/>
            <a:ext cx="762000" cy="152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CC0000"/>
                </a:solidFill>
                <a:latin typeface="Noto Sans SC" panose="020B0500000000000000" charset="-122"/>
                <a:ea typeface="Noto Sans SC" panose="020B0500000000000000" charset="-122"/>
                <a:cs typeface="Noto Sans SC" panose="020B0500000000000000" charset="-122"/>
                <a:sym typeface="Noto Sans SC" panose="020B0500000000000000" charset="-122"/>
              </a:rPr>
              <a:t>05</a:t>
            </a:r>
            <a:endParaRPr lang="en-US" sz="1100"/>
          </a:p>
        </p:txBody>
      </p:sp>
      <p:sp>
        <p:nvSpPr>
          <p:cNvPr id="18" name="AutoShape 18"/>
          <p:cNvSpPr/>
          <p:nvPr/>
        </p:nvSpPr>
        <p:spPr>
          <a:xfrm>
            <a:off x="7366000" y="4445000"/>
            <a:ext cx="2730500" cy="1587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333333"/>
                </a:solidFill>
                <a:latin typeface="Noto Sans SC" panose="020B0500000000000000" charset="-122"/>
                <a:ea typeface="Noto Sans SC" panose="020B0500000000000000" charset="-122"/>
                <a:cs typeface="Noto Sans SC" panose="020B0500000000000000" charset="-122"/>
                <a:sym typeface="Noto Sans SC" panose="020B0500000000000000" charset="-122"/>
              </a:rPr>
              <a:t>资产评估合规</a:t>
            </a:r>
            <a:endParaRPr lang="en-US" sz="1100"/>
          </a:p>
          <a:p>
            <a:pPr indent="0" algn="l">
              <a:lnSpc>
                <a:spcPct val="117000"/>
              </a:lnSpc>
              <a:spcBef>
                <a:spcPts val="1000"/>
              </a:spcBef>
            </a:pPr>
            <a:r>
              <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rPr>
              <a:t>资产作价是否具备第三方正规资产评估报告，严防国有资产流失。</a:t>
            </a:r>
            <a:endParaRPr lang="en-US" sz="1200" b="0" i="0" u="none" strike="noStrike">
              <a:solidFill>
                <a:srgbClr val="55555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0F5F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目录 CONTENTS</a:t>
            </a:r>
            <a:endParaRPr lang="en-US" sz="1100"/>
          </a:p>
        </p:txBody>
      </p:sp>
      <p:sp>
        <p:nvSpPr>
          <p:cNvPr id="3" name="AutoShape 3"/>
          <p:cNvSpPr/>
          <p:nvPr>
            <p:custDataLst>
              <p:tags r:id="rId1"/>
            </p:custDataLst>
          </p:nvPr>
        </p:nvSpPr>
        <p:spPr>
          <a:xfrm>
            <a:off x="762000" y="1778000"/>
            <a:ext cx="3934460" cy="1905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4" name="AutoShape 4"/>
          <p:cNvSpPr/>
          <p:nvPr>
            <p:custDataLst>
              <p:tags r:id="rId2"/>
            </p:custDataLst>
          </p:nvPr>
        </p:nvSpPr>
        <p:spPr>
          <a:xfrm>
            <a:off x="986155" y="1965325"/>
            <a:ext cx="1553845"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1</a:t>
            </a:r>
            <a:endPar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 name="AutoShape 5"/>
          <p:cNvSpPr/>
          <p:nvPr>
            <p:custDataLst>
              <p:tags r:id="rId3"/>
            </p:custDataLst>
          </p:nvPr>
        </p:nvSpPr>
        <p:spPr>
          <a:xfrm>
            <a:off x="1778000" y="1875155"/>
            <a:ext cx="2918460" cy="191389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生态产品价值实现</a:t>
            </a:r>
            <a:endPar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17000"/>
              </a:lnSpc>
              <a:defRPr/>
            </a:pP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相关政策演进</a:t>
            </a:r>
            <a:endParaRPr lang="zh-CN" altLang="en-US" sz="2400" b="1" i="0" u="none" strike="noStrike">
              <a:solidFill>
                <a:srgbClr val="1F2937"/>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
        <p:nvSpPr>
          <p:cNvPr id="8" name="AutoShape 8"/>
          <p:cNvSpPr/>
          <p:nvPr/>
        </p:nvSpPr>
        <p:spPr>
          <a:xfrm>
            <a:off x="5020945" y="2032000"/>
            <a:ext cx="1524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endPar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Shape 9"/>
          <p:cNvSpPr/>
          <p:nvPr/>
        </p:nvSpPr>
        <p:spPr>
          <a:xfrm>
            <a:off x="6007735" y="1965325"/>
            <a:ext cx="3048000" cy="2286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endParaRPr lang="en-US" sz="1800" b="0" i="0" u="none" strike="noStrike">
              <a:solidFill>
                <a:srgbClr val="6B728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4" name="AutoShape 3"/>
          <p:cNvSpPr/>
          <p:nvPr>
            <p:custDataLst>
              <p:tags r:id="rId4"/>
            </p:custDataLst>
          </p:nvPr>
        </p:nvSpPr>
        <p:spPr>
          <a:xfrm>
            <a:off x="762000" y="4184650"/>
            <a:ext cx="4074160" cy="1905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p>
            <a:pPr algn="ctr">
              <a:defRPr/>
            </a:pPr>
          </a:p>
        </p:txBody>
      </p:sp>
      <p:sp>
        <p:nvSpPr>
          <p:cNvPr id="15" name="AutoShape 4"/>
          <p:cNvSpPr/>
          <p:nvPr>
            <p:custDataLst>
              <p:tags r:id="rId5"/>
            </p:custDataLst>
          </p:nvPr>
        </p:nvSpPr>
        <p:spPr>
          <a:xfrm>
            <a:off x="762000" y="4521200"/>
            <a:ext cx="1553845" cy="1397000"/>
          </a:xfrm>
          <a:prstGeom prst="rect">
            <a:avLst/>
          </a:prstGeom>
          <a:noFill/>
          <a:ln w="12700" cap="flat" cmpd="sng">
            <a:noFill/>
            <a:prstDash val="solid"/>
            <a:round/>
          </a:ln>
        </p:spPr>
        <p:txBody>
          <a:bodyPr vert="horz" wrap="square" lIns="0" tIns="0" rIns="0" bIns="0" rtlCol="0" anchor="ctr" anchorCtr="0"/>
          <a:p>
            <a:pPr indent="0" algn="l">
              <a:lnSpc>
                <a:spcPct val="125000"/>
              </a:lnSpc>
              <a:defRPr/>
            </a:pPr>
            <a:r>
              <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 2</a:t>
            </a:r>
            <a:endPar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6" name="AutoShape 5"/>
          <p:cNvSpPr/>
          <p:nvPr>
            <p:custDataLst>
              <p:tags r:id="rId6"/>
            </p:custDataLst>
          </p:nvPr>
        </p:nvSpPr>
        <p:spPr>
          <a:xfrm>
            <a:off x="1636395" y="4184650"/>
            <a:ext cx="3128645" cy="1913890"/>
          </a:xfrm>
          <a:prstGeom prst="rect">
            <a:avLst/>
          </a:prstGeom>
          <a:noFill/>
          <a:ln w="12700" cap="flat" cmpd="sng">
            <a:noFill/>
            <a:prstDash val="solid"/>
            <a:round/>
          </a:ln>
        </p:spPr>
        <p:txBody>
          <a:bodyPr vert="horz" wrap="square" lIns="0" tIns="0" rIns="0" bIns="0" rtlCol="0" anchor="ctr" anchorCtr="0"/>
          <a:p>
            <a:pPr indent="0" algn="l">
              <a:lnSpc>
                <a:spcPct val="117000"/>
              </a:lnSpc>
              <a:defRPr/>
            </a:pPr>
            <a:endParaRPr lang="en-US" sz="1100"/>
          </a:p>
          <a:p>
            <a:pPr indent="0" algn="l">
              <a:lnSpc>
                <a:spcPct val="125000"/>
              </a:lnSpc>
              <a:spcBef>
                <a:spcPts val="2400"/>
              </a:spcBef>
            </a:pP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水利</a:t>
            </a:r>
            <a:r>
              <a:rPr lang="zh-CN" alt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风景区</a:t>
            </a: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生态产品价值实现实践</a:t>
            </a:r>
            <a:endPar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7" name="AutoShape 3"/>
          <p:cNvSpPr/>
          <p:nvPr>
            <p:custDataLst>
              <p:tags r:id="rId7"/>
            </p:custDataLst>
          </p:nvPr>
        </p:nvSpPr>
        <p:spPr>
          <a:xfrm>
            <a:off x="5468620" y="2968625"/>
            <a:ext cx="3703320" cy="1905000"/>
          </a:xfrm>
          <a:prstGeom prst="roundRect">
            <a:avLst>
              <a:gd name="adj" fmla="val 3529"/>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8" name="AutoShape 4"/>
          <p:cNvSpPr/>
          <p:nvPr>
            <p:custDataLst>
              <p:tags r:id="rId8"/>
            </p:custDataLst>
          </p:nvPr>
        </p:nvSpPr>
        <p:spPr>
          <a:xfrm>
            <a:off x="5590540" y="3222625"/>
            <a:ext cx="1553845"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rPr>
              <a:t> 3</a:t>
            </a:r>
            <a:endParaRPr lang="en-US" sz="5400" b="1" i="0" u="none" strike="noStrike">
              <a:solidFill>
                <a:srgbClr val="22543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9" name="AutoShape 5"/>
          <p:cNvSpPr/>
          <p:nvPr>
            <p:custDataLst>
              <p:tags r:id="rId9"/>
            </p:custDataLst>
          </p:nvPr>
        </p:nvSpPr>
        <p:spPr>
          <a:xfrm>
            <a:off x="6383020" y="3030855"/>
            <a:ext cx="2788920" cy="191389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24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难点与风险点</a:t>
            </a:r>
            <a:endParaRPr lang="zh-CN" altLang="en-US" sz="2400" b="1" i="0" u="none" strike="noStrike">
              <a:solidFill>
                <a:srgbClr val="1F2937"/>
              </a:solidFill>
              <a:latin typeface="Noto Sans SC" panose="020B0500000000000000" charset="-122"/>
              <a:ea typeface="宋体" panose="02010600030101010101" pitchFamily="2" charset="-122"/>
              <a:cs typeface="Noto Sans SC" panose="020B0500000000000000" charset="-122"/>
              <a:sym typeface="Noto Sans SC" panose="020B0500000000000000"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fc77bd665304b57c73f1cc0daa745cf"/>
          <p:cNvPicPr>
            <a:picLocks noChangeAspect="1"/>
          </p:cNvPicPr>
          <p:nvPr/>
        </p:nvPicPr>
        <p:blipFill>
          <a:blip r:embed="rId1"/>
          <a:srcRect l="5319" t="3463" r="5331" b="4694"/>
          <a:stretch>
            <a:fillRect/>
          </a:stretch>
        </p:blipFill>
        <p:spPr>
          <a:xfrm>
            <a:off x="-55880" y="0"/>
            <a:ext cx="12247880" cy="6858000"/>
          </a:xfrm>
          <a:prstGeom prst="rect">
            <a:avLst/>
          </a:prstGeom>
        </p:spPr>
      </p:pic>
      <p:sp>
        <p:nvSpPr>
          <p:cNvPr id="2" name="文本框 1"/>
          <p:cNvSpPr txBox="1"/>
          <p:nvPr/>
        </p:nvSpPr>
        <p:spPr>
          <a:xfrm>
            <a:off x="3153410" y="393700"/>
            <a:ext cx="5334000" cy="1445260"/>
          </a:xfrm>
          <a:prstGeom prst="rect">
            <a:avLst/>
          </a:prstGeom>
          <a:noFill/>
        </p:spPr>
        <p:txBody>
          <a:bodyPr wrap="square" rtlCol="0">
            <a:spAutoFit/>
          </a:bodyPr>
          <a:p>
            <a:r>
              <a:rPr lang="zh-CN" altLang="en-US" sz="4400">
                <a:solidFill>
                  <a:srgbClr val="FF0000"/>
                </a:solidFill>
                <a:effectLst>
                  <a:outerShdw blurRad="38100" dist="25400" dir="5400000" algn="ctr" rotWithShape="0">
                    <a:srgbClr val="6E747A">
                      <a:alpha val="43000"/>
                    </a:srgbClr>
                  </a:outerShdw>
                </a:effectLst>
              </a:rPr>
              <a:t>感谢聆听！</a:t>
            </a:r>
            <a:endParaRPr lang="zh-CN" altLang="en-US" sz="4400">
              <a:solidFill>
                <a:srgbClr val="FF0000"/>
              </a:solidFill>
              <a:effectLst>
                <a:outerShdw blurRad="38100" dist="25400" dir="5400000" algn="ctr" rotWithShape="0">
                  <a:srgbClr val="6E747A">
                    <a:alpha val="43000"/>
                  </a:srgbClr>
                </a:outerShdw>
              </a:effectLst>
            </a:endParaRPr>
          </a:p>
          <a:p>
            <a:r>
              <a:rPr lang="en-US" altLang="zh-CN" sz="4400">
                <a:solidFill>
                  <a:srgbClr val="FF0000"/>
                </a:solidFill>
                <a:effectLst>
                  <a:outerShdw blurRad="38100" dist="25400" dir="5400000" algn="ctr" rotWithShape="0">
                    <a:srgbClr val="6E747A">
                      <a:alpha val="43000"/>
                    </a:srgbClr>
                  </a:outerShdw>
                </a:effectLst>
              </a:rPr>
              <a:t>       </a:t>
            </a:r>
            <a:r>
              <a:rPr lang="zh-CN" altLang="en-US" sz="4400">
                <a:solidFill>
                  <a:srgbClr val="FF0000"/>
                </a:solidFill>
                <a:effectLst>
                  <a:outerShdw blurRad="38100" dist="25400" dir="5400000" algn="ctr" rotWithShape="0">
                    <a:srgbClr val="6E747A">
                      <a:alpha val="43000"/>
                    </a:srgbClr>
                  </a:outerShdw>
                </a:effectLst>
              </a:rPr>
              <a:t>敬请批评指正</a:t>
            </a:r>
            <a:endParaRPr lang="zh-CN" altLang="en-US" sz="4400">
              <a:solidFill>
                <a:srgbClr val="FF0000"/>
              </a:solidFill>
              <a:effectLst>
                <a:outerShdw blurRad="38100" dist="25400" dir="5400000" algn="ctr" rotWithShape="0">
                  <a:srgbClr val="6E747A">
                    <a:alpha val="43000"/>
                  </a:srgbClr>
                </a:outerShdw>
              </a:effectLst>
            </a:endParaRPr>
          </a:p>
        </p:txBody>
      </p:sp>
    </p:spTree>
  </p:cSld>
  <p:clrMapOvr>
    <a:masterClrMapping/>
  </p:clrMapOvr>
</p:sld>
</file>

<file path=ppt/tags/tag1.xml><?xml version="1.0" encoding="utf-8"?>
<p:tagLst xmlns:p="http://schemas.openxmlformats.org/presentationml/2006/main">
  <p:tag name="KSO_WM_SLIDE_BACKGROUND_TYPE" val="general"/>
  <p:tag name="KSO_WM_BEAUTIFY_FLAG" val=""/>
</p:tagLst>
</file>

<file path=ppt/tags/tag2.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SLIDE_BACKGROUND_TYPE" val="general"/>
  <p:tag name="KSO_WM_BEAUTIFY_FLAG" val=""/>
</p:tagLst>
</file>

<file path=ppt/tags/tag6.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SLIDE_BACKGROUND_TYPE" val="general"/>
  <p:tag name="KSO_WM_BEAUTIFY_FLAG" val=""/>
</p:tagLst>
</file>

<file path=ppt/tags/tag10.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SLIDE_BACKGROUND_TYPE" val="general"/>
  <p:tag name="KSO_WM_BEAUTIFY_FLAG" val=""/>
</p:tagLst>
</file>

<file path=ppt/tags/tag14.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SLIDE_BACKGROUND_TYPE" val="general"/>
  <p:tag name="KSO_WM_BEAUTIFY_FLAG" val=""/>
</p:tagLst>
</file>

<file path=ppt/tags/tag18.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0.xml><?xml version="1.0" encoding="utf-8"?>
<p:tagLst xmlns:p="http://schemas.openxmlformats.org/presentationml/2006/main">
  <p:tag name="KSO_WM_DIAGRAM_VIRTUALLY_FRAME" val="{&quot;height&quot;:340.2,&quot;left&quot;:60,&quot;top&quot;:140,&quot;width&quot;:662.2}"/>
</p:tagLst>
</file>

<file path=ppt/tags/tag31.xml><?xml version="1.0" encoding="utf-8"?>
<p:tagLst xmlns:p="http://schemas.openxmlformats.org/presentationml/2006/main">
  <p:tag name="KSO_WM_DIAGRAM_VIRTUALLY_FRAME" val="{&quot;height&quot;:340.2,&quot;left&quot;:60,&quot;top&quot;:140,&quot;width&quot;:662.2}"/>
</p:tagLst>
</file>

<file path=ppt/tags/tag32.xml><?xml version="1.0" encoding="utf-8"?>
<p:tagLst xmlns:p="http://schemas.openxmlformats.org/presentationml/2006/main">
  <p:tag name="KSO_WM_DIAGRAM_VIRTUALLY_FRAME" val="{&quot;height&quot;:340.2,&quot;left&quot;:60,&quot;top&quot;:140,&quot;width&quot;:662.2}"/>
</p:tagLst>
</file>

<file path=ppt/tags/tag33.xml><?xml version="1.0" encoding="utf-8"?>
<p:tagLst xmlns:p="http://schemas.openxmlformats.org/presentationml/2006/main">
  <p:tag name="KSO_WM_DIAGRAM_VIRTUALLY_FRAME" val="{&quot;height&quot;:340.2,&quot;left&quot;:60,&quot;top&quot;:140,&quot;width&quot;:662.2}"/>
</p:tagLst>
</file>

<file path=ppt/tags/tag34.xml><?xml version="1.0" encoding="utf-8"?>
<p:tagLst xmlns:p="http://schemas.openxmlformats.org/presentationml/2006/main">
  <p:tag name="KSO_WM_DIAGRAM_VIRTUALLY_FRAME" val="{&quot;height&quot;:340.2,&quot;left&quot;:60,&quot;top&quot;:140,&quot;width&quot;:662.2}"/>
</p:tagLst>
</file>

<file path=ppt/tags/tag35.xml><?xml version="1.0" encoding="utf-8"?>
<p:tagLst xmlns:p="http://schemas.openxmlformats.org/presentationml/2006/main">
  <p:tag name="KSO_WM_DIAGRAM_VIRTUALLY_FRAME" val="{&quot;height&quot;:340.2,&quot;left&quot;:60,&quot;top&quot;:140,&quot;width&quot;:662.2}"/>
</p:tagLst>
</file>

<file path=ppt/tags/tag36.xml><?xml version="1.0" encoding="utf-8"?>
<p:tagLst xmlns:p="http://schemas.openxmlformats.org/presentationml/2006/main">
  <p:tag name="KSO_WM_DIAGRAM_VIRTUALLY_FRAME" val="{&quot;height&quot;:340.2,&quot;left&quot;:60,&quot;top&quot;:140,&quot;width&quot;:662.2}"/>
</p:tagLst>
</file>

<file path=ppt/tags/tag37.xml><?xml version="1.0" encoding="utf-8"?>
<p:tagLst xmlns:p="http://schemas.openxmlformats.org/presentationml/2006/main">
  <p:tag name="KSO_WM_DIAGRAM_VIRTUALLY_FRAME" val="{&quot;height&quot;:340.2,&quot;left&quot;:60,&quot;top&quot;:140,&quot;width&quot;:662.2}"/>
</p:tagLst>
</file>

<file path=ppt/tags/tag38.xml><?xml version="1.0" encoding="utf-8"?>
<p:tagLst xmlns:p="http://schemas.openxmlformats.org/presentationml/2006/main">
  <p:tag name="KSO_WM_DIAGRAM_VIRTUALLY_FRAME" val="{&quot;height&quot;:340.2,&quot;left&quot;:60,&quot;top&quot;:140,&quot;width&quot;:662.2}"/>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DIAGRAM_VIRTUALLY_FRAME" val="{&quot;height&quot;:170.95,&quot;left&quot;:47,&quot;top&quot;:132,&quot;width&quot;:874.6}"/>
</p:tagLst>
</file>

<file path=ppt/tags/tag44.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DIAGRAM_VIRTUALLY_FRAME" val="{&quot;height&quot;:170.95,&quot;left&quot;:47,&quot;top&quot;:132,&quot;width&quot;:874.6}"/>
</p:tagLst>
</file>

<file path=ppt/tags/tag50.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DIAGRAM_VIRTUALLY_FRAME" val="{&quot;height&quot;:170.95,&quot;left&quot;:47,&quot;top&quot;:132,&quot;width&quot;:874.6}"/>
</p:tagLst>
</file>

<file path=ppt/tags/tag55.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979_1*i*1"/>
  <p:tag name="KSO_WM_UNIT_LAYERLEVEL" val="1"/>
  <p:tag name="KSO_WM_TAG_VERSION" val="1.0"/>
  <p:tag name="KSO_WM_BEAUTIFY_FLAG" val="#wm#"/>
  <p:tag name="KSO_WM_UNIT_SUBTYPE" val="h"/>
  <p:tag name="KSO_WM_SLIDE_BACKGROUND_TYPE" val="frame"/>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979"/>
  <p:tag name="KSO_WM_UNIT_VALUE" val="1150"/>
  <p:tag name="KSO_WM_TEMPLATE_ASSEMBLE_XID" val="60656f204054ed1e2fb803d3"/>
  <p:tag name="KSO_WM_TEMPLATE_ASSEMBLE_GROUPID" val="60656f204054ed1e2fb803d3"/>
</p:tagLst>
</file>

<file path=ppt/tags/tag57.xml><?xml version="1.0" encoding="utf-8"?>
<p:tagLst xmlns:p="http://schemas.openxmlformats.org/presentationml/2006/main">
  <p:tag name="KSO_WM_UNIT_ISCONTENTSTITLE" val="0"/>
  <p:tag name="KSO_WM_UNIT_ISNUMDGMTITLE" val="0"/>
  <p:tag name="KSO_WM_UNIT_NOCLEAR" val="0"/>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diagram20211979_1*a*1"/>
  <p:tag name="KSO_WM_TEMPLATE_CATEGORY" val="diagram"/>
  <p:tag name="KSO_WM_TEMPLATE_INDEX" val="20211979"/>
  <p:tag name="KSO_WM_UNIT_LAYERLEVEL" val="1"/>
  <p:tag name="KSO_WM_TAG_VERSION" val="1.0"/>
  <p:tag name="KSO_WM_BEAUTIFY_FLAG" val="#wm#"/>
  <p:tag name="KSO_WM_UNIT_PRESET_TEXT" val="单击添加大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c12dadd194f34462baae2f858a77e68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b0ccb3fae6184d48a2476256fbef7dc3"/>
  <p:tag name="KSO_WM_UNIT_TEXT_FILL_FORE_SCHEMECOLOR_INDEX_BRIGHTNESS" val="0"/>
  <p:tag name="KSO_WM_UNIT_TEXT_FILL_FORE_SCHEMECOLOR_INDEX" val="13"/>
  <p:tag name="KSO_WM_UNIT_TEXT_FILL_TYPE" val="1"/>
  <p:tag name="KSO_WM_TEMPLATE_ASSEMBLE_XID" val="60656f204054ed1e2fb803d3"/>
  <p:tag name="KSO_WM_TEMPLATE_ASSEMBLE_GROUPID" val="60656f204054ed1e2fb803d3"/>
</p:tagLst>
</file>

<file path=ppt/tags/tag58.xml><?xml version="1.0" encoding="utf-8"?>
<p:tagLst xmlns:p="http://schemas.openxmlformats.org/presentationml/2006/main">
  <p:tag name="KSO_WM_UNIT_TEXT_SUBTYPE" val="a"/>
  <p:tag name="KSO_WM_UNIT_SUBTYPE" val="a"/>
  <p:tag name="KSO_WM_UNIT_PRESET_TEXT" val="单击此处添加正文，文字是您思想的提炼，请尽量言简意赅的阐述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79_1*f*1"/>
  <p:tag name="KSO_WM_TEMPLATE_CATEGORY" val="diagram"/>
  <p:tag name="KSO_WM_TEMPLATE_INDEX" val="20211979"/>
  <p:tag name="KSO_WM_UNIT_LAYERLEVEL" val="1"/>
  <p:tag name="KSO_WM_TAG_VERSION" val="1.0"/>
  <p:tag name="KSO_WM_BEAUTIFY_FLAG" val="#wm#"/>
  <p:tag name="KSO_WM_UNIT_DEFAULT_FONT" val="14;20;2"/>
  <p:tag name="KSO_WM_UNIT_BLOCK" val="0"/>
  <p:tag name="KSO_WM_UNIT_VALUE" val="72"/>
  <p:tag name="KSO_WM_UNIT_SHOW_EDIT_AREA_INDICATION" val="1"/>
  <p:tag name="KSO_WM_CHIP_GROUPID" val="5e6b05596848fb12bee65ac8"/>
  <p:tag name="KSO_WM_CHIP_XID" val="5e6b05596848fb12bee65aca"/>
  <p:tag name="KSO_WM_UNIT_DEC_AREA_ID" val="e4202ac7cbb743b3bfc77074fcb5a32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8b282a935caa418eaf9cabfd6f925442"/>
  <p:tag name="KSO_WM_UNIT_TEXT_FILL_FORE_SCHEMECOLOR_INDEX_BRIGHTNESS" val="0.25"/>
  <p:tag name="KSO_WM_UNIT_TEXT_FILL_FORE_SCHEMECOLOR_INDEX" val="13"/>
  <p:tag name="KSO_WM_UNIT_TEXT_FILL_TYPE" val="1"/>
  <p:tag name="KSO_WM_TEMPLATE_ASSEMBLE_XID" val="60656f204054ed1e2fb803d3"/>
  <p:tag name="KSO_WM_TEMPLATE_ASSEMBLE_GROUPID" val="60656f204054ed1e2fb803d3"/>
</p:tagLst>
</file>

<file path=ppt/tags/tag59.xml><?xml version="1.0" encoding="utf-8"?>
<p:tagLst xmlns:p="http://schemas.openxmlformats.org/presentationml/2006/main">
  <p:tag name="KSO_WM_UNIT_VALUE" val="1396*1058"/>
  <p:tag name="KSO_WM_UNIT_HIGHLIGHT" val="0"/>
  <p:tag name="KSO_WM_UNIT_DIAGRAM_ISNUMVISUAL" val="0"/>
  <p:tag name="KSO_WM_UNIT_DIAGRAM_ISREFERUNIT" val="0"/>
  <p:tag name="KSO_WM_UNIT_TYPE" val="d"/>
  <p:tag name="KSO_WM_UNIT_INDEX" val="1"/>
  <p:tag name="KSO_WM_UNIT_ID" val="diagram20211979_1*d*1"/>
  <p:tag name="KSO_WM_TEMPLATE_CATEGORY" val="diagram"/>
  <p:tag name="KSO_WM_TEMPLATE_INDEX" val="20211979"/>
  <p:tag name="KSO_WM_UNIT_LAYERLEVEL" val="1"/>
  <p:tag name="KSO_WM_TAG_VERSION" val="1.0"/>
  <p:tag name="KSO_WM_BEAUTIFY_FLAG" val="#wm#"/>
  <p:tag name="KSO_WM_CHIP_GROUPID" val="5e7310da9a230a26b9e88a19"/>
  <p:tag name="KSO_WM_CHIP_XID" val="5e7310da9a230a26b9e88a1a"/>
  <p:tag name="KSO_WM_UNIT_DEC_AREA_ID" val="95083281cb76401abc00243c5961fcd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1b38dd4db4042a2adb361fc66f16278"/>
  <p:tag name="KSO_WM_UNIT_PLACING_PICTURE" val="21b38dd4db4042a2adb361fc66f16278"/>
  <p:tag name="KSO_WM_UNIT_SUPPORT_UNIT_TYPE" val="[&quot;d&quot;,&quot;α&quot;,&quot;β&quot;,&quot;θ&quot;]"/>
  <p:tag name="KSO_WM_TEMPLATE_ASSEMBLE_XID" val="60656f204054ed1e2fb803d3"/>
  <p:tag name="KSO_WM_TEMPLATE_ASSEMBLE_GROUPID" val="60656f204054ed1e2fb803d3"/>
  <p:tag name="KSO_WM_UNIT_PLACING_PICTURE_USER_VIEWPORT" val="{&quot;height&quot;:6236.220472440945,&quot;width&quot;:4411.516535433071}"/>
  <p:tag name="KSO_WM_UNIT_PLACING_PICTURE_INFO" val="{&quot;code&quot;:&quot;a[1]&quot;,&quot;full_picture&quot;:true,&quot;last_full_picture&quot;:&quot;a[1]&quot;,&quot;margin&quot;:{&quot;bottom&quot;:94.15017227431349,&quot;top&quot;:92.72348484848484},&quot;scheme&quot;:&quot;2-0&quot;,&quot;spacing&quot;:5}"/>
  <p:tag name="KSO_WM_UNIT_PLACING_PICTURE_USER_VIEWPORT_SMARTMENU" val="{&quot;height&quot;:4182.526857544033,&quot;width&quot;:2929.862387349286}"/>
  <p:tag name="KSO_WM_UNIT_PLACING_PICTURE_USER_RELATIVERECTANGLE_SMARTMENU" val="{&quot;bottom&quot;:0,&quot;left&quot;:0,&quot;right&quot;:0,&quot;top&quot;:0}"/>
</p:tagLst>
</file>

<file path=ppt/tags/tag60.xml><?xml version="1.0" encoding="utf-8"?>
<p:tagLst xmlns:p="http://schemas.openxmlformats.org/presentationml/2006/main">
  <p:tag name="KSO_WM_UNIT_VALUE" val="1396*1058"/>
  <p:tag name="KSO_WM_UNIT_HIGHLIGHT" val="0"/>
  <p:tag name="KSO_WM_UNIT_DIAGRAM_ISNUMVISUAL" val="0"/>
  <p:tag name="KSO_WM_UNIT_DIAGRAM_ISREFERUNIT" val="0"/>
  <p:tag name="KSO_WM_UNIT_TYPE" val="d"/>
  <p:tag name="KSO_WM_UNIT_INDEX" val="1"/>
  <p:tag name="KSO_WM_UNIT_ID" val="diagram20211979_1*d*1"/>
  <p:tag name="KSO_WM_TEMPLATE_CATEGORY" val="diagram"/>
  <p:tag name="KSO_WM_TEMPLATE_INDEX" val="20211979"/>
  <p:tag name="KSO_WM_UNIT_LAYERLEVEL" val="1"/>
  <p:tag name="KSO_WM_TAG_VERSION" val="1.0"/>
  <p:tag name="KSO_WM_BEAUTIFY_FLAG" val="#wm#"/>
  <p:tag name="KSO_WM_CHIP_GROUPID" val="5e7310da9a230a26b9e88a19"/>
  <p:tag name="KSO_WM_CHIP_XID" val="5e7310da9a230a26b9e88a1a"/>
  <p:tag name="KSO_WM_UNIT_DEC_AREA_ID" val="95083281cb76401abc00243c5961fcd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21b38dd4db4042a2adb361fc66f16278"/>
  <p:tag name="KSO_WM_UNIT_PLACING_PICTURE" val="21b38dd4db4042a2adb361fc66f16278"/>
  <p:tag name="KSO_WM_UNIT_SUPPORT_UNIT_TYPE" val="[&quot;d&quot;,&quot;α&quot;,&quot;β&quot;,&quot;θ&quot;]"/>
  <p:tag name="KSO_WM_TEMPLATE_ASSEMBLE_XID" val="60656f204054ed1e2fb803d3"/>
  <p:tag name="KSO_WM_TEMPLATE_ASSEMBLE_GROUPID" val="60656f204054ed1e2fb803d3"/>
  <p:tag name="KSO_WM_UNIT_PLACING_PICTURE_USER_VIEWPORT" val="{&quot;height&quot;:6236.220472440945,&quot;width&quot;:4386.162204724409}"/>
  <p:tag name="KSO_WM_UNIT_PLACING_PICTURE_INFO" val="{&quot;code&quot;:&quot;a[1]&quot;,&quot;full_picture&quot;:true,&quot;last_full_picture&quot;:&quot;a[1]&quot;,&quot;margin&quot;:{&quot;bottom&quot;:94.15017227431349,&quot;top&quot;:92.72348484848484},&quot;scheme&quot;:&quot;2-0&quot;,&quot;spacing&quot;:5}"/>
  <p:tag name="KSO_WM_UNIT_PLACING_PICTURE_USER_VIEWPORT_SMARTMENU" val="{&quot;height&quot;:4182.526857544033,&quot;width&quot;:2920.1772855022764}"/>
  <p:tag name="KSO_WM_UNIT_PLACING_PICTURE_USER_RELATIVERECTANGLE_SMARTMENU" val="{&quot;bottom&quot;:0,&quot;left&quot;:0,&quot;right&quot;:0,&quot;top&quot;:0}"/>
</p:tagLst>
</file>

<file path=ppt/tags/tag61.xml><?xml version="1.0" encoding="utf-8"?>
<p:tagLst xmlns:p="http://schemas.openxmlformats.org/presentationml/2006/main">
  <p:tag name="KSO_WM_BEAUTIFY_FLAG" val="#wm#"/>
  <p:tag name="KSO_WM_TEMPLATE_CATEGORY" val="diagram"/>
  <p:tag name="KSO_WM_TEMPLATE_INDEX" val="20211979"/>
  <p:tag name="KSO_WM_SPECIAL_SOURCE" val="bdnull"/>
  <p:tag name="KSO_WM_SLIDE_LAYOUT_INFO" val="{&quot;backgroundInfo&quot;:[{&quot;bottom&quot;:0,&quot;bottomAbs&quot;:false,&quot;left&quot;:0,&quot;leftAbs&quot;:false,&quot;right&quot;:0,&quot;rightAbs&quot;:false,&quot;top&quot;:0,&quot;topAbs&quot;:false,&quot;type&quot;:&quot;general&quot;},{&quot;bottom&quot;:0,&quot;bottomAbs&quot;:false,&quot;left&quot;:0,&quot;leftAbs&quot;:false,&quot;right&quot;:0,&quot;rightAbs&quot;:false,&quot;top&quot;:0,&quot;topAbs&quot;:false,&quot;type&quot;:&quot;frame&quot;}],&quot;direction&quot;:1,&quot;id&quot;:&quot;2021-04-01T15:29:20&quot;,&quot;maxSize&quot;:{&quot;size1&quot;:57.49965111414591},&quot;minSize&quot;:{&quot;size1&quot;:43.79965111414591},&quot;normalSize&quot;:{&quot;size1&quot;:57.49965111414591},&quot;subLayout&quot;:[{&quot;id&quot;:&quot;2021-04-01T15:29:20&quot;,&quot;maxSize&quot;:{&quot;size1&quot;:66.7},&quot;minSize&quot;:{&quot;size1&quot;:24.4},&quot;normalSize&quot;:{&quot;size1&quot;:24.4},&quot;subLayout&quot;:[{&quot;id&quot;:&quot;2021-04-01T15:29:20&quot;,&quot;margin&quot;:{&quot;bottom&quot;:0,&quot;left&quot;:2.5399999618530273,&quot;right&quot;:0,&quot;top&quot;:2.5399999618530273},&quot;type&quot;:0},{&quot;id&quot;:&quot;2021-04-01T15:29:20&quot;,&quot;margin&quot;:{&quot;bottom&quot;:2.5399999618530273,&quot;left&quot;:2.5399999618530273,&quot;right&quot;:0,&quot;top&quot;:0.847000002861023},&quot;type&quot;:0}],&quot;type&quot;:0},{&quot;id&quot;:&quot;2021-04-01T15:29:20&quot;,&quot;margin&quot;:{&quot;bottom&quot;:2.5399999618530273,&quot;left&quot;:1.2699999809265137,&quot;right&quot;:2.5399999618530273,&quot;top&quot;:2.5399999618530273},&quot;type&quot;:0}],&quot;type&quot;:0}"/>
  <p:tag name="KSO_WM_SLIDE_BACKGROUND" val="[&quot;general&quot;,&quot;frame&quot;]"/>
  <p:tag name="KSO_WM_SLIDE_RATIO" val="1.777778"/>
  <p:tag name="KSO_WM_CHIP_INFOS" val="{&quot;type&quot;:&quot;0&quot;,&quot;layout_type&quot;:&quot;leftright&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XID" val="5ecf2eb4ddc3daf3fef3fbc5"/>
  <p:tag name="KSO_WM_CHIP_FILLPROP" val="[[{&quot;fill_id&quot;:&quot;722accd572074b41a2d4cf8c733c9957&quot;,&quot;fill_align&quot;:&quot;lb&quot;,&quot;text_align&quot;:&quot;lb&quot;,&quot;text_direction&quot;:&quot;horizontal&quot;,&quot;chip_types&quot;:[&quot;header&quot;]},{&quot;fill_id&quot;:&quot;164c300f690d423ab1b6e3b65edb0bf9&quot;,&quot;fill_align&quot;:&quot;lt&quot;,&quot;text_align&quot;:&quot;lt&quot;,&quot;text_direction&quot;:&quot;horizontal&quot;,&quot;chip_types&quot;:[&quot;text&quot;]},{&quot;fill_id&quot;:&quot;e836bed5e59843b5bc0179a1591ebf37&quot;,&quot;fill_align&quot;:&quot;lm&quot;,&quot;text_align&quot;:&quot;lm&quot;,&quot;text_direction&quot;:&quot;horizontal&quot;,&quot;chip_types&quot;:[&quot;pictext&quot;,&quot;text&quot;,&quot;picture&quot;,&quot;chart&quot;,&quot;table&quot;,&quot;video&quot;],&quot;support_features&quot;:[&quot;collage&quot;,&quot;carousel&quot;,&quot;creativecrop&quot;]}]]"/>
  <p:tag name="KSO_WM_SLIDE_ID" val="diagram2021197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16*396"/>
  <p:tag name="KSO_WM_SLIDE_POSITION" val="72*72"/>
  <p:tag name="KSO_WM_TAG_VERSION" val="1.0"/>
  <p:tag name="KSO_WM_SLIDE_LAYOUT" val="a_d_f"/>
  <p:tag name="KSO_WM_SLIDE_LAYOUT_CNT" val="1_1_1"/>
  <p:tag name="KSO_WM_CHIP_DECFILLPROP" val="[]"/>
  <p:tag name="KSO_WM_SLIDE_CAN_ADD_NAVIGATION" val="1"/>
  <p:tag name="KSO_WM_CHIP_GROUPID" val="5ed8af63afe44fab1839bf75"/>
  <p:tag name="KSO_WM_SLIDE_BK_DARK_LIGHT" val="2"/>
  <p:tag name="KSO_WM_SLIDE_BACKGROUND_TYPE" val="frame"/>
  <p:tag name="KSO_WM_SLIDE_SUPPORT_FEATURE_TYPE" val="7"/>
  <p:tag name="KSO_WM_TEMPLATE_ASSEMBLE_XID" val="60656f204054ed1e2fb803d3"/>
  <p:tag name="KSO_WM_TEMPLATE_ASSEMBLE_GROUPID" val="60656f204054ed1e2fb803d3"/>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DIAGRAM_VIRTUALLY_FRAME" val="{&quot;height&quot;:170.95,&quot;left&quot;:47,&quot;top&quot;:132,&quot;width&quot;:874.6}"/>
</p:tagLst>
</file>

<file path=ppt/tags/tag65.xml><?xml version="1.0" encoding="utf-8"?>
<p:tagLst xmlns:p="http://schemas.openxmlformats.org/presentationml/2006/main">
  <p:tag name="KSO_WM_DIAGRAM_VIRTUALLY_FRAME" val="{&quot;height&quot;:170.95,&quot;left&quot;:47,&quot;top&quot;:132,&quot;width&quot;:874.6}"/>
</p:tagLst>
</file>

<file path=ppt/tags/tag66.xml><?xml version="1.0" encoding="utf-8"?>
<p:tagLst xmlns:p="http://schemas.openxmlformats.org/presentationml/2006/main">
  <p:tag name="TABLE_ENDDRAG_ORIGIN_RECT" val="411*445"/>
  <p:tag name="TABLE_ENDDRAG_RECT" val="520*78*411*445"/>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DIAGRAM_VIRTUALLY_FRAME" val="{&quot;height&quot;:170.95,&quot;left&quot;:47,&quot;top&quot;:132,&quot;width&quot;:874.6}"/>
</p:tagLst>
</file>

<file path=ppt/tags/tag72.xml><?xml version="1.0" encoding="utf-8"?>
<p:tagLst xmlns:p="http://schemas.openxmlformats.org/presentationml/2006/main">
  <p:tag name="KSO_WM_DIAGRAM_VIRTUALLY_FRAME" val="{&quot;height&quot;:170.95,&quot;left&quot;:47,&quot;top&quot;:132,&quot;width&quot;:874.6}"/>
</p:tagLst>
</file>

<file path=ppt/tags/tag73.xml><?xml version="1.0" encoding="utf-8"?>
<p:tagLst xmlns:p="http://schemas.openxmlformats.org/presentationml/2006/main">
  <p:tag name="TABLE_ENDDRAG_ORIGIN_RECT" val="411*369"/>
  <p:tag name="TABLE_ENDDRAG_RECT" val="499*132*411*369"/>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DIAGRAM_VIRTUALLY_FRAME" val="{&quot;height&quot;:170.95,&quot;left&quot;:47,&quot;top&quot;:132,&quot;width&quot;:874.6}"/>
</p:tagLst>
</file>

<file path=ppt/tags/tag80.xml><?xml version="1.0" encoding="utf-8"?>
<p:tagLst xmlns:p="http://schemas.openxmlformats.org/presentationml/2006/main">
  <p:tag name="KSO_WM_DIAGRAM_VIRTUALLY_FRAME" val="{&quot;height&quot;:170.95,&quot;left&quot;:47,&quot;top&quot;:132,&quot;width&quot;:874.6}"/>
</p:tagLst>
</file>

<file path=ppt/tags/tag81.xml><?xml version="1.0" encoding="utf-8"?>
<p:tagLst xmlns:p="http://schemas.openxmlformats.org/presentationml/2006/main">
  <p:tag name="KSO_WM_DIAGRAM_VIRTUALLY_FRAME" val="{&quot;height&quot;:170.95,&quot;left&quot;:47,&quot;top&quot;:132,&quot;width&quot;:874.6}"/>
</p:tagLst>
</file>

<file path=ppt/tags/tag82.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DIAGRAM_VIRTUALLY_FRAME" val="{&quot;height&quot;:170.95,&quot;left&quot;:47,&quot;top&quot;:132,&quot;width&quot;:874.6}"/>
</p:tagLst>
</file>

<file path=ppt/tags/tag88.xml><?xml version="1.0" encoding="utf-8"?>
<p:tagLst xmlns:p="http://schemas.openxmlformats.org/presentationml/2006/main">
  <p:tag name="KSO_WM_DIAGRAM_VIRTUALLY_FRAME" val="{&quot;height&quot;:170.95,&quot;left&quot;:47,&quot;top&quot;:132,&quot;width&quot;:874.6}"/>
</p:tagLst>
</file>

<file path=ppt/tags/tag89.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DIAGRAM_VIRTUALLY_FRAME" val="{&quot;height&quot;:170.95,&quot;left&quot;:47,&quot;top&quot;:132,&quot;width&quot;:874.6}"/>
</p:tagLst>
</file>

<file path=ppt/tags/tag94.xml><?xml version="1.0" encoding="utf-8"?>
<p:tagLst xmlns:p="http://schemas.openxmlformats.org/presentationml/2006/main">
  <p:tag name="KSO_WM_DIAGRAM_VIRTUALLY_FRAME" val="{&quot;height&quot;:271.2,&quot;left&quot;:30.1,&quot;top&quot;:139.55,&quot;width&quot;:900.85}"/>
</p:tagLst>
</file>

<file path=ppt/tags/tag95.xml><?xml version="1.0" encoding="utf-8"?>
<p:tagLst xmlns:p="http://schemas.openxmlformats.org/presentationml/2006/main">
  <p:tag name="KSO_WM_DIAGRAM_VIRTUALLY_FRAME" val="{&quot;height&quot;:271.2,&quot;left&quot;:30.1,&quot;top&quot;:139.55,&quot;width&quot;:900.85}"/>
</p:tagLst>
</file>

<file path=ppt/tags/tag96.xml><?xml version="1.0" encoding="utf-8"?>
<p:tagLst xmlns:p="http://schemas.openxmlformats.org/presentationml/2006/main">
  <p:tag name="KSO_WM_DIAGRAM_VIRTUALLY_FRAME" val="{&quot;height&quot;:271.2,&quot;left&quot;:30.1,&quot;top&quot;:139.55,&quot;width&quot;:900.85}"/>
</p:tagLst>
</file>

<file path=ppt/tags/tag97.xml><?xml version="1.0" encoding="utf-8"?>
<p:tagLst xmlns:p="http://schemas.openxmlformats.org/presentationml/2006/main">
  <p:tag name="KSO_WM_DIAGRAM_VIRTUALLY_FRAME" val="{&quot;height&quot;:271.2,&quot;left&quot;:30.1,&quot;top&quot;:139.55,&quot;width&quot;:900.85}"/>
</p:tagLst>
</file>

<file path=ppt/tags/tag98.xml><?xml version="1.0" encoding="utf-8"?>
<p:tagLst xmlns:p="http://schemas.openxmlformats.org/presentationml/2006/main">
  <p:tag name="KSO_WM_DIAGRAM_VIRTUALLY_FRAME" val="{&quot;height&quot;:271.2,&quot;left&quot;:30.1,&quot;top&quot;:139.55,&quot;width&quot;:900.85}"/>
</p:tagLst>
</file>

<file path=ppt/tags/tag99.xml><?xml version="1.0" encoding="utf-8"?>
<p:tagLst xmlns:p="http://schemas.openxmlformats.org/presentationml/2006/main">
  <p:tag name="KSO_WM_DIAGRAM_VIRTUALLY_FRAME" val="{&quot;height&quot;:170.95,&quot;left&quot;:47,&quot;top&quot;:132,&quot;width&quot;:874.6}"/>
</p:tagLst>
</file>

<file path=ppt/tags/tag100.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DIAGRAM_VIRTUALLY_FRAME" val="{&quot;height&quot;:170.95,&quot;left&quot;:47,&quot;top&quot;:132,&quot;width&quot;:874.6}"/>
</p:tagLst>
</file>

<file path=ppt/tags/tag106.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DIAGRAM_VIRTUALLY_FRAME" val="{&quot;height&quot;:170.95,&quot;left&quot;:47,&quot;top&quot;:132,&quot;width&quot;:874.6}"/>
</p:tagLst>
</file>

<file path=ppt/tags/tag111.xml><?xml version="1.0" encoding="utf-8"?>
<p:tagLst xmlns:p="http://schemas.openxmlformats.org/presentationml/2006/main">
  <p:tag name="KSO_WM_DIAGRAM_VIRTUALLY_FRAME" val="{&quot;height&quot;:170.95,&quot;left&quot;:47,&quot;top&quot;:132,&quot;width&quot;:874.6}"/>
</p:tagLst>
</file>

<file path=ppt/tags/tag112.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113.xml><?xml version="1.0" encoding="utf-8"?>
<p:tagLst xmlns:p="http://schemas.openxmlformats.org/presentationml/2006/main">
  <p:tag name="KSO_WM_UNIT_PLACING_PICTURE_USER_VIEWPORT" val="{&quot;height&quot;:124.11496062992126,&quot;width&quot;:1200}"/>
  <p:tag name="KSO_WM_UNIT_PLACING_PICTURE_INFO" val="{&quot;code&quot;:&quot;A[3]&quot;,&quot;full_picture&quot;:false,&quot;last_crop_picture&quot;:&quot;A[3]&quot;,&quot;scheme&quot;:&quot;2-1&quot;,&quot;spacing&quot;:5}"/>
  <p:tag name="KSO_WM_UNIT_PLACING_PICTURE" val="172709.197"/>
  <p:tag name="KSO_WM_UNIT_PLACING_PICTURE_USER_VIEWPORT_SMARTMENU" val="{&quot;height&quot;:161.3297109621737,&quot;width&quot;:630.2125625657964}"/>
  <p:tag name="KSO_WM_UNIT_PLACING_PICTURE_USER_RELATIVERECTANGLE_SMARTMENU" val="{&quot;bottom&quot;:0,&quot;left&quot;:0.3238934297133544,&quot;right&quot;:0.3238934297133544,&quot;top&quot;:0}"/>
  <p:tag name="KSO_WM_NO_TAGS_SHAPE_FLAG" val="1"/>
</p:tagLst>
</file>

<file path=ppt/tags/tag114.xml><?xml version="1.0" encoding="utf-8"?>
<p:tagLst xmlns:p="http://schemas.openxmlformats.org/presentationml/2006/main">
  <p:tag name="KSO_WM_UNIT_PLACING_PICTURE_USER_VIEWPORT" val="{&quot;height&quot;:124.11496062992126,&quot;width&quot;:1200}"/>
  <p:tag name="KSO_WM_UNIT_PLACING_PICTURE_INFO" val="{&quot;code&quot;:&quot;A[3]&quot;,&quot;full_picture&quot;:false,&quot;last_crop_picture&quot;:&quot;A[3]&quot;,&quot;scheme&quot;:&quot;2-1&quot;,&quot;spacing&quot;:5}"/>
  <p:tag name="KSO_WM_UNIT_PLACING_PICTURE" val="172709.197"/>
  <p:tag name="KSO_WM_UNIT_PLACING_PICTURE_USER_VIEWPORT_SMARTMENU" val="{&quot;height&quot;:161.3297109621737,&quot;width&quot;:630.2125625657964}"/>
  <p:tag name="KSO_WM_UNIT_PLACING_PICTURE_USER_RELATIVERECTANGLE_SMARTMENU" val="{&quot;bottom&quot;:0,&quot;left&quot;:0.3238934297133544,&quot;right&quot;:0.3238934297133544,&quot;top&quot;:0}"/>
  <p:tag name="KSO_WM_NO_TAGS_SHAPE_FLAG" val="1"/>
</p:tagLst>
</file>

<file path=ppt/tags/tag115.xml><?xml version="1.0" encoding="utf-8"?>
<p:tagLst xmlns:p="http://schemas.openxmlformats.org/presentationml/2006/main">
  <p:tag name="TABLE_ENDDRAG_ORIGIN_RECT" val="457*283"/>
  <p:tag name="TABLE_ENDDRAG_RECT" val="67*212*457*283"/>
</p:tagLst>
</file>

<file path=ppt/tags/tag116.xml><?xml version="1.0" encoding="utf-8"?>
<p:tagLst xmlns:p="http://schemas.openxmlformats.org/presentationml/2006/main">
  <p:tag name="TABLE_ENDDRAG_ORIGIN_RECT" val="345*453"/>
  <p:tag name="TABLE_ENDDRAG_RECT" val="588*62*345*453"/>
</p:tagLst>
</file>

<file path=ppt/tags/tag117.xml><?xml version="1.0" encoding="utf-8"?>
<p:tagLst xmlns:p="http://schemas.openxmlformats.org/presentationml/2006/main">
  <p:tag name="KSO_WM_DIAGRAM_VIRTUALLY_FRAME" val="{&quot;height&quot;:382.55,&quot;left&quot;:0,&quot;top&quot;:75.65,&quot;width&quot;:509.55}"/>
</p:tagLst>
</file>

<file path=ppt/tags/tag118.xml><?xml version="1.0" encoding="utf-8"?>
<p:tagLst xmlns:p="http://schemas.openxmlformats.org/presentationml/2006/main">
  <p:tag name="TABLE_SKINIDX" val="2"/>
  <p:tag name="TABLE_COLORIDX" val="a"/>
</p:tagLst>
</file>

<file path=ppt/tags/tag119.xml><?xml version="1.0" encoding="utf-8"?>
<p:tagLst xmlns:p="http://schemas.openxmlformats.org/presentationml/2006/main">
  <p:tag name="KSO_WM_DIAGRAM_VIRTUALLY_FRAME" val="{&quot;height&quot;:382.55,&quot;left&quot;:7.9,&quot;top&quot;:75.65,&quot;width&quot;:890.15}"/>
</p:tagLst>
</file>

<file path=ppt/tags/tag120.xml><?xml version="1.0" encoding="utf-8"?>
<p:tagLst xmlns:p="http://schemas.openxmlformats.org/presentationml/2006/main">
  <p:tag name="KSO_WM_DIAGRAM_VIRTUALLY_FRAME" val="{&quot;height&quot;:382.55,&quot;left&quot;:7.9,&quot;top&quot;:75.65,&quot;width&quot;:890.15}"/>
</p:tagLst>
</file>

<file path=ppt/tags/tag121.xml><?xml version="1.0" encoding="utf-8"?>
<p:tagLst xmlns:p="http://schemas.openxmlformats.org/presentationml/2006/main">
  <p:tag name="KSO_WM_DIAGRAM_VIRTUALLY_FRAME" val="{&quot;height&quot;:382.55,&quot;left&quot;:7.9,&quot;top&quot;:75.65,&quot;width&quot;:890.15}"/>
</p:tagLst>
</file>

<file path=ppt/tags/tag122.xml><?xml version="1.0" encoding="utf-8"?>
<p:tagLst xmlns:p="http://schemas.openxmlformats.org/presentationml/2006/main">
  <p:tag name="TABLE_ENDDRAG_ORIGIN_RECT" val="433*286"/>
  <p:tag name="TABLE_ENDDRAG_RECT" val="36*227*433*286"/>
</p:tagLst>
</file>

<file path=ppt/tags/tag123.xml><?xml version="1.0" encoding="utf-8"?>
<p:tagLst xmlns:p="http://schemas.openxmlformats.org/presentationml/2006/main">
  <p:tag name="TABLE_SKINIDX" val="2"/>
  <p:tag name="TABLE_COLORIDX" val="a"/>
</p:tagLst>
</file>

<file path=ppt/tags/tag124.xml><?xml version="1.0" encoding="utf-8"?>
<p:tagLst xmlns:p="http://schemas.openxmlformats.org/presentationml/2006/main">
  <p:tag name="KSO_WM_DIAGRAM_VIRTUALLY_FRAME" val="{&quot;height&quot;:382.55,&quot;left&quot;:7.9,&quot;top&quot;:75.65,&quot;width&quot;:890.15}"/>
</p:tagLst>
</file>

<file path=ppt/tags/tag125.xml><?xml version="1.0" encoding="utf-8"?>
<p:tagLst xmlns:p="http://schemas.openxmlformats.org/presentationml/2006/main">
  <p:tag name="KSO_WM_DIAGRAM_VIRTUALLY_FRAME" val="{&quot;height&quot;:382.55,&quot;left&quot;:7.9,&quot;top&quot;:75.65,&quot;width&quot;:890.15}"/>
</p:tagLst>
</file>

<file path=ppt/tags/tag126.xml><?xml version="1.0" encoding="utf-8"?>
<p:tagLst xmlns:p="http://schemas.openxmlformats.org/presentationml/2006/main">
  <p:tag name="KSO_WM_DIAGRAM_VIRTUALLY_FRAME" val="{&quot;height&quot;:382.55,&quot;left&quot;:7.9,&quot;top&quot;:75.65,&quot;width&quot;:890.15}"/>
</p:tagLst>
</file>

<file path=ppt/tags/tag127.xml><?xml version="1.0" encoding="utf-8"?>
<p:tagLst xmlns:p="http://schemas.openxmlformats.org/presentationml/2006/main">
  <p:tag name="TABLE_SKINIDX" val="2"/>
  <p:tag name="TABLE_COLORIDX" val="a"/>
</p:tagLst>
</file>

<file path=ppt/tags/tag128.xml><?xml version="1.0" encoding="utf-8"?>
<p:tagLst xmlns:p="http://schemas.openxmlformats.org/presentationml/2006/main">
  <p:tag name="KSO_WM_DIAGRAM_VIRTUALLY_FRAME" val="{&quot;height&quot;:459.6,&quot;left&quot;:221.15,&quot;top&quot;:97.6,&quot;width&quot;:738.9}"/>
</p:tagLst>
</file>

<file path=ppt/tags/tag129.xml><?xml version="1.0" encoding="utf-8"?>
<p:tagLst xmlns:p="http://schemas.openxmlformats.org/presentationml/2006/main">
  <p:tag name="KSO_WM_DIAGRAM_VIRTUALLY_FRAME" val="{&quot;height&quot;:459.6,&quot;left&quot;:221.15,&quot;top&quot;:97.6,&quot;width&quot;:738.9}"/>
</p:tagLst>
</file>

<file path=ppt/tags/tag130.xml><?xml version="1.0" encoding="utf-8"?>
<p:tagLst xmlns:p="http://schemas.openxmlformats.org/presentationml/2006/main">
  <p:tag name="KSO_WM_DIAGRAM_VIRTUALLY_FRAME" val="{&quot;height&quot;:459.6,&quot;left&quot;:221.15,&quot;top&quot;:97.6,&quot;width&quot;:738.9}"/>
</p:tagLst>
</file>

<file path=ppt/tags/tag131.xml><?xml version="1.0" encoding="utf-8"?>
<p:tagLst xmlns:p="http://schemas.openxmlformats.org/presentationml/2006/main">
  <p:tag name="KSO_WM_DIAGRAM_VIRTUALLY_FRAME" val="{&quot;height&quot;:459.6,&quot;left&quot;:221.15,&quot;top&quot;:97.6,&quot;width&quot;:738.9}"/>
</p:tagLst>
</file>

<file path=ppt/tags/tag132.xml><?xml version="1.0" encoding="utf-8"?>
<p:tagLst xmlns:p="http://schemas.openxmlformats.org/presentationml/2006/main">
  <p:tag name="KSO_WM_UNIT_PLACING_PICTURE_USER_VIEWPORT" val="{&quot;height&quot;:120,&quot;width&quot;:1200}"/>
</p:tagLst>
</file>

<file path=ppt/tags/tag133.xml><?xml version="1.0" encoding="utf-8"?>
<p:tagLst xmlns:p="http://schemas.openxmlformats.org/presentationml/2006/main">
  <p:tag name="KSO_WM_UNIT_PLACING_PICTURE_USER_VIEWPORT" val="{&quot;height&quot;:120,&quot;width&quot;:1200}"/>
</p:tagLst>
</file>

<file path=ppt/tags/tag134.xml><?xml version="1.0" encoding="utf-8"?>
<p:tagLst xmlns:p="http://schemas.openxmlformats.org/presentationml/2006/main">
  <p:tag name="KSO_WM_UNIT_PLACING_PICTURE_USER_VIEWPORT" val="{&quot;height&quot;:5863,&quot;width&quot;:10559}"/>
</p:tagLst>
</file>

<file path=ppt/tags/tag135.xml><?xml version="1.0" encoding="utf-8"?>
<p:tagLst xmlns:p="http://schemas.openxmlformats.org/presentationml/2006/main">
  <p:tag name="KSO_WM_DIAGRAM_VIRTUALLY_FRAME" val="{&quot;height&quot;:459.6,&quot;left&quot;:221.15,&quot;top&quot;:97.6,&quot;width&quot;:738.9}"/>
</p:tagLst>
</file>

<file path=ppt/tags/tag136.xml><?xml version="1.0" encoding="utf-8"?>
<p:tagLst xmlns:p="http://schemas.openxmlformats.org/presentationml/2006/main">
  <p:tag name="KSO_WM_DIAGRAM_VIRTUALLY_FRAME" val="{&quot;height&quot;:459.6,&quot;left&quot;:221.15,&quot;top&quot;:97.6,&quot;width&quot;:738.9}"/>
</p:tagLst>
</file>

<file path=ppt/tags/tag137.xml><?xml version="1.0" encoding="utf-8"?>
<p:tagLst xmlns:p="http://schemas.openxmlformats.org/presentationml/2006/main">
  <p:tag name="KSO_WM_DIAGRAM_VIRTUALLY_FRAME" val="{&quot;height&quot;:459.6,&quot;left&quot;:221.15,&quot;top&quot;:97.6,&quot;width&quot;:738.9}"/>
</p:tagLst>
</file>

<file path=ppt/tags/tag138.xml><?xml version="1.0" encoding="utf-8"?>
<p:tagLst xmlns:p="http://schemas.openxmlformats.org/presentationml/2006/main">
  <p:tag name="KSO_WM_DIAGRAM_VIRTUALLY_FRAME" val="{&quot;height&quot;:459.6,&quot;left&quot;:221.15,&quot;top&quot;:97.6,&quot;width&quot;:738.9}"/>
</p:tagLst>
</file>

<file path=ppt/tags/tag139.xml><?xml version="1.0" encoding="utf-8"?>
<p:tagLst xmlns:p="http://schemas.openxmlformats.org/presentationml/2006/main">
  <p:tag name="KSO_WM_DIAGRAM_VIRTUALLY_FRAME" val="{&quot;height&quot;:459.6,&quot;left&quot;:221.15,&quot;top&quot;:97.6,&quot;width&quot;:738.9}"/>
</p:tagLst>
</file>

<file path=ppt/tags/tag140.xml><?xml version="1.0" encoding="utf-8"?>
<p:tagLst xmlns:p="http://schemas.openxmlformats.org/presentationml/2006/main">
  <p:tag name="KSO_WM_DIAGRAM_VIRTUALLY_FRAME" val="{&quot;height&quot;:459.6,&quot;left&quot;:221.15,&quot;top&quot;:97.6,&quot;width&quot;:738.9}"/>
</p:tagLst>
</file>

<file path=ppt/tags/tag141.xml><?xml version="1.0" encoding="utf-8"?>
<p:tagLst xmlns:p="http://schemas.openxmlformats.org/presentationml/2006/main">
  <p:tag name="KSO_WM_DIAGRAM_VIRTUALLY_FRAME" val="{&quot;height&quot;:459.6,&quot;left&quot;:221.15,&quot;top&quot;:97.6,&quot;width&quot;:738.9}"/>
</p:tagLst>
</file>

<file path=ppt/tags/tag142.xml><?xml version="1.0" encoding="utf-8"?>
<p:tagLst xmlns:p="http://schemas.openxmlformats.org/presentationml/2006/main">
  <p:tag name="KSO_WM_DIAGRAM_VIRTUALLY_FRAME" val="{&quot;height&quot;:459.6,&quot;left&quot;:221.15,&quot;top&quot;:97.6,&quot;width&quot;:738.9}"/>
</p:tagLst>
</file>

<file path=ppt/tags/tag143.xml><?xml version="1.0" encoding="utf-8"?>
<p:tagLst xmlns:p="http://schemas.openxmlformats.org/presentationml/2006/main">
  <p:tag name="KSO_WM_DIAGRAM_VIRTUALLY_FRAME" val="{&quot;height&quot;:459.6,&quot;left&quot;:221.15,&quot;top&quot;:97.6,&quot;width&quot;:738.9}"/>
</p:tagLst>
</file>

<file path=ppt/tags/tag144.xml><?xml version="1.0" encoding="utf-8"?>
<p:tagLst xmlns:p="http://schemas.openxmlformats.org/presentationml/2006/main">
  <p:tag name="KSO_WM_DIAGRAM_VIRTUALLY_FRAME" val="{&quot;height&quot;:459.6,&quot;left&quot;:221.15,&quot;top&quot;:97.6,&quot;width&quot;:738.9}"/>
</p:tagLst>
</file>

<file path=ppt/tags/tag145.xml><?xml version="1.0" encoding="utf-8"?>
<p:tagLst xmlns:p="http://schemas.openxmlformats.org/presentationml/2006/main">
  <p:tag name="KSO_WM_DIAGRAM_VIRTUALLY_FRAME" val="{&quot;height&quot;:459.6,&quot;left&quot;:221.15,&quot;top&quot;:97.6,&quot;width&quot;:738.9}"/>
</p:tagLst>
</file>

<file path=ppt/tags/tag146.xml><?xml version="1.0" encoding="utf-8"?>
<p:tagLst xmlns:p="http://schemas.openxmlformats.org/presentationml/2006/main">
  <p:tag name="KSO_WM_DIAGRAM_VIRTUALLY_FRAME" val="{&quot;height&quot;:459.6,&quot;left&quot;:221.15,&quot;top&quot;:97.6,&quot;width&quot;:738.9}"/>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971_1*i*1"/>
  <p:tag name="KSO_WM_UNIT_LAYERLEVEL" val="1"/>
  <p:tag name="KSO_WM_TAG_VERSION" val="1.0"/>
  <p:tag name="KSO_WM_BEAUTIFY_FLAG" val="#wm#"/>
  <p:tag name="KSO_WM_UNIT_SUBTYPE" val="h"/>
  <p:tag name="KSO_WM_SLIDE_BACKGROUND_TYPE" val="frame"/>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971"/>
  <p:tag name="KSO_WM_UNIT_VALUE" val="1150"/>
  <p:tag name="KSO_WM_TEMPLATE_ASSEMBLE_XID" val="60656f214054ed1e2fb803de"/>
  <p:tag name="KSO_WM_TEMPLATE_ASSEMBLE_GROUPID" val="60656f214054ed1e2fb803de"/>
</p:tagLst>
</file>

<file path=ppt/tags/tag148.xml><?xml version="1.0" encoding="utf-8"?>
<p:tagLst xmlns:p="http://schemas.openxmlformats.org/presentationml/2006/main">
  <p:tag name="KSO_WM_UNIT_SM_LIMIT_TYPE" val="0"/>
  <p:tag name="KSO_WM_UNIT_HIGHLIGHT" val="0"/>
  <p:tag name="KSO_WM_UNIT_COMPATIBLE" val="0"/>
  <p:tag name="KSO_WM_UNIT_DIAGRAM_ISNUMVISUAL" val="0"/>
  <p:tag name="KSO_WM_UNIT_DIAGRAM_ISREFERUNIT" val="0"/>
  <p:tag name="KSO_WM_UNIT_TYPE" val="i"/>
  <p:tag name="KSO_WM_UNIT_INDEX" val="2"/>
  <p:tag name="KSO_WM_UNIT_ID" val="diagram20211971_1*i*2"/>
  <p:tag name="KSO_WM_TEMPLATE_CATEGORY" val="diagram"/>
  <p:tag name="KSO_WM_TEMPLATE_INDEX" val="20211971"/>
  <p:tag name="KSO_WM_UNIT_LAYERLEVEL" val="1"/>
  <p:tag name="KSO_WM_TAG_VERSION" val="1.0"/>
  <p:tag name="KSO_WM_BEAUTIFY_FLAG" val="#wm#"/>
  <p:tag name="KSO_WM_UNIT_BLOCK" val="0"/>
  <p:tag name="KSO_WM_UNIT_DEC_AREA_ID" val="808ca5c731c945519e18c6a4b30d09df"/>
  <p:tag name="KSO_WM_UNIT_DECORATE_INFO" val="{&quot;DecorateInfoH&quot;:{&quot;IsAbs&quot;:true},&quot;DecorateInfoW&quot;:{&quot;IsAbs&quot;:true},&quot;DecorateInfoX&quot;:{&quot;IsAbs&quot;:true,&quot;Pos&quot;:2},&quot;DecorateInfoY&quot;:{&quot;IsAbs&quot;:true,&quot;Pos&quot;:0},&quot;ReferentInfo&quot;:{&quot;Id&quot;:&quot;9210ae70bbd84acebb096b74a9639026&quot;,&quot;X&quot;:{&quot;Pos&quot;:2},&quot;Y&quot;:{&quot;Pos&quot;:2}},&quot;whChangeMode&quot;:0}"/>
  <p:tag name="KSO_WM_CHIP_GROUPID" val="5ecf615686bf8da9b674016d"/>
  <p:tag name="KSO_WM_CHIP_XID" val="5ecf615686bf8da9b674016e"/>
  <p:tag name="KSO_WM_UNIT_FILL_FORE_SCHEMECOLOR_INDEX_BRIGHTNESS" val="-0.2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0"/>
  <p:tag name="KSO_WM_TEMPLATE_ASSEMBLE_XID" val="60656f214054ed1e2fb803de"/>
  <p:tag name="KSO_WM_TEMPLATE_ASSEMBLE_GROUPID" val="60656f214054ed1e2fb803de"/>
</p:tagLst>
</file>

<file path=ppt/tags/tag149.xml><?xml version="1.0" encoding="utf-8"?>
<p:tagLst xmlns:p="http://schemas.openxmlformats.org/presentationml/2006/main">
  <p:tag name="KSO_WM_UNIT_SM_LIMIT_TYPE" val="0"/>
  <p:tag name="KSO_WM_UNIT_HIGHLIGHT" val="0"/>
  <p:tag name="KSO_WM_UNIT_COMPATIBLE" val="0"/>
  <p:tag name="KSO_WM_UNIT_DIAGRAM_ISNUMVISUAL" val="0"/>
  <p:tag name="KSO_WM_UNIT_DIAGRAM_ISREFERUNIT" val="0"/>
  <p:tag name="KSO_WM_UNIT_TYPE" val="i"/>
  <p:tag name="KSO_WM_UNIT_INDEX" val="3"/>
  <p:tag name="KSO_WM_UNIT_ID" val="diagram20211971_1*i*3"/>
  <p:tag name="KSO_WM_TEMPLATE_CATEGORY" val="diagram"/>
  <p:tag name="KSO_WM_TEMPLATE_INDEX" val="20211971"/>
  <p:tag name="KSO_WM_UNIT_LAYERLEVEL" val="1"/>
  <p:tag name="KSO_WM_TAG_VERSION" val="1.0"/>
  <p:tag name="KSO_WM_BEAUTIFY_FLAG" val="#wm#"/>
  <p:tag name="KSO_WM_UNIT_BLOCK" val="0"/>
  <p:tag name="KSO_WM_UNIT_DEC_AREA_ID" val="836832d99bf740f6930234eabeb73dfc"/>
  <p:tag name="KSO_WM_UNIT_DECORATE_INFO" val="{&quot;DecorateInfoH&quot;:{&quot;IsAbs&quot;:true},&quot;DecorateInfoW&quot;:{&quot;IsAbs&quot;:true},&quot;DecorateInfoX&quot;:{&quot;IsAbs&quot;:true,&quot;Pos&quot;:2},&quot;DecorateInfoY&quot;:{&quot;IsAbs&quot;:true,&quot;Pos&quot;:0},&quot;ReferentInfo&quot;:{&quot;Id&quot;:&quot;9210ae70bbd84acebb096b74a9639026&quot;,&quot;X&quot;:{&quot;Pos&quot;:2},&quot;Y&quot;:{&quot;Pos&quot;:2}},&quot;whChangeMode&quot;:0}"/>
  <p:tag name="KSO_WM_CHIP_GROUPID" val="5ecf615686bf8da9b674016d"/>
  <p:tag name="KSO_WM_CHIP_XID" val="5ecf615686bf8da9b674016e"/>
  <p:tag name="KSO_WM_UNIT_FILL_FORE_SCHEMECOLOR_INDEX_BRIGHTNESS" val="-0.2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0"/>
  <p:tag name="KSO_WM_TEMPLATE_ASSEMBLE_XID" val="60656f214054ed1e2fb803de"/>
  <p:tag name="KSO_WM_TEMPLATE_ASSEMBLE_GROUPID" val="60656f214054ed1e2fb803de"/>
</p:tagLst>
</file>

<file path=ppt/tags/tag150.xml><?xml version="1.0" encoding="utf-8"?>
<p:tagLst xmlns:p="http://schemas.openxmlformats.org/presentationml/2006/main">
  <p:tag name="KSO_WM_UNIT_BLOCK" val="0"/>
  <p:tag name="KSO_WM_UNIT_SM_LIMIT_TYPE" val="2"/>
  <p:tag name="KSO_WM_UNIT_DEC_AREA_ID" val="a8ce931499d94957a0ea566156d65450"/>
  <p:tag name="KSO_WM_UNIT_HIGHLIGHT" val="0"/>
  <p:tag name="KSO_WM_UNIT_COMPATIBLE" val="0"/>
  <p:tag name="KSO_WM_UNIT_DIAGRAM_ISNUMVISUAL" val="0"/>
  <p:tag name="KSO_WM_UNIT_DIAGRAM_ISREFERUNIT" val="0"/>
  <p:tag name="KSO_WM_UNIT_TYPE" val="i"/>
  <p:tag name="KSO_WM_UNIT_INDEX" val="4"/>
  <p:tag name="KSO_WM_UNIT_ID" val="diagram20211971_1*i*4"/>
  <p:tag name="KSO_WM_TEMPLATE_CATEGORY" val="diagram"/>
  <p:tag name="KSO_WM_TEMPLATE_INDEX" val="20211971"/>
  <p:tag name="KSO_WM_UNIT_LAYERLEVEL" val="1"/>
  <p:tag name="KSO_WM_TAG_VERSION" val="1.0"/>
  <p:tag name="KSO_WM_BEAUTIFY_FLAG" val="#wm#"/>
  <p:tag name="KSO_WM_UNIT_DECORATE_INFO" val="{&quot;DecorateInfoH&quot;:{&quot;IsAbs&quot;:true},&quot;DecorateInfoW&quot;:{&quot;IsAbs&quot;:true},&quot;DecorateInfoX&quot;:{&quot;IsAbs&quot;:true,&quot;Pos&quot;:2},&quot;DecorateInfoY&quot;:{&quot;IsAbs&quot;:true,&quot;Pos&quot;:2},&quot;ReferentInfo&quot;:{&quot;Id&quot;:&quot;9210ae70bbd84acebb096b74a9639026&quot;,&quot;X&quot;:{&quot;Pos&quot;:2},&quot;Y&quot;:{&quot;Pos&quot;:2}},&quot;whChangeMode&quot;:0}"/>
  <p:tag name="KSO_WM_CHIP_GROUPID" val="5ecf615686bf8da9b674016d"/>
  <p:tag name="KSO_WM_CHIP_XID" val="5ecf615686bf8da9b674016e"/>
  <p:tag name="KSO_WM_UNIT_LINE_FORE_SCHEMECOLOR_INDEX_BRIGHTNESS" val="0.25"/>
  <p:tag name="KSO_WM_UNIT_LINE_FORE_SCHEMECOLOR_INDEX" val="13"/>
  <p:tag name="KSO_WM_UNIT_LINE_FILL_TYPE" val="2"/>
  <p:tag name="KSO_WM_TEMPLATE_ASSEMBLE_XID" val="60656f214054ed1e2fb803de"/>
  <p:tag name="KSO_WM_TEMPLATE_ASSEMBLE_GROUPID" val="60656f214054ed1e2fb803de"/>
</p:tagLst>
</file>

<file path=ppt/tags/tag151.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1971_1*a*1"/>
  <p:tag name="KSO_WM_TEMPLATE_CATEGORY" val="diagram"/>
  <p:tag name="KSO_WM_TEMPLATE_INDEX" val="20211971"/>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9210ae70bbd84acebb096b74a963902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01e35d2365474ab08e8730e602818ff3"/>
  <p:tag name="KSO_WM_UNIT_TEXT_FILL_FORE_SCHEMECOLOR_INDEX_BRIGHTNESS" val="0"/>
  <p:tag name="KSO_WM_UNIT_TEXT_FILL_FORE_SCHEMECOLOR_INDEX" val="13"/>
  <p:tag name="KSO_WM_UNIT_TEXT_FILL_TYPE" val="1"/>
  <p:tag name="KSO_WM_TEMPLATE_ASSEMBLE_XID" val="60656f214054ed1e2fb803de"/>
  <p:tag name="KSO_WM_TEMPLATE_ASSEMBLE_GROUPID" val="60656f214054ed1e2fb803de"/>
</p:tagLst>
</file>

<file path=ppt/tags/tag15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71_1*f*1"/>
  <p:tag name="KSO_WM_TEMPLATE_CATEGORY" val="diagram"/>
  <p:tag name="KSO_WM_TEMPLATE_INDEX" val="20211971"/>
  <p:tag name="KSO_WM_UNIT_LAYERLEVEL" val="1"/>
  <p:tag name="KSO_WM_TAG_VERSION" val="1.0"/>
  <p:tag name="KSO_WM_BEAUTIFY_FLAG" val="#wm#"/>
  <p:tag name="KSO_WM_UNIT_DEFAULT_FONT" val="14;20;2"/>
  <p:tag name="KSO_WM_UNIT_BLOCK" val="0"/>
  <p:tag name="KSO_WM_UNIT_VALUE" val="240"/>
  <p:tag name="KSO_WM_UNIT_SHOW_EDIT_AREA_INDICATION" val="1"/>
  <p:tag name="KSO_WM_CHIP_GROUPID" val="5e6b05596848fb12bee65ac8"/>
  <p:tag name="KSO_WM_CHIP_XID" val="5e6b05596848fb12bee65aca"/>
  <p:tag name="KSO_WM_UNIT_DEC_AREA_ID" val="211ef5ee6d754f7dbbfd31b7306734a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2b1fcf23c3364328a7d627614fc09c65"/>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60656f214054ed1e2fb803de"/>
  <p:tag name="KSO_WM_TEMPLATE_ASSEMBLE_GROUPID" val="60656f214054ed1e2fb803de"/>
</p:tagLst>
</file>

<file path=ppt/tags/tag153.xml><?xml version="1.0" encoding="utf-8"?>
<p:tagLst xmlns:p="http://schemas.openxmlformats.org/presentationml/2006/main">
  <p:tag name="KSO_WM_UNIT_VALUE" val="1565*1481"/>
  <p:tag name="KSO_WM_UNIT_HIGHLIGHT" val="0"/>
  <p:tag name="KSO_WM_UNIT_COMPATIBLE" val="0"/>
  <p:tag name="KSO_WM_UNIT_DIAGRAM_ISNUMVISUAL" val="0"/>
  <p:tag name="KSO_WM_UNIT_DIAGRAM_ISREFERUNIT" val="0"/>
  <p:tag name="KSO_WM_UNIT_TYPE" val="d"/>
  <p:tag name="KSO_WM_UNIT_INDEX" val="1"/>
  <p:tag name="KSO_WM_UNIT_ID" val="diagram20211971_1*d*1"/>
  <p:tag name="KSO_WM_TEMPLATE_CATEGORY" val="diagram"/>
  <p:tag name="KSO_WM_TEMPLATE_INDEX" val="20211971"/>
  <p:tag name="KSO_WM_UNIT_LAYERLEVEL" val="1"/>
  <p:tag name="KSO_WM_TAG_VERSION" val="1.0"/>
  <p:tag name="KSO_WM_BEAUTIFY_FLAG" val="#wm#"/>
  <p:tag name="KSO_WM_CHIP_GROUPID" val="5e7310da9a230a26b9e88a19"/>
  <p:tag name="KSO_WM_CHIP_XID" val="5e7310da9a230a26b9e88a1a"/>
  <p:tag name="KSO_WM_UNIT_DEC_AREA_ID" val="d1442dc0f8b0401bb7b2ef60eac8e69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rm&quot;,&quot;fill_mode&quot;:&quot;full&quot;,&quot;sacle_strategy&quot;:&quot;smart&quot;}"/>
  <p:tag name="KSO_WM_ASSEMBLE_CHIP_INDEX" val="2c75c77e8262491eb1a67d7f3f26ab8d"/>
  <p:tag name="KSO_WM_UNIT_SUPPORT_UNIT_TYPE" val="[&quot;l&quot;,&quot;m&quot;,&quot;n&quot;,&quot;o&quot;,&quot;p&quot;,&quot;q&quot;,&quot;r&quot;,&quot;δ&quot;,&quot;ε&quot;,&quot;ζ&quot;,&quot;η&quot;,&quot;d&quot;,&quot;α&quot;,&quot;β&quot;,&quot;θ&quot;]"/>
  <p:tag name="KSO_WM_TEMPLATE_ASSEMBLE_XID" val="60656f214054ed1e2fb803de"/>
  <p:tag name="KSO_WM_TEMPLATE_ASSEMBLE_GROUPID" val="60656f214054ed1e2fb803de"/>
  <p:tag name="KSO_WM_UNIT_PICTURE_CLIP_FLAG" val="0"/>
</p:tagLst>
</file>

<file path=ppt/tags/tag154.xml><?xml version="1.0" encoding="utf-8"?>
<p:tagLst xmlns:p="http://schemas.openxmlformats.org/presentationml/2006/main">
  <p:tag name="KSO_WM_BEAUTIFY_FLAG" val="#wm#"/>
  <p:tag name="KSO_WM_TEMPLATE_CATEGORY" val="diagram"/>
  <p:tag name="KSO_WM_TEMPLATE_INDEX" val="20211971"/>
  <p:tag name="KSO_WM_SLIDE_LAYOUT_INFO" val="{&quot;backgroundInfo&quot;:[{&quot;bottom&quot;:0,&quot;bottomAbs&quot;:false,&quot;left&quot;:0,&quot;leftAbs&quot;:false,&quot;right&quot;:0,&quot;rightAbs&quot;:false,&quot;top&quot;:0,&quot;topAbs&quot;:false,&quot;type&quot;:&quot;general&quot;},{&quot;bottom&quot;:0,&quot;bottomAbs&quot;:false,&quot;left&quot;:0,&quot;leftAbs&quot;:false,&quot;right&quot;:0,&quot;rightAbs&quot;:false,&quot;top&quot;:0,&quot;topAbs&quot;:false,&quot;type&quot;:&quot;frame&quot;}],&quot;direction&quot;:1,&quot;id&quot;:&quot;2021-04-01T15:29:27&quot;,&quot;maxSize&quot;:{&quot;size1&quot;:50},&quot;minSize&quot;:{&quot;size1&quot;:38.8},&quot;normalSize&quot;:{&quot;size1&quot;:50},&quot;subLayout&quot;:[{&quot;id&quot;:&quot;2021-04-01T15:29:27&quot;,&quot;maxSize&quot;:{&quot;size1&quot;:46.7},&quot;minSize&quot;:{&quot;size1&quot;:20},&quot;normalSize&quot;:{&quot;size1&quot;:20},&quot;subLayout&quot;:[{&quot;id&quot;:&quot;2021-04-01T15:29:27&quot;,&quot;margin&quot;:{&quot;bottom&quot;:0.0260000042617321,&quot;left&quot;:1.6929999589920044,&quot;right&quot;:0.847000002861023,&quot;top&quot;:1.6929999589920044},&quot;type&quot;:0},{&quot;id&quot;:&quot;2021-04-01T15:29:27&quot;,&quot;margin&quot;:{&quot;bottom&quot;:1.6929999589920044,&quot;left&quot;:1.6929999589920044,&quot;right&quot;:0.847000002861023,&quot;top&quot;:1.2699999809265137},&quot;type&quot;:0}],&quot;type&quot;:0},{&quot;id&quot;:&quot;2021-04-01T15:29:27&quot;,&quot;margin&quot;:{&quot;bottom&quot;:1.6929999589920044,&quot;left&quot;:0.4230000376701355,&quot;right&quot;:1.6929999589920044,&quot;top&quot;:1.6929999589920044},&quot;type&quot;:0}],&quot;type&quot;:0}"/>
  <p:tag name="KSO_WM_SLIDE_BACKGROUND" val="[&quot;general&quot;,&quot;frame&quot;]"/>
  <p:tag name="KSO_WM_SLIDE_RATIO" val="1.777778"/>
  <p:tag name="KSO_WM_CHIP_INFOS" val="{&quot;layout_type&quot;:&quot;leftright&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XID" val="5ecf615686bf8da9b674016e"/>
  <p:tag name="KSO_WM_CHIP_FILLPROP" val="[[{&quot;fill_id&quot;:&quot;722accd572074b41a2d4cf8c733c9957&quot;,&quot;fill_align&quot;:&quot;lb&quot;,&quot;text_align&quot;:&quot;lb&quot;,&quot;text_direction&quot;:&quot;horizontal&quot;,&quot;chip_types&quot;:[&quot;text&quot;,&quot;header&quot;]},{&quot;fill_id&quot;:&quot;164c300f690d423ab1b6e3b65edb0bf9&quot;,&quot;fill_align&quot;:&quot;lt&quot;,&quot;text_align&quot;:&quot;lt&quot;,&quot;text_direction&quot;:&quot;horizontal&quot;,&quot;chip_types&quot;:[&quot;text&quot;,&quot;picture&quot;,&quot;chart&quot;,&quot;table&quot;,&quot;video&quot;]},{&quot;fill_id&quot;:&quot;e836bed5e59843b5bc0179a1591ebf37&quot;,&quot;fill_align&quot;:&quot;rm&quot;,&quot;text_align&quot;:&quot;lm&quot;,&quot;text_direction&quot;:&quot;horizontal&quot;,&quot;chip_types&quot;:[&quot;diagram&quot;,&quot;pictext&quot;,&quot;picture&quot;,&quot;chart&quot;,&quot;table&quot;,&quot;video&quot;],&quot;support_features&quot;:[&quot;collage&quot;,&quot;carousel&quot;,&quot;creativecrop&quot;]}]]"/>
  <p:tag name="KSO_WM_SLIDE_ID" val="diagram20211971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444"/>
  <p:tag name="KSO_WM_SLIDE_POSITION" val="48*48"/>
  <p:tag name="KSO_WM_TAG_VERSION" val="1.0"/>
  <p:tag name="KSO_WM_SLIDE_LAYOUT" val="a_d_f"/>
  <p:tag name="KSO_WM_SLIDE_LAYOUT_CNT" val="1_1_1"/>
  <p:tag name="KSO_WM_SLIDE_CAN_ADD_NAVIGATION" val="1"/>
  <p:tag name="KSO_WM_CHIP_GROUPID" val="5ecf615686bf8da9b674016d"/>
  <p:tag name="KSO_WM_SLIDE_BK_DARK_LIGHT" val="2"/>
  <p:tag name="KSO_WM_SLIDE_BACKGROUND_TYPE" val="frame"/>
  <p:tag name="KSO_WM_SLIDE_SUPPORT_FEATURE_TYPE" val="7"/>
  <p:tag name="KSO_WM_TEMPLATE_ASSEMBLE_XID" val="60656f214054ed1e2fb803de"/>
  <p:tag name="KSO_WM_TEMPLATE_ASSEMBLE_GROUPID" val="60656f214054ed1e2fb803de"/>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3013_1*i*1"/>
  <p:tag name="KSO_WM_UNIT_LAYERLEVEL" val="1"/>
  <p:tag name="KSO_WM_TAG_VERSION" val="1.0"/>
  <p:tag name="KSO_WM_BEAUTIFY_FLAG" val="#wm#"/>
  <p:tag name="KSO_WM_UNIT_SUBTYPE" val="h"/>
  <p:tag name="KSO_WM_SLIDE_BACKGROUND_TYPE" val="frame"/>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3013"/>
  <p:tag name="KSO_WM_UNIT_VALUE" val="1150"/>
  <p:tag name="KSO_WM_TEMPLATE_ASSEMBLE_XID" val="60656f234054ed1e2fb80400"/>
  <p:tag name="KSO_WM_TEMPLATE_ASSEMBLE_GROUPID" val="60656f234054ed1e2fb80400"/>
</p:tagLst>
</file>

<file path=ppt/tags/tag156.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3013_1*a*1"/>
  <p:tag name="KSO_WM_TEMPLATE_CATEGORY" val="diagram"/>
  <p:tag name="KSO_WM_TEMPLATE_INDEX" val="20213013"/>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9a959c8af2be40e8a9c68d561c10941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1cb18e954c9848a09e8712c101ddcb49"/>
  <p:tag name="KSO_WM_UNIT_TEXT_FILL_FORE_SCHEMECOLOR_INDEX_BRIGHTNESS" val="0"/>
  <p:tag name="KSO_WM_UNIT_TEXT_FILL_FORE_SCHEMECOLOR_INDEX" val="13"/>
  <p:tag name="KSO_WM_UNIT_TEXT_FILL_TYPE" val="1"/>
  <p:tag name="KSO_WM_TEMPLATE_ASSEMBLE_XID" val="60656f234054ed1e2fb80400"/>
  <p:tag name="KSO_WM_TEMPLATE_ASSEMBLE_GROUPID" val="60656f234054ed1e2fb80400"/>
</p:tagLst>
</file>

<file path=ppt/tags/tag157.xml><?xml version="1.0" encoding="utf-8"?>
<p:tagLst xmlns:p="http://schemas.openxmlformats.org/presentationml/2006/main">
  <p:tag name="KSO_WM_UNIT_VALUE" val="1269*1438"/>
  <p:tag name="KSO_WM_UNIT_HIGHLIGHT" val="0"/>
  <p:tag name="KSO_WM_UNIT_DIAGRAM_ISNUMVISUAL" val="0"/>
  <p:tag name="KSO_WM_UNIT_DIAGRAM_ISREFERUNIT" val="0"/>
  <p:tag name="KSO_WM_UNIT_TYPE" val="d"/>
  <p:tag name="KSO_WM_UNIT_INDEX" val="1"/>
  <p:tag name="KSO_WM_UNIT_ID" val="diagram20213013_1*d*1"/>
  <p:tag name="KSO_WM_TEMPLATE_CATEGORY" val="diagram"/>
  <p:tag name="KSO_WM_TEMPLATE_INDEX" val="20213013"/>
  <p:tag name="KSO_WM_UNIT_LAYERLEVEL" val="1"/>
  <p:tag name="KSO_WM_TAG_VERSION" val="1.0"/>
  <p:tag name="KSO_WM_BEAUTIFY_FLAG" val="#wm#"/>
  <p:tag name="KSO_WM_CHIP_GROUPID" val="5e7310da9a230a26b9e88a19"/>
  <p:tag name="KSO_WM_CHIP_XID" val="5e7310da9a230a26b9e88a1a"/>
  <p:tag name="KSO_WM_UNIT_DEC_AREA_ID" val="c0d7156898fa4e6f9278d28a893a130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2711ffeab69e4c1bb9c3bbe4108c9ee6"/>
  <p:tag name="KSO_WM_UNIT_PLACING_PICTURE" val="2711ffeab69e4c1bb9c3bbe4108c9ee6"/>
  <p:tag name="KSO_WM_UNIT_SUPPORT_UNIT_TYPE" val="[&quot;d&quot;,&quot;α&quot;,&quot;β&quot;,&quot;θ&quot;]"/>
  <p:tag name="KSO_WM_TEMPLATE_ASSEMBLE_XID" val="60656f234054ed1e2fb80400"/>
  <p:tag name="KSO_WM_TEMPLATE_ASSEMBLE_GROUPID" val="60656f234054ed1e2fb80400"/>
  <p:tag name="KSO_WM_UNIT_PLACING_PICTURE_USER_VIEWPORT" val="{&quot;height&quot;:4746,&quot;width&quot;:4930}"/>
  <p:tag name="KSO_WM_UNIT_PLACING_PICTURE_INFO" val="{&quot;code&quot;:&quot;&quot;,&quot;full_picture&quot;:false,&quot;margin&quot;:{&quot;left&quot;:33.83907624633434,&quot;right&quot;:34.38895427068843},&quot;scheme&quot;:&quot;2-0&quot;,&quot;spacing&quot;:5}"/>
  <p:tag name="KSO_WM_UNIT_PLACING_PICTURE_USER_VIEWPORT_SMARTMENU" val="{&quot;height&quot;:3525.0198364257812,&quot;width&quot;:6375.439389659545}"/>
  <p:tag name="KSO_WM_UNIT_PLACING_PICTURE_USER_RELATIVERECTANGLE_SMARTMENU" val="{&quot;bottom&quot;:0.008285018111915591,&quot;left&quot;:0,&quot;right&quot;:0,&quot;top&quot;:0.008285018111915591}"/>
</p:tagLst>
</file>

<file path=ppt/tags/tag158.xml><?xml version="1.0" encoding="utf-8"?>
<p:tagLst xmlns:p="http://schemas.openxmlformats.org/presentationml/2006/main">
  <p:tag name="KSO_WM_UNIT_VALUE" val="1269*1438"/>
  <p:tag name="KSO_WM_UNIT_HIGHLIGHT" val="0"/>
  <p:tag name="KSO_WM_UNIT_DIAGRAM_ISNUMVISUAL" val="0"/>
  <p:tag name="KSO_WM_UNIT_DIAGRAM_ISREFERUNIT" val="0"/>
  <p:tag name="KSO_WM_UNIT_TYPE" val="d"/>
  <p:tag name="KSO_WM_UNIT_INDEX" val="1"/>
  <p:tag name="KSO_WM_UNIT_ID" val="diagram20213013_1*d*1"/>
  <p:tag name="KSO_WM_TEMPLATE_CATEGORY" val="diagram"/>
  <p:tag name="KSO_WM_TEMPLATE_INDEX" val="20213013"/>
  <p:tag name="KSO_WM_UNIT_LAYERLEVEL" val="1"/>
  <p:tag name="KSO_WM_TAG_VERSION" val="1.0"/>
  <p:tag name="KSO_WM_BEAUTIFY_FLAG" val="#wm#"/>
  <p:tag name="KSO_WM_CHIP_GROUPID" val="5e7310da9a230a26b9e88a19"/>
  <p:tag name="KSO_WM_CHIP_XID" val="5e7310da9a230a26b9e88a1a"/>
  <p:tag name="KSO_WM_UNIT_DEC_AREA_ID" val="c0d7156898fa4e6f9278d28a893a130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2711ffeab69e4c1bb9c3bbe4108c9ee6"/>
  <p:tag name="KSO_WM_UNIT_PLACING_PICTURE" val="2711ffeab69e4c1bb9c3bbe4108c9ee6"/>
  <p:tag name="KSO_WM_UNIT_SUPPORT_UNIT_TYPE" val="[&quot;d&quot;,&quot;α&quot;,&quot;β&quot;,&quot;θ&quot;]"/>
  <p:tag name="KSO_WM_TEMPLATE_ASSEMBLE_XID" val="60656f234054ed1e2fb80400"/>
  <p:tag name="KSO_WM_TEMPLATE_ASSEMBLE_GROUPID" val="60656f234054ed1e2fb80400"/>
  <p:tag name="KSO_WM_UNIT_PLACING_PICTURE_USER_VIEWPORT" val="{&quot;height&quot;:3420,&quot;width&quot;:5174}"/>
  <p:tag name="KSO_WM_UNIT_PLACING_PICTURE_INFO" val="{&quot;code&quot;:&quot;&quot;,&quot;full_picture&quot;:false,&quot;margin&quot;:{&quot;left&quot;:33.83907624633434,&quot;right&quot;:34.38895427068843},&quot;scheme&quot;:&quot;2-0&quot;,&quot;spacing&quot;:5}"/>
  <p:tag name="KSO_WM_UNIT_PLACING_PICTURE_USER_VIEWPORT_SMARTMENU" val="{&quot;height&quot;:3525.0198364257812,&quot;width&quot;:6375.439389659545}"/>
  <p:tag name="KSO_WM_UNIT_PLACING_PICTURE_USER_RELATIVERECTANGLE_SMARTMENU" val="{&quot;bottom&quot;:0.008285018111915591,&quot;left&quot;:0,&quot;right&quot;:0,&quot;top&quot;:0.008285018111915591}"/>
</p:tagLst>
</file>

<file path=ppt/tags/tag159.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3013_1*f*1"/>
  <p:tag name="KSO_WM_TEMPLATE_CATEGORY" val="diagram"/>
  <p:tag name="KSO_WM_TEMPLATE_INDEX" val="20213013"/>
  <p:tag name="KSO_WM_UNIT_LAYERLEVEL" val="1"/>
  <p:tag name="KSO_WM_TAG_VERSION" val="1.0"/>
  <p:tag name="KSO_WM_BEAUTIFY_FLAG" val="#wm#"/>
  <p:tag name="KSO_WM_UNIT_DEFAULT_FONT" val="14;20;2"/>
  <p:tag name="KSO_WM_UNIT_BLOCK" val="0"/>
  <p:tag name="KSO_WM_UNIT_VALUE" val="315"/>
  <p:tag name="KSO_WM_UNIT_SHOW_EDIT_AREA_INDICATION" val="1"/>
  <p:tag name="KSO_WM_CHIP_GROUPID" val="5e6b05596848fb12bee65ac8"/>
  <p:tag name="KSO_WM_CHIP_XID" val="5e6b05596848fb12bee65aca"/>
  <p:tag name="KSO_WM_UNIT_DEC_AREA_ID" val="c30aba1e5a2d47d8bb43a62330e065e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rm&quot;,&quot;fill_mode&quot;:&quot;full&quot;,&quot;sacle_strategy&quot;:&quot;smart&quot;}"/>
  <p:tag name="KSO_WM_ASSEMBLE_CHIP_INDEX" val="11e0e960eb874830a02055b65e84ae36"/>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234054ed1e2fb80400"/>
  <p:tag name="KSO_WM_TEMPLATE_ASSEMBLE_GROUPID" val="60656f234054ed1e2fb80400"/>
</p:tagLst>
</file>

<file path=ppt/tags/tag160.xml><?xml version="1.0" encoding="utf-8"?>
<p:tagLst xmlns:p="http://schemas.openxmlformats.org/presentationml/2006/main">
  <p:tag name="KSO_WM_BEAUTIFY_FLAG" val="#wm#"/>
  <p:tag name="KSO_WM_TEMPLATE_CATEGORY" val="diagram"/>
  <p:tag name="KSO_WM_TEMPLATE_INDEX" val="20213013"/>
  <p:tag name="KSO_WM_SLIDE_LAYOUT_INFO" val="{&quot;backgroundInfo&quot;:[{&quot;bottom&quot;:0,&quot;bottomAbs&quot;:false,&quot;left&quot;:0,&quot;leftAbs&quot;:false,&quot;right&quot;:0,&quot;rightAbs&quot;:false,&quot;top&quot;:0,&quot;topAbs&quot;:false,&quot;type&quot;:&quot;general&quot;},{&quot;bottom&quot;:0,&quot;bottomAbs&quot;:false,&quot;left&quot;:0,&quot;leftAbs&quot;:false,&quot;right&quot;:0,&quot;rightAbs&quot;:false,&quot;top&quot;:0,&quot;topAbs&quot;:false,&quot;type&quot;:&quot;frame&quot;}],&quot;direction&quot;:1,&quot;id&quot;:&quot;2021-04-01T15:29:48&quot;,&quot;maxSize&quot;:{&quot;size1&quot;:47.49963919321696},&quot;minSize&quot;:{&quot;size1&quot;:41.19963919321696},&quot;normalSize&quot;:{&quot;size1&quot;:45.31213919321696},&quot;subLayout&quot;:[{&quot;id&quot;:&quot;2021-04-01T15:29:48&quot;,&quot;maxSize&quot;:{&quot;size1&quot;:46.69968620137898},&quot;minSize&quot;:{&quot;size1&quot;:19.999686201378978},&quot;normalSize&quot;:{&quot;size1&quot;:19.999686201378978},&quot;subLayout&quot;:[{&quot;id&quot;:&quot;2021-04-01T15:29:48&quot;,&quot;margin&quot;:{&quot;bottom&quot;:0.02600000612437725,&quot;left&quot;:1.6929999589920044,&quot;right&quot;:0,&quot;top&quot;:1.6929999589920044},&quot;type&quot;:0},{&quot;id&quot;:&quot;2021-04-01T15:29:48&quot;,&quot;margin&quot;:{&quot;bottom&quot;:1.6929999589920044,&quot;left&quot;:1.6929999589920044,&quot;right&quot;:0,&quot;top&quot;:0.8199999928474426},&quot;type&quot;:0}],&quot;type&quot;:0},{&quot;id&quot;:&quot;2021-04-01T15:29:48&quot;,&quot;margin&quot;:{&quot;bottom&quot;:1.6929999589920044,&quot;left&quot;:1.2699999809265137,&quot;right&quot;:1.6929999589920044,&quot;top&quot;:1.6929999589920044},&quot;type&quot;:0}],&quot;type&quot;:0}"/>
  <p:tag name="KSO_WM_SLIDE_BACKGROUND" val="[&quot;general&quot;,&quot;frame&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cf868286bf8da9b67401ed"/>
  <p:tag name="KSO_WM_CHIP_FILLPROP" val="[[{&quot;text_align&quot;:&quot;lb&quot;,&quot;text_direction&quot;:&quot;horizontal&quot;,&quot;support_big_font&quot;:false,&quot;picture_toward&quot;:0,&quot;picture_dockside&quot;:[],&quot;fill_id&quot;:&quot;722accd572074b41a2d4cf8c733c9957&quot;,&quot;fill_align&quot;:&quot;lb&quot;,&quot;chip_types&quot;:[&quot;header&quot;]},{&quot;text_align&quot;:&quot;lt&quot;,&quot;text_direction&quot;:&quot;horizontal&quot;,&quot;support_features&quot;:[&quot;collage&quot;],&quot;support_big_font&quot;:false,&quot;picture_toward&quot;:0,&quot;picture_dockside&quot;:[],&quot;fill_id&quot;:&quot;164c300f690d423ab1b6e3b65edb0bf9&quot;,&quot;fill_align&quot;:&quot;lt&quot;,&quot;chip_types&quot;:[&quot;pictext&quot;,&quot;text&quot;,&quot;picture&quot;,&quot;chart&quot;,&quot;table&quot;,&quot;video&quot;]},{&quot;text_align&quot;:&quot;lm&quot;,&quot;text_direction&quot;:&quot;horizontal&quot;,&quot;support_features&quot;:[&quot;collage&quot;],&quot;support_big_font&quot;:false,&quot;picture_toward&quot;:0,&quot;picture_dockside&quot;:[],&quot;fill_id&quot;:&quot;e836bed5e59843b5bc0179a1591ebf37&quot;,&quot;fill_align&quot;:&quot;rm&quot;,&quot;chip_types&quot;:[&quot;diagram&quot;,&quot;pictext&quot;,&quot;text&quot;,&quot;picture&quot;,&quot;chart&quot;,&quot;table&quot;,&quot;video&quot;]}],[{&quot;text_align&quot;:&quot;lb&quot;,&quot;text_direction&quot;:&quot;horizontal&quot;,&quot;support_big_font&quot;:false,&quot;picture_toward&quot;:0,&quot;picture_dockside&quot;:[],&quot;fill_id&quot;:&quot;722accd572074b41a2d4cf8c733c9957&quot;,&quot;fill_align&quot;:&quot;lb&quot;,&quot;chip_types&quot;:[&quot;text&quot;,&quot;header&quot;]},{&quot;text_align&quot;:&quot;lt&quot;,&quot;text_direction&quot;:&quot;horizontal&quot;,&quot;support_features&quot;:[&quot;collage&quot;],&quot;support_big_font&quot;:false,&quot;picture_toward&quot;:0,&quot;picture_dockside&quot;:[],&quot;fill_id&quot;:&quot;164c300f690d423ab1b6e3b65edb0bf9&quot;,&quot;fill_align&quot;:&quot;lt&quot;,&quot;chip_types&quot;:[&quot;picture&quot;]},{&quot;text_align&quot;:&quot;lm&quot;,&quot;text_direction&quot;:&quot;horizontal&quot;,&quot;support_features&quot;:[&quot;collage&quot;],&quot;support_big_font&quot;:false,&quot;picture_toward&quot;:0,&quot;picture_dockside&quot;:[],&quot;fill_id&quot;:&quot;e836bed5e59843b5bc0179a1591ebf37&quot;,&quot;fill_align&quot;:&quot;rm&quot;,&quot;chip_types&quot;:[&quot;pictext&quot;,&quot;picture&quot;,&quot;chart&quot;,&quot;table&quot;,&quot;video&quot;]}]]"/>
  <p:tag name="KSO_WM_SLIDE_ID" val="diagram20213013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SLIDE_TYPE" val="text"/>
  <p:tag name="KSO_WM_SLIDE_SUBTYPE" val="picTxt"/>
  <p:tag name="KSO_WM_SLIDE_SIZE" val="864*444"/>
  <p:tag name="KSO_WM_SLIDE_POSITION" val="48*48"/>
  <p:tag name="KSO_WM_CHIP_DECFILLPROP" val="[]"/>
  <p:tag name="KSO_WM_SLIDE_CAN_ADD_NAVIGATION" val="1"/>
  <p:tag name="KSO_WM_CHIP_GROUPID" val="5ed8b357afe44fab1839c14c"/>
  <p:tag name="KSO_WM_SLIDE_BK_DARK_LIGHT" val="2"/>
  <p:tag name="KSO_WM_SLIDE_BACKGROUND_TYPE" val="frame"/>
  <p:tag name="KSO_WM_SLIDE_SUPPORT_FEATURE_TYPE" val="1"/>
  <p:tag name="KSO_WM_TEMPLATE_ASSEMBLE_XID" val="60656f234054ed1e2fb80400"/>
  <p:tag name="KSO_WM_TEMPLATE_ASSEMBLE_GROUPID" val="60656f234054ed1e2fb80400"/>
</p:tagLst>
</file>

<file path=ppt/tags/tag161.xml><?xml version="1.0" encoding="utf-8"?>
<p:tagLst xmlns:p="http://schemas.openxmlformats.org/presentationml/2006/main">
  <p:tag name="KSO_WM_DIAGRAM_VIRTUALLY_FRAME" val="{&quot;height&quot;:368.225,&quot;left&quot;:56.6,&quot;top&quot;:171.75,&quot;width&quot;:820.45}"/>
</p:tagLst>
</file>

<file path=ppt/tags/tag162.xml><?xml version="1.0" encoding="utf-8"?>
<p:tagLst xmlns:p="http://schemas.openxmlformats.org/presentationml/2006/main">
  <p:tag name="KSO_WM_DIAGRAM_VIRTUALLY_FRAME" val="{&quot;height&quot;:368.225,&quot;left&quot;:56.6,&quot;top&quot;:171.75,&quot;width&quot;:820.45}"/>
</p:tagLst>
</file>

<file path=ppt/tags/tag163.xml><?xml version="1.0" encoding="utf-8"?>
<p:tagLst xmlns:p="http://schemas.openxmlformats.org/presentationml/2006/main">
  <p:tag name="KSO_WM_DIAGRAM_VIRTUALLY_FRAME" val="{&quot;height&quot;:368.225,&quot;left&quot;:56.6,&quot;top&quot;:171.75,&quot;width&quot;:820.45}"/>
</p:tagLst>
</file>

<file path=ppt/tags/tag164.xml><?xml version="1.0" encoding="utf-8"?>
<p:tagLst xmlns:p="http://schemas.openxmlformats.org/presentationml/2006/main">
  <p:tag name="KSO_WM_DIAGRAM_VIRTUALLY_FRAME" val="{&quot;height&quot;:368.225,&quot;left&quot;:56.6,&quot;top&quot;:171.75,&quot;width&quot;:820.45}"/>
</p:tagLst>
</file>

<file path=ppt/tags/tag165.xml><?xml version="1.0" encoding="utf-8"?>
<p:tagLst xmlns:p="http://schemas.openxmlformats.org/presentationml/2006/main">
  <p:tag name="KSO_WM_DIAGRAM_VIRTUALLY_FRAME" val="{&quot;height&quot;:340.2,&quot;left&quot;:60,&quot;top&quot;:140,&quot;width&quot;:662.2}"/>
</p:tagLst>
</file>

<file path=ppt/tags/tag166.xml><?xml version="1.0" encoding="utf-8"?>
<p:tagLst xmlns:p="http://schemas.openxmlformats.org/presentationml/2006/main">
  <p:tag name="KSO_WM_DIAGRAM_VIRTUALLY_FRAME" val="{&quot;height&quot;:340.2,&quot;left&quot;:60,&quot;top&quot;:140,&quot;width&quot;:662.2}"/>
</p:tagLst>
</file>

<file path=ppt/tags/tag167.xml><?xml version="1.0" encoding="utf-8"?>
<p:tagLst xmlns:p="http://schemas.openxmlformats.org/presentationml/2006/main">
  <p:tag name="KSO_WM_DIAGRAM_VIRTUALLY_FRAME" val="{&quot;height&quot;:340.2,&quot;left&quot;:60,&quot;top&quot;:140,&quot;width&quot;:662.2}"/>
</p:tagLst>
</file>

<file path=ppt/tags/tag168.xml><?xml version="1.0" encoding="utf-8"?>
<p:tagLst xmlns:p="http://schemas.openxmlformats.org/presentationml/2006/main">
  <p:tag name="KSO_WM_DIAGRAM_VIRTUALLY_FRAME" val="{&quot;height&quot;:340.2,&quot;left&quot;:60,&quot;top&quot;:140,&quot;width&quot;:662.2}"/>
</p:tagLst>
</file>

<file path=ppt/tags/tag169.xml><?xml version="1.0" encoding="utf-8"?>
<p:tagLst xmlns:p="http://schemas.openxmlformats.org/presentationml/2006/main">
  <p:tag name="KSO_WM_DIAGRAM_VIRTUALLY_FRAME" val="{&quot;height&quot;:340.2,&quot;left&quot;:60,&quot;top&quot;:140,&quot;width&quot;:662.2}"/>
</p:tagLst>
</file>

<file path=ppt/tags/tag170.xml><?xml version="1.0" encoding="utf-8"?>
<p:tagLst xmlns:p="http://schemas.openxmlformats.org/presentationml/2006/main">
  <p:tag name="KSO_WM_DIAGRAM_VIRTUALLY_FRAME" val="{&quot;height&quot;:340.2,&quot;left&quot;:60,&quot;top&quot;:140,&quot;width&quot;:662.2}"/>
</p:tagLst>
</file>

<file path=ppt/tags/tag171.xml><?xml version="1.0" encoding="utf-8"?>
<p:tagLst xmlns:p="http://schemas.openxmlformats.org/presentationml/2006/main">
  <p:tag name="KSO_WM_DIAGRAM_VIRTUALLY_FRAME" val="{&quot;height&quot;:340.2,&quot;left&quot;:60,&quot;top&quot;:140,&quot;width&quot;:662.2}"/>
</p:tagLst>
</file>

<file path=ppt/tags/tag172.xml><?xml version="1.0" encoding="utf-8"?>
<p:tagLst xmlns:p="http://schemas.openxmlformats.org/presentationml/2006/main">
  <p:tag name="KSO_WM_DIAGRAM_VIRTUALLY_FRAME" val="{&quot;height&quot;:340.2,&quot;left&quot;:60,&quot;top&quot;:140,&quot;width&quot;:662.2}"/>
</p:tagLst>
</file>

<file path=ppt/tags/tag173.xml><?xml version="1.0" encoding="utf-8"?>
<p:tagLst xmlns:p="http://schemas.openxmlformats.org/presentationml/2006/main">
  <p:tag name="KSO_WM_DIAGRAM_VIRTUALLY_FRAME" val="{&quot;height&quot;:340.2,&quot;left&quot;:60,&quot;top&quot;:140,&quot;width&quot;:662.2}"/>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21459</Words>
  <Application>WPS 演示</Application>
  <PresentationFormat/>
  <Paragraphs>2547</Paragraphs>
  <Slides>58</Slides>
  <Notes>0</Notes>
  <HiddenSlides>0</HiddenSlides>
  <MMClips>0</MMClips>
  <ScaleCrop>false</ScaleCrop>
  <HeadingPairs>
    <vt:vector size="8" baseType="variant">
      <vt:variant>
        <vt:lpstr>已用的字体</vt:lpstr>
      </vt:variant>
      <vt:variant>
        <vt:i4>22</vt:i4>
      </vt:variant>
      <vt:variant>
        <vt:lpstr>主题</vt:lpstr>
      </vt:variant>
      <vt:variant>
        <vt:i4>10</vt:i4>
      </vt:variant>
      <vt:variant>
        <vt:lpstr>嵌入 OLE 服务器</vt:lpstr>
      </vt:variant>
      <vt:variant>
        <vt:i4>1</vt:i4>
      </vt:variant>
      <vt:variant>
        <vt:lpstr>幻灯片标题</vt:lpstr>
      </vt:variant>
      <vt:variant>
        <vt:i4>58</vt:i4>
      </vt:variant>
    </vt:vector>
  </HeadingPairs>
  <TitlesOfParts>
    <vt:vector size="91" baseType="lpstr">
      <vt:lpstr>Arial</vt:lpstr>
      <vt:lpstr>宋体</vt:lpstr>
      <vt:lpstr>Wingdings</vt:lpstr>
      <vt:lpstr>Arial</vt:lpstr>
      <vt:lpstr>Times New Roman</vt:lpstr>
      <vt:lpstr>Noto Sans SC</vt:lpstr>
      <vt:lpstr>Noto Sans CJK HK</vt:lpstr>
      <vt:lpstr>华文中宋</vt:lpstr>
      <vt:lpstr>华文楷体</vt:lpstr>
      <vt:lpstr>微软雅黑</vt:lpstr>
      <vt:lpstr>Arial Unicode MS</vt:lpstr>
      <vt:lpstr>国标黑体</vt:lpstr>
      <vt:lpstr>仿宋</vt:lpstr>
      <vt:lpstr>Wingdings</vt:lpstr>
      <vt:lpstr>汉仪中宋简</vt:lpstr>
      <vt:lpstr>Segoe UI</vt:lpstr>
      <vt:lpstr>微软雅黑 Light</vt:lpstr>
      <vt:lpstr>黑体</vt:lpstr>
      <vt:lpstr>MiSans</vt:lpstr>
      <vt:lpstr>MiSans</vt:lpstr>
      <vt:lpstr>Times New Roman</vt:lpstr>
      <vt:lpstr>FreeSerif</vt:lpstr>
      <vt:lpstr>Office 主题​​</vt:lpstr>
      <vt:lpstr>默认主题</vt:lpstr>
      <vt:lpstr>1_默认主题</vt:lpstr>
      <vt:lpstr>2_默认主题</vt:lpstr>
      <vt:lpstr>7_默认主题</vt:lpstr>
      <vt:lpstr>8_默认主题</vt:lpstr>
      <vt:lpstr>1_Office 主题​​</vt:lpstr>
      <vt:lpstr>4_默认主题</vt:lpstr>
      <vt:lpstr>6_默认主题</vt:lpstr>
      <vt:lpstr>11_默认主题</vt:lpstr>
      <vt:lpstr>Package</vt:lpstr>
      <vt:lpstr>                                  水利部综合事业局董 青</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董青</cp:lastModifiedBy>
  <cp:revision>28</cp:revision>
  <dcterms:created xsi:type="dcterms:W3CDTF">2026-10-28T06:09:52Z</dcterms:created>
  <dcterms:modified xsi:type="dcterms:W3CDTF">2026-10-28T06:09:52Z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82D20F83C2852F9BB6CFB06A53DB2D09_43</vt:lpwstr>
  </property>
  <property fmtid="{D5CDD505-2E9C-101B-9397-08002B2CF9AE}" pid="3" name="KSOProductBuildVer">
    <vt:lpwstr>2052-12.1.2.24730</vt:lpwstr>
  </property>
</Properties>
</file>