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62"/>
  </p:notesMasterIdLst>
  <p:sldIdLst>
    <p:sldId id="256" r:id="rId3"/>
    <p:sldId id="257" r:id="rId4"/>
    <p:sldId id="318" r:id="rId5"/>
    <p:sldId id="319" r:id="rId6"/>
    <p:sldId id="320" r:id="rId7"/>
    <p:sldId id="261" r:id="rId8"/>
    <p:sldId id="258" r:id="rId9"/>
    <p:sldId id="259" r:id="rId10"/>
    <p:sldId id="260" r:id="rId11"/>
    <p:sldId id="262" r:id="rId12"/>
    <p:sldId id="263" r:id="rId13"/>
    <p:sldId id="264" r:id="rId14"/>
    <p:sldId id="297" r:id="rId15"/>
    <p:sldId id="302" r:id="rId16"/>
    <p:sldId id="266" r:id="rId17"/>
    <p:sldId id="267" r:id="rId18"/>
    <p:sldId id="268" r:id="rId19"/>
    <p:sldId id="321" r:id="rId20"/>
    <p:sldId id="322" r:id="rId21"/>
    <p:sldId id="323" r:id="rId22"/>
    <p:sldId id="273" r:id="rId23"/>
    <p:sldId id="274" r:id="rId24"/>
    <p:sldId id="275" r:id="rId25"/>
    <p:sldId id="276" r:id="rId26"/>
    <p:sldId id="277" r:id="rId27"/>
    <p:sldId id="278" r:id="rId28"/>
    <p:sldId id="280" r:id="rId29"/>
    <p:sldId id="289" r:id="rId30"/>
    <p:sldId id="282" r:id="rId31"/>
    <p:sldId id="290" r:id="rId32"/>
    <p:sldId id="296" r:id="rId33"/>
    <p:sldId id="281" r:id="rId34"/>
    <p:sldId id="283" r:id="rId35"/>
    <p:sldId id="284" r:id="rId36"/>
    <p:sldId id="299" r:id="rId37"/>
    <p:sldId id="300" r:id="rId38"/>
    <p:sldId id="301" r:id="rId39"/>
    <p:sldId id="327" r:id="rId40"/>
    <p:sldId id="269" r:id="rId41"/>
    <p:sldId id="270" r:id="rId42"/>
    <p:sldId id="271" r:id="rId43"/>
    <p:sldId id="306" r:id="rId44"/>
    <p:sldId id="307" r:id="rId45"/>
    <p:sldId id="308" r:id="rId46"/>
    <p:sldId id="309" r:id="rId47"/>
    <p:sldId id="310" r:id="rId48"/>
    <p:sldId id="311" r:id="rId49"/>
    <p:sldId id="292" r:id="rId50"/>
    <p:sldId id="293" r:id="rId51"/>
    <p:sldId id="312" r:id="rId52"/>
    <p:sldId id="313" r:id="rId53"/>
    <p:sldId id="314" r:id="rId54"/>
    <p:sldId id="315" r:id="rId55"/>
    <p:sldId id="316" r:id="rId56"/>
    <p:sldId id="317" r:id="rId57"/>
    <p:sldId id="285" r:id="rId58"/>
    <p:sldId id="286" r:id="rId59"/>
    <p:sldId id="294" r:id="rId60"/>
    <p:sldId id="287" r:id="rId61"/>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189" y="3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各位领导、同志们，汇报的主题是</a:t>
            </a:r>
            <a:r>
              <a:rPr lang="en-US" sz="1400" b="0" i="0" u="none" strike="noStrike" dirty="0">
                <a:solidFill>
                  <a:srgbClr val="000000"/>
                </a:solidFill>
              </a:rPr>
              <a:t>"</a:t>
            </a:r>
            <a:r>
              <a:rPr lang="zh-CN" altLang="en-US" sz="1400" b="0" i="0" u="none" strike="noStrike" dirty="0">
                <a:solidFill>
                  <a:srgbClr val="000000"/>
                </a:solidFill>
              </a:rPr>
              <a:t>构建与新质生产力相适应的水利领域新型生产关系</a:t>
            </a:r>
          </a:p>
          <a:p>
            <a:pPr marL="0" indent="0" algn="l">
              <a:lnSpc>
                <a:spcPct val="100000"/>
              </a:lnSpc>
            </a:pPr>
            <a:endParaRPr lang="zh-CN" altLang="en-US" sz="1400" b="0" i="0" u="none" strike="noStrike" dirty="0">
              <a:solidFill>
                <a:srgbClr val="000000"/>
              </a:solidFill>
            </a:endParaRPr>
          </a:p>
          <a:p>
            <a:pPr marL="0" indent="0" algn="l">
              <a:lnSpc>
                <a:spcPct val="100000"/>
              </a:lnSpc>
            </a:pPr>
            <a:r>
              <a:rPr lang="en-US" sz="1400" b="0" i="0" u="none" strike="noStrike" dirty="0">
                <a:solidFill>
                  <a:srgbClr val="000000"/>
                </a:solidFill>
              </a:rPr>
              <a:t>"。2026年10月9日，中共中央国务院正式印发《关于发展新质生产力的意见》，</a:t>
            </a:r>
            <a:r>
              <a:rPr lang="en-US" sz="1400" b="0" i="0" u="none" strike="noStrike" dirty="0" err="1">
                <a:solidFill>
                  <a:srgbClr val="000000"/>
                </a:solidFill>
              </a:rPr>
              <a:t>这是指导当前和今后一个时期高质量发展的纲领性文件</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本次汇报将围绕新质生产力</a:t>
            </a:r>
            <a:r>
              <a:rPr lang="zh-CN" altLang="en-US" sz="1400" b="0" i="0" u="none" strike="noStrike" dirty="0">
                <a:solidFill>
                  <a:srgbClr val="000000"/>
                </a:solidFill>
              </a:rPr>
              <a:t>与新型生产关系</a:t>
            </a:r>
            <a:r>
              <a:rPr lang="en-US" sz="1400" b="0" i="0" u="none" strike="noStrike" dirty="0" err="1">
                <a:solidFill>
                  <a:srgbClr val="000000"/>
                </a:solidFill>
              </a:rPr>
              <a:t>的核心要求，结合国家水网建设和湖长制的实践进展，分析成绩、查摆问题、提出路径</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本次汇报共分为六个部分</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第一部分解读新质生产力意见的核心要义及其与水利现代化的内在联系</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第二部分梳理国家水网和地方水网建设的进展，包括省市县三级先导区和典型地方案例</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第三部分总结河湖长制实施成效，介绍幸福河湖优秀案例和四个典型案例</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第四部分分析当前面临的主要问题和挑战</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第五部分提出新质生产力赋能路径和"十五五"重点工作建议</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这一部分梳理理论源头。马克思在《〈政治经济学批判〉序言》中确立了生产力决定生产关系、生产关系一定要适合生产力状况的基本规律。</a:t>
            </a:r>
          </a:p>
          <a:p>
            <a:pPr marL="0" indent="0" algn="l">
              <a:lnSpc>
                <a:spcPct val="100000"/>
              </a:lnSpc>
            </a:pPr>
            <a:r>
              <a:rPr lang="en-US" sz="1400" b="0" i="0" u="none" strike="noStrike">
                <a:solidFill>
                  <a:srgbClr val="000000"/>
                </a:solidFill>
              </a:rPr>
              <a:t>毛泽东在1957年《关于正确处理人民内部矛盾的问题》中，把这一原理运用到社会主义社会，提出社会主义基本矛盾仍然是生产关系和生产力、上层建筑和经济基础之间的矛盾，但它是非对抗性的，可以通过制度本身不断解决。</a:t>
            </a:r>
          </a:p>
          <a:p>
            <a:pPr marL="0" indent="0" algn="l">
              <a:lnSpc>
                <a:spcPct val="100000"/>
              </a:lnSpc>
            </a:pPr>
            <a:r>
              <a:rPr lang="en-US" sz="1400" b="0" i="0" u="none" strike="noStrike">
                <a:solidFill>
                  <a:srgbClr val="000000"/>
                </a:solidFill>
              </a:rPr>
              <a:t>这就为后来的改革开放提供了理论依据：改革就是调整生产关系中不适应生产力发展的环节。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进入改革开放新时期，邓小平在南方谈话中作出经典论断：革命是解放生产力，改革也是解放生产力。</a:t>
            </a:r>
          </a:p>
          <a:p>
            <a:pPr marL="0" indent="0" algn="l">
              <a:lnSpc>
                <a:spcPct val="100000"/>
              </a:lnSpc>
            </a:pPr>
            <a:r>
              <a:rPr lang="en-US" sz="1400" b="0" i="0" u="none" strike="noStrike">
                <a:solidFill>
                  <a:srgbClr val="000000"/>
                </a:solidFill>
              </a:rPr>
              <a:t>他把社会主义本质概括为解放和发展生产力，并提出"三个有利于"作为判断改革得失的根本标准。</a:t>
            </a:r>
          </a:p>
          <a:p>
            <a:pPr marL="0" indent="0" algn="l">
              <a:lnSpc>
                <a:spcPct val="100000"/>
              </a:lnSpc>
            </a:pPr>
            <a:r>
              <a:rPr lang="en-US" sz="1400" b="0" i="0" u="none" strike="noStrike">
                <a:solidFill>
                  <a:srgbClr val="000000"/>
                </a:solidFill>
              </a:rPr>
              <a:t>江泽民提出"三个代表"重要思想，把党要始终代表中国先进生产力的发展要求放在首位，强调通过改革不断完善生产关系和上层建筑，使之与生产力发展相适应。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进入新时代，习近平总书记把马克思主义基本原理同中国具体实际相结合，进一步深化了对生产力与生产关系矛盾运动的认识。</a:t>
            </a:r>
          </a:p>
          <a:p>
            <a:pPr marL="0" indent="0" algn="l">
              <a:lnSpc>
                <a:spcPct val="100000"/>
              </a:lnSpc>
            </a:pPr>
            <a:r>
              <a:rPr lang="en-US" sz="1400" b="0" i="0" u="none" strike="noStrike">
                <a:solidFill>
                  <a:srgbClr val="000000"/>
                </a:solidFill>
              </a:rPr>
              <a:t>核心要点有四条：第一，解放和发展社会生产力是社会主义的本质要求和根本任务；第二，全面深化改革就是要使生产关系适应生产力、上层建筑适应经济基础；第三，以新发展理念引领高质量发展；第四，科技是第一生产力、人才是第一资源、创新是第一动力。</a:t>
            </a:r>
          </a:p>
          <a:p>
            <a:pPr marL="0" indent="0" algn="l">
              <a:lnSpc>
                <a:spcPct val="100000"/>
              </a:lnSpc>
            </a:pPr>
            <a:r>
              <a:rPr lang="en-US" sz="1400" b="0" i="0" u="none" strike="noStrike">
                <a:solidFill>
                  <a:srgbClr val="000000"/>
                </a:solidFill>
              </a:rPr>
              <a:t>从马克思到习近平，一条红线贯穿始终：通过调整生产关系不断解放和发展生产力。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我用一个通俗的比喻来解释生产力和生产关系的关系。</a:t>
            </a:r>
          </a:p>
          <a:p>
            <a:pPr marL="0" indent="0" algn="l">
              <a:lnSpc>
                <a:spcPct val="100000"/>
              </a:lnSpc>
            </a:pPr>
            <a:r>
              <a:rPr lang="en-US" sz="1400" b="0" i="0" u="none" strike="noStrike">
                <a:solidFill>
                  <a:srgbClr val="000000"/>
                </a:solidFill>
              </a:rPr>
              <a:t>生产力就像脚，生产关系就像鞋。脚长大了，旧鞋挤脚，就得换新鞋。鞋合不合脚，只有脚知道。</a:t>
            </a:r>
          </a:p>
          <a:p>
            <a:pPr marL="0" indent="0" algn="l">
              <a:lnSpc>
                <a:spcPct val="100000"/>
              </a:lnSpc>
            </a:pPr>
            <a:r>
              <a:rPr lang="en-US" sz="1400" b="0" i="0" u="none" strike="noStrike">
                <a:solidFill>
                  <a:srgbClr val="000000"/>
                </a:solidFill>
              </a:rPr>
              <a:t>生产关系三要素，就像鞋的三个部分：鞋身是所有制——水资源归谁、谁来投资；鞋带是管理关系——谁管什么、怎么协同；鞋底是分配方式——水费怎么收、创新怎么激励。</a:t>
            </a:r>
          </a:p>
          <a:p>
            <a:pPr marL="0" indent="0" algn="l">
              <a:lnSpc>
                <a:spcPct val="100000"/>
              </a:lnSpc>
            </a:pPr>
            <a:r>
              <a:rPr lang="en-US" sz="1400" b="0" i="0" u="none" strike="noStrike">
                <a:solidFill>
                  <a:srgbClr val="000000"/>
                </a:solidFill>
              </a:rPr>
              <a:t>现在新质生产力来了，就相当于脚长大了，必须换一双"新鞋"。</a:t>
            </a:r>
          </a:p>
          <a:p>
            <a:pPr marL="0" indent="0" algn="l">
              <a:lnSpc>
                <a:spcPct val="100000"/>
              </a:lnSpc>
            </a:pPr>
            <a:r>
              <a:rPr lang="en-US" sz="1400" b="0" i="0" u="none" strike="noStrike">
                <a:solidFill>
                  <a:srgbClr val="000000"/>
                </a:solidFill>
              </a:rPr>
              <a:t>新型生产关系就是要：让水要素像水一样自由流动，让创新活力像泉一样充分涌流，让保护者受益，让实干者得利。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首先，我们来理解新质生产力意见出台的时代背景和战略考量</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从国际看，全球新一轮科技革命和产业变革深入发展，大国博弈加剧，绿色低碳成为全球共识</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从国内看，我国经济由高速增长转向高质量发展阶段，传统增长动力减弱，必须培育新动能</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具体到水利领域，水安全保障面临新形势，传统水利发展模式难以为继，数字技术与水利深度融合正处于窗口期</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核心判断是：发展新质生产力是顺应世界科技革命潮流、把握国家发展战略全局的必然选择，也是水利现代化的必由之路</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2026年10月9日，中共中央国务院正式印发《关于发展新质生产力的意见》。</a:t>
            </a:r>
          </a:p>
          <a:p>
            <a:pPr marL="0" indent="0" algn="l">
              <a:lnSpc>
                <a:spcPct val="100000"/>
              </a:lnSpc>
            </a:pPr>
            <a:r>
              <a:rPr lang="en-US" sz="1400" b="0" i="0" u="none" strike="noStrike">
                <a:solidFill>
                  <a:srgbClr val="000000"/>
                </a:solidFill>
              </a:rPr>
              <a:t>意见明确，发展新质生产力要以全要素生产率大幅提升为核心标志，全方位推进科技创新、产业创新、发展方式创新、体制机制创新、人才工作机制创新。</a:t>
            </a:r>
          </a:p>
          <a:p>
            <a:pPr marL="0" indent="0" algn="l">
              <a:lnSpc>
                <a:spcPct val="100000"/>
              </a:lnSpc>
            </a:pPr>
            <a:r>
              <a:rPr lang="en-US" sz="1400" b="0" i="0" u="none" strike="noStrike">
                <a:solidFill>
                  <a:srgbClr val="000000"/>
                </a:solidFill>
              </a:rPr>
              <a:t>特别需要强调的是，意见明确提出"新质生产力本身就是绿色生产力"，这与我们水利工作的绿色发展导向高度契合。</a:t>
            </a:r>
          </a:p>
          <a:p>
            <a:pPr marL="0" indent="0" algn="l">
              <a:lnSpc>
                <a:spcPct val="100000"/>
              </a:lnSpc>
            </a:pPr>
            <a:r>
              <a:rPr lang="en-US" sz="1400" b="0" i="0" u="none" strike="noStrike">
                <a:solidFill>
                  <a:srgbClr val="000000"/>
                </a:solidFill>
              </a:rPr>
              <a:t>基本原则是创新主导、改革为要，因地制宜、先立后破，坚持高技术、高效能、高质量。</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新质生产力意见具有重大的理论意义、实践意义和战略意义。</a:t>
            </a:r>
          </a:p>
          <a:p>
            <a:pPr marL="0" indent="0" algn="l">
              <a:lnSpc>
                <a:spcPct val="100000"/>
              </a:lnSpc>
            </a:pPr>
            <a:r>
              <a:rPr lang="en-US" sz="1400" b="0" i="0" u="none" strike="noStrike">
                <a:solidFill>
                  <a:srgbClr val="000000"/>
                </a:solidFill>
              </a:rPr>
              <a:t>理论上，它丰富和发展了马克思主义生产力理论，是习近平经济思想的重要组成部分。</a:t>
            </a:r>
          </a:p>
          <a:p>
            <a:pPr marL="0" indent="0" algn="l">
              <a:lnSpc>
                <a:spcPct val="100000"/>
              </a:lnSpc>
            </a:pPr>
            <a:r>
              <a:rPr lang="en-US" sz="1400" b="0" i="0" u="none" strike="noStrike">
                <a:solidFill>
                  <a:srgbClr val="000000"/>
                </a:solidFill>
              </a:rPr>
              <a:t>实践上，它是指引高质量发展的行动纲领，明确了发展新质生产力的路线图。</a:t>
            </a:r>
          </a:p>
          <a:p>
            <a:pPr marL="0" indent="0" algn="l">
              <a:lnSpc>
                <a:spcPct val="100000"/>
              </a:lnSpc>
            </a:pPr>
            <a:r>
              <a:rPr lang="en-US" sz="1400" b="0" i="0" u="none" strike="noStrike">
                <a:solidFill>
                  <a:srgbClr val="000000"/>
                </a:solidFill>
              </a:rPr>
              <a:t>战略上，它是赢得未来发展主动权的战略部署，是中国式现代化的核心动力支撑。</a:t>
            </a:r>
          </a:p>
          <a:p>
            <a:pPr marL="0" indent="0" algn="l">
              <a:lnSpc>
                <a:spcPct val="100000"/>
              </a:lnSpc>
            </a:pPr>
            <a:r>
              <a:rPr lang="en-US" sz="1400" b="0" i="0" u="none" strike="noStrike">
                <a:solidFill>
                  <a:srgbClr val="000000"/>
                </a:solidFill>
              </a:rPr>
              <a:t>对水利工作而言，意见为水利高质量发展提供了根本遵循，明确了水利领域科技创新、产业升级、绿色发展、体制改革的方向路径。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新质生产力与水利现代化在多个维度上具有内在一致性。</a:t>
            </a:r>
          </a:p>
          <a:p>
            <a:pPr marL="0" indent="0" algn="l">
              <a:lnSpc>
                <a:spcPct val="100000"/>
              </a:lnSpc>
            </a:pPr>
            <a:r>
              <a:rPr lang="en-US" sz="1400" b="0" i="0" u="none" strike="noStrike">
                <a:solidFill>
                  <a:srgbClr val="000000"/>
                </a:solidFill>
              </a:rPr>
              <a:t>科技创新引领对应数字孪生水网和智慧水利建设；产业深度转型升级对应国家水网和重大引调水工程布局。</a:t>
            </a:r>
          </a:p>
          <a:p>
            <a:pPr marL="0" indent="0" algn="l">
              <a:lnSpc>
                <a:spcPct val="100000"/>
              </a:lnSpc>
            </a:pPr>
            <a:r>
              <a:rPr lang="en-US" sz="1400" b="0" i="0" u="none" strike="noStrike">
                <a:solidFill>
                  <a:srgbClr val="000000"/>
                </a:solidFill>
              </a:rPr>
              <a:t>绿色低碳发展对应生态保护修复和幸福河湖建设；体制机制创新对应河长制湖长制和流域协同治理。</a:t>
            </a:r>
          </a:p>
          <a:p>
            <a:pPr marL="0" indent="0" algn="l">
              <a:lnSpc>
                <a:spcPct val="100000"/>
              </a:lnSpc>
            </a:pPr>
            <a:r>
              <a:rPr lang="en-US" sz="1400" b="0" i="0" u="none" strike="noStrike">
                <a:solidFill>
                  <a:srgbClr val="000000"/>
                </a:solidFill>
              </a:rPr>
              <a:t>可以说，国家水网建设和湖长制实践，正是水利领域发展新质生产力的具体载体。</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国家水网建设体现了鲜明的顶层设计和战略思维。</a:t>
            </a:r>
          </a:p>
          <a:p>
            <a:pPr marL="0" indent="0" algn="l">
              <a:lnSpc>
                <a:spcPct val="100000"/>
              </a:lnSpc>
            </a:pPr>
            <a:r>
              <a:rPr lang="en-US" sz="1400" b="0" i="0" u="none" strike="noStrike">
                <a:solidFill>
                  <a:srgbClr val="000000"/>
                </a:solidFill>
              </a:rPr>
              <a:t>从战略定位看，国家水网是国家基础设施体系的重要组成部分，是重大战略性、基础性、先导性工程，事关国家水安全和长治久安。</a:t>
            </a:r>
          </a:p>
          <a:p>
            <a:pPr marL="0" indent="0" algn="l">
              <a:lnSpc>
                <a:spcPct val="100000"/>
              </a:lnSpc>
            </a:pPr>
            <a:r>
              <a:rPr lang="en-US" sz="1400" b="0" i="0" u="none" strike="noStrike">
                <a:solidFill>
                  <a:srgbClr val="000000"/>
                </a:solidFill>
              </a:rPr>
              <a:t>从总体布局看，构建"纲、目、结"体系：国家骨干网为纲，省市县水网为目，重要控制性枢纽为结，形成"南北调配、东西互济"的格局。</a:t>
            </a:r>
          </a:p>
          <a:p>
            <a:pPr marL="0" indent="0" algn="l">
              <a:lnSpc>
                <a:spcPct val="100000"/>
              </a:lnSpc>
            </a:pPr>
            <a:r>
              <a:rPr lang="en-US" sz="1400" b="0" i="0" u="none" strike="noStrike">
                <a:solidFill>
                  <a:srgbClr val="000000"/>
                </a:solidFill>
              </a:rPr>
              <a:t>从建设目标看，到2030年基本形成国家水网主骨架大动脉，到2035年基本形成国家水网体系。</a:t>
            </a:r>
          </a:p>
          <a:p>
            <a:pPr marL="0" indent="0" algn="l">
              <a:lnSpc>
                <a:spcPct val="100000"/>
              </a:lnSpc>
            </a:pPr>
            <a:r>
              <a:rPr lang="en-US" sz="1400" b="0" i="0" u="none" strike="noStrike">
                <a:solidFill>
                  <a:srgbClr val="000000"/>
                </a:solidFill>
              </a:rPr>
              <a:t>贯穿其中的战略思维是：坚持系统观念、全局视野，统筹发展和安全，统筹水资源、水环境、水生态。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"十四五"期间，国家水网建设取得了历史性成就。</a:t>
            </a:r>
          </a:p>
          <a:p>
            <a:pPr marL="0" indent="0" algn="l">
              <a:lnSpc>
                <a:spcPct val="100000"/>
              </a:lnSpc>
            </a:pPr>
            <a:r>
              <a:rPr lang="en-US" sz="1400" b="0" i="0" u="none" strike="noStrike">
                <a:solidFill>
                  <a:srgbClr val="000000"/>
                </a:solidFill>
              </a:rPr>
              <a:t>全国完成水利建设投资5.68万亿元，2022年以来连续4年每年投资超过1万亿元。</a:t>
            </a:r>
          </a:p>
          <a:p>
            <a:pPr marL="0" indent="0" algn="l">
              <a:lnSpc>
                <a:spcPct val="100000"/>
              </a:lnSpc>
            </a:pPr>
            <a:r>
              <a:rPr lang="en-US" sz="1400" b="0" i="0" u="none" strike="noStrike">
                <a:solidFill>
                  <a:srgbClr val="000000"/>
                </a:solidFill>
              </a:rPr>
              <a:t>目前国家水网覆盖范围占国土面积的比例达到80.3%，40条骨干输排水通道中已建和在建35条。</a:t>
            </a:r>
          </a:p>
          <a:p>
            <a:pPr marL="0" indent="0" algn="l">
              <a:lnSpc>
                <a:spcPct val="100000"/>
              </a:lnSpc>
            </a:pPr>
            <a:r>
              <a:rPr lang="en-US" sz="1400" b="0" i="0" u="none" strike="noStrike">
                <a:solidFill>
                  <a:srgbClr val="000000"/>
                </a:solidFill>
              </a:rPr>
              <a:t>全国共建成水库9.5万座，形成了世界上规模最大、功能最全、惠及人口最多的水利基础设施体系。</a:t>
            </a:r>
          </a:p>
          <a:p>
            <a:pPr marL="0" indent="0" algn="l">
              <a:lnSpc>
                <a:spcPct val="100000"/>
              </a:lnSpc>
            </a:pPr>
            <a:r>
              <a:rPr lang="en-US" sz="1400" b="0" i="0" u="none" strike="noStrike">
                <a:solidFill>
                  <a:srgbClr val="000000"/>
                </a:solidFill>
              </a:rPr>
              <a:t>南水北调东中线一期工程累计向北方调水超870亿立方米，直接受益人口达到1.95亿人。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08839-0BBA-03D6-ED39-3E17B6BDD25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A0DBDB-B3ED-AE12-DD99-8A25DE10779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a:extLst>
              <a:ext uri="{FF2B5EF4-FFF2-40B4-BE49-F238E27FC236}">
                <a16:creationId xmlns:a16="http://schemas.microsoft.com/office/drawing/2014/main" id="{303CBFA8-FAC4-EFC7-CEED-168D4C6E7EC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a:extLst>
              <a:ext uri="{FF2B5EF4-FFF2-40B4-BE49-F238E27FC236}">
                <a16:creationId xmlns:a16="http://schemas.microsoft.com/office/drawing/2014/main" id="{A617A458-4DC0-FE23-9B2E-3912D0320728}"/>
              </a:ext>
            </a:extLst>
          </p:cNvPr>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FF3426E-6627-B191-497C-BEF31A2296F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这一页讲工程与技术的关系。三峡和南水北调是国家水网的骨干工程，是"航母"；依托这些巨型工程发展起来的数字孪生、人工智能调度、智能运维，是"舰载机"。</a:t>
            </a:r>
          </a:p>
          <a:p>
            <a:pPr marL="0" indent="0" algn="l">
              <a:lnSpc>
                <a:spcPct val="100000"/>
              </a:lnSpc>
            </a:pPr>
            <a:r>
              <a:rPr lang="en-US" sz="1400" b="0" i="0" u="none" strike="noStrike">
                <a:solidFill>
                  <a:srgbClr val="000000"/>
                </a:solidFill>
              </a:rPr>
              <a:t>上排两个深色框是工程载体：三峡是世界最大水电站，南水北调是世界最大调水工程。下排三个白底框是技术内核：数字孪生做虚实映射和仿真推演，AI调度做多目标优化和实时决策，智能运维做设备健康诊断和无人值守。</a:t>
            </a:r>
          </a:p>
          <a:p>
            <a:pPr marL="0" indent="0" algn="l">
              <a:lnSpc>
                <a:spcPct val="100000"/>
              </a:lnSpc>
            </a:pPr>
            <a:r>
              <a:rPr lang="en-US" sz="1400" b="0" i="0" u="none" strike="noStrike">
                <a:solidFill>
                  <a:srgbClr val="000000"/>
                </a:solidFill>
              </a:rPr>
              <a:t>核心比喻：航母本身不是战斗力的全部，舰载机才是；工程本身不是新质生产力，依托工程长出来的技术体系才是。工程搭台、技术唱戏，这就是水利领域新质生产力的生成逻辑。</a:t>
            </a:r>
          </a:p>
        </p:txBody>
      </p:sp>
      <p:sp>
        <p:nvSpPr>
          <p:cNvPr id="6" name="Footer Placeholder 5">
            <a:extLst>
              <a:ext uri="{FF2B5EF4-FFF2-40B4-BE49-F238E27FC236}">
                <a16:creationId xmlns:a16="http://schemas.microsoft.com/office/drawing/2014/main" id="{6B1E305F-8368-0497-3E99-4B887B5C498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a:extLst>
              <a:ext uri="{FF2B5EF4-FFF2-40B4-BE49-F238E27FC236}">
                <a16:creationId xmlns:a16="http://schemas.microsoft.com/office/drawing/2014/main" id="{872B1A19-E29A-2D10-F7A7-057CC1CB88D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extLst>
      <p:ext uri="{BB962C8B-B14F-4D97-AF65-F5344CB8AC3E}">
        <p14:creationId xmlns:p14="http://schemas.microsoft.com/office/powerpoint/2010/main" val="40807748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1C203-ED36-AD8C-ACEE-34D26A8AE81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BDE78309-3337-4168-30EA-55F399130FB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a:extLst>
              <a:ext uri="{FF2B5EF4-FFF2-40B4-BE49-F238E27FC236}">
                <a16:creationId xmlns:a16="http://schemas.microsoft.com/office/drawing/2014/main" id="{ABA3A59B-80A1-FF61-2919-993DCF4D8C4A}"/>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a:extLst>
              <a:ext uri="{FF2B5EF4-FFF2-40B4-BE49-F238E27FC236}">
                <a16:creationId xmlns:a16="http://schemas.microsoft.com/office/drawing/2014/main" id="{9EABDF01-5D7B-CD87-2A88-54FDECA6BD9F}"/>
              </a:ext>
            </a:extLst>
          </p:cNvPr>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74BB163-18AF-EB3F-FFAA-7882F4453C4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核心讲一个类比：工程是载体，技术是内核。左侧是三峡和南水北调两大水利工程，它们就像航空母舰，是承载一切的平台；右侧是数字孪生、人工智能调度、智能运维三项技术，它们就像舰载机，是真正形成战斗力的内核。工程搭台、技术唱戏，两者结合正在催生水利领域的新质生产力。</a:t>
            </a:r>
          </a:p>
        </p:txBody>
      </p:sp>
      <p:sp>
        <p:nvSpPr>
          <p:cNvPr id="6" name="Footer Placeholder 5">
            <a:extLst>
              <a:ext uri="{FF2B5EF4-FFF2-40B4-BE49-F238E27FC236}">
                <a16:creationId xmlns:a16="http://schemas.microsoft.com/office/drawing/2014/main" id="{FCE05BB8-B505-BF57-0827-E0DE64EAAFE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a:extLst>
              <a:ext uri="{FF2B5EF4-FFF2-40B4-BE49-F238E27FC236}">
                <a16:creationId xmlns:a16="http://schemas.microsoft.com/office/drawing/2014/main" id="{2FB8DD47-5DEE-BDD1-BEB6-1D7137BFE77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extLst>
      <p:ext uri="{BB962C8B-B14F-4D97-AF65-F5344CB8AC3E}">
        <p14:creationId xmlns:p14="http://schemas.microsoft.com/office/powerpoint/2010/main" val="1846994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这一页介绍南水北调中线工程。</a:t>
            </a:r>
          </a:p>
          <a:p>
            <a:pPr marL="0" indent="0" algn="l">
              <a:lnSpc>
                <a:spcPct val="100000"/>
              </a:lnSpc>
            </a:pPr>
            <a:r>
              <a:rPr lang="en-US" sz="1400" b="0" i="0" u="none" strike="noStrike">
                <a:solidFill>
                  <a:srgbClr val="000000"/>
                </a:solidFill>
              </a:rPr>
              <a:t>左侧是丹江口水库大坝，它是中线工程的水源地。</a:t>
            </a:r>
          </a:p>
          <a:p>
            <a:pPr marL="0" indent="0" algn="l">
              <a:lnSpc>
                <a:spcPct val="100000"/>
              </a:lnSpc>
            </a:pPr>
            <a:r>
              <a:rPr lang="en-US" sz="1400" b="0" i="0" u="none" strike="noStrike">
                <a:solidFill>
                  <a:srgbClr val="000000"/>
                </a:solidFill>
              </a:rPr>
              <a:t>右侧是北京团城湖，是中线工程的终点纪念园。</a:t>
            </a:r>
          </a:p>
          <a:p>
            <a:pPr marL="0" indent="0" algn="l">
              <a:lnSpc>
                <a:spcPct val="100000"/>
              </a:lnSpc>
            </a:pPr>
            <a:r>
              <a:rPr lang="en-US" sz="1400" b="0" i="0" u="none" strike="noStrike">
                <a:solidFill>
                  <a:srgbClr val="000000"/>
                </a:solidFill>
              </a:rPr>
              <a:t>中线工程从丹江口水库引水，全长1432公里，自流至北京，途经河南、河北，为京津冀豫等19个大中城市供水。</a:t>
            </a:r>
          </a:p>
          <a:p>
            <a:pPr marL="0" indent="0" algn="l">
              <a:lnSpc>
                <a:spcPct val="100000"/>
              </a:lnSpc>
            </a:pPr>
            <a:r>
              <a:rPr lang="en-US" sz="1400" b="0" i="0" u="none" strike="noStrike">
                <a:solidFill>
                  <a:srgbClr val="000000"/>
                </a:solidFill>
              </a:rPr>
              <a:t>截至2026年5月，东中线一期工程累计调水超880亿立方米，惠及1.95亿人。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这一页介绍南水北调东线工程和供水效益。</a:t>
            </a:r>
          </a:p>
          <a:p>
            <a:pPr marL="0" indent="0" algn="l">
              <a:lnSpc>
                <a:spcPct val="100000"/>
              </a:lnSpc>
            </a:pPr>
            <a:r>
              <a:rPr lang="en-US" sz="1400" b="0" i="0" u="none" strike="noStrike">
                <a:solidFill>
                  <a:srgbClr val="000000"/>
                </a:solidFill>
              </a:rPr>
              <a:t>左侧是江都水利枢纽，是东线工程的起点泵站群。东线从长江下游扬州引水，通过13级泵站逐级提水北送。</a:t>
            </a:r>
          </a:p>
          <a:p>
            <a:pPr marL="0" indent="0" algn="l">
              <a:lnSpc>
                <a:spcPct val="100000"/>
              </a:lnSpc>
            </a:pPr>
            <a:r>
              <a:rPr lang="en-US" sz="1400" b="0" i="0" u="none" strike="noStrike">
                <a:solidFill>
                  <a:srgbClr val="000000"/>
                </a:solidFill>
              </a:rPr>
              <a:t>右侧是东平湖八里湾泵站，是东线提水的关键节点，获得了水利工程"大禹奖"。</a:t>
            </a:r>
          </a:p>
          <a:p>
            <a:pPr marL="0" indent="0" algn="l">
              <a:lnSpc>
                <a:spcPct val="100000"/>
              </a:lnSpc>
            </a:pPr>
            <a:r>
              <a:rPr lang="en-US" sz="1400" b="0" i="0" u="none" strike="noStrike">
                <a:solidFill>
                  <a:srgbClr val="000000"/>
                </a:solidFill>
              </a:rPr>
              <a:t>东线工程全长1156公里，经京杭大运河及沿线湖泊，过黄河后自流到天津，惠及山东13市61县。</a:t>
            </a:r>
          </a:p>
          <a:p>
            <a:pPr marL="0" indent="0" algn="l">
              <a:lnSpc>
                <a:spcPct val="100000"/>
              </a:lnSpc>
            </a:pPr>
            <a:r>
              <a:rPr lang="en-US" sz="1400" b="0" i="0" u="none" strike="noStrike">
                <a:solidFill>
                  <a:srgbClr val="000000"/>
                </a:solidFill>
              </a:rPr>
              <a:t>供水效益方面：东中线累计调水超880亿立方米，惠及1.95亿人；河北5200多万人喝上南水，地下水超采得到有效遏制，多条断流河流恢复生机。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我们来看三座国之重器，它们代表了中国水电生产力的三次跨越。</a:t>
            </a:r>
          </a:p>
          <a:p>
            <a:pPr marL="0" indent="0" algn="l">
              <a:lnSpc>
                <a:spcPct val="100000"/>
              </a:lnSpc>
            </a:pPr>
            <a:r>
              <a:rPr lang="en-US" sz="1400" b="0" i="0" u="none" strike="noStrike">
                <a:solidFill>
                  <a:srgbClr val="000000"/>
                </a:solidFill>
              </a:rPr>
              <a:t>左边是三峡大坝，世界最大水利枢纽，装机2250万千瓦，代表了中国水利工程"大"的巅峰。</a:t>
            </a:r>
          </a:p>
          <a:p>
            <a:pPr marL="0" indent="0" algn="l">
              <a:lnSpc>
                <a:spcPct val="100000"/>
              </a:lnSpc>
            </a:pPr>
            <a:r>
              <a:rPr lang="en-US" sz="1400" b="0" i="0" u="none" strike="noStrike">
                <a:solidFill>
                  <a:srgbClr val="000000"/>
                </a:solidFill>
              </a:rPr>
              <a:t>中间是白鹤滩水电站，拥有世界单机容量第一的100万千瓦巨型机组，标志着中国水电从"跟跑"到"领跑"，代表"精"的高度。</a:t>
            </a:r>
          </a:p>
          <a:p>
            <a:pPr marL="0" indent="0" algn="l">
              <a:lnSpc>
                <a:spcPct val="100000"/>
              </a:lnSpc>
            </a:pPr>
            <a:r>
              <a:rPr lang="en-US" sz="1400" b="0" i="0" u="none" strike="noStrike">
                <a:solidFill>
                  <a:srgbClr val="000000"/>
                </a:solidFill>
              </a:rPr>
              <a:t>右边是雅下水电站，也就是雅鲁藏布江下游水电工程，装机规模6000到8000万千瓦，年发电3000亿度，建成后将是世界最大水电站，代表"新"的未来。</a:t>
            </a:r>
          </a:p>
          <a:p>
            <a:pPr marL="0" indent="0" algn="l">
              <a:lnSpc>
                <a:spcPct val="100000"/>
              </a:lnSpc>
            </a:pPr>
            <a:r>
              <a:rPr lang="en-US" sz="1400" b="0" i="0" u="none" strike="noStrike">
                <a:solidFill>
                  <a:srgbClr val="000000"/>
                </a:solidFill>
              </a:rPr>
              <a:t>从"大"到"精"再到"新"，中国水电生产力实现了三级跳。生产力发展了，生产关系也必须跟着升级——这就是我们今天要讨论的核心命题。</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先看三峡集团。机器人已经成建制"入职"大坝。</a:t>
            </a:r>
          </a:p>
          <a:p>
            <a:pPr marL="0" indent="0" algn="l">
              <a:lnSpc>
                <a:spcPct val="100000"/>
              </a:lnSpc>
            </a:pPr>
            <a:r>
              <a:rPr lang="en-US" sz="1400" b="0" i="0" u="none" strike="noStrike">
                <a:solidFill>
                  <a:srgbClr val="000000"/>
                </a:solidFill>
              </a:rPr>
              <a:t>廊道里有"三峡澜盾一号"自主巡航；水下有能下潜300米、钻进2000米涵洞的检修机器人，潜水员逐步上岸；溪洛渡电站配齐了轨道、履带、四足三类机器人，一次巡检覆盖3公里廊道。</a:t>
            </a:r>
          </a:p>
          <a:p>
            <a:pPr marL="0" indent="0" algn="l">
              <a:lnSpc>
                <a:spcPct val="100000"/>
              </a:lnSpc>
            </a:pPr>
            <a:r>
              <a:rPr lang="en-US" sz="1400" b="0" i="0" u="none" strike="noStrike">
                <a:solidFill>
                  <a:srgbClr val="000000"/>
                </a:solidFill>
              </a:rPr>
              <a:t>更关键的是数据自动化：8000多个监测点2分钟出一份大坝体检报告，数字孪生把防洪预警从75分钟压到15分钟。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再看南水北调。中线1432公里长渠，靠的是"天空地水工"一体化。</a:t>
            </a:r>
          </a:p>
          <a:p>
            <a:pPr marL="0" indent="0" algn="l">
              <a:lnSpc>
                <a:spcPct val="100000"/>
              </a:lnSpc>
            </a:pPr>
            <a:r>
              <a:rPr lang="en-US" sz="1400" b="0" i="0" u="none" strike="noStrike">
                <a:solidFill>
                  <a:srgbClr val="000000"/>
                </a:solidFill>
              </a:rPr>
              <a:t>沿线建无人机巢，无人机自动起飞、自动返航充电、自动传数据，全程无人干预；配六足、四足、轮足机器狗；摄像头 AI 自动识别入渠人员车辆。</a:t>
            </a:r>
          </a:p>
          <a:p>
            <a:pPr marL="0" indent="0" algn="l">
              <a:lnSpc>
                <a:spcPct val="100000"/>
              </a:lnSpc>
            </a:pPr>
            <a:r>
              <a:rPr lang="en-US" sz="1400" b="0" i="0" u="none" strike="noStrike">
                <a:solidFill>
                  <a:srgbClr val="000000"/>
                </a:solidFill>
              </a:rPr>
              <a:t>丹江口大坝上10台测量机器人把变形观测从7天压到2小时、精度2毫米。全线8万传感器+1.3万路视频+卫星遥感，构成数字孪生中线2.0。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最后看机制改革做了哪些软配套。</a:t>
            </a:r>
          </a:p>
          <a:p>
            <a:pPr marL="0" indent="0" algn="l">
              <a:lnSpc>
                <a:spcPct val="100000"/>
              </a:lnSpc>
            </a:pPr>
            <a:r>
              <a:rPr lang="en-US" sz="1400" b="0" i="0" u="none" strike="noStrike">
                <a:solidFill>
                  <a:srgbClr val="000000"/>
                </a:solidFill>
              </a:rPr>
              <a:t>第一，巡检方式从人步行变成机器人+无人机+AI；第二，运维岗位从跑现场变成看大屏、派工单、核闭环，新设飞手和算法岗；第三，协作上不再自买自管，而是联合科研院所和科技公司常态化运营；第四，考核从数巡检里程改看隐患发现率和处置时效。</a:t>
            </a:r>
          </a:p>
          <a:p>
            <a:pPr marL="0" indent="0" algn="l">
              <a:lnSpc>
                <a:spcPct val="100000"/>
              </a:lnSpc>
            </a:pPr>
            <a:r>
              <a:rPr lang="en-US" sz="1400" b="0" i="0" u="none" strike="noStrike">
                <a:solidFill>
                  <a:srgbClr val="000000"/>
                </a:solidFill>
              </a:rPr>
              <a:t>一句话：硬设备加上软制度，新质生产力才能真正落地。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我们继续用"脚和鞋"的比喻，来看水利领域生产关系有哪些"不合脚"的地方</a:t>
            </a:r>
            <a:r>
              <a:rPr lang="en-US" sz="1400" b="0" i="0" u="none" strike="noStrike" dirty="0">
                <a:solidFill>
                  <a:srgbClr val="000000"/>
                </a:solidFill>
              </a:rPr>
              <a:t>。</a:t>
            </a:r>
          </a:p>
          <a:p>
            <a:pPr marL="0" indent="0" algn="l">
              <a:lnSpc>
                <a:spcPct val="100000"/>
              </a:lnSpc>
            </a:pPr>
            <a:r>
              <a:rPr lang="en-US" sz="1400" b="0" i="0" u="none" strike="noStrike" dirty="0">
                <a:solidFill>
                  <a:srgbClr val="000000"/>
                </a:solidFill>
              </a:rPr>
              <a:t>第一，鞋身太小：产权不清。水资源产权界定模糊，水权交易"</a:t>
            </a:r>
            <a:r>
              <a:rPr lang="en-US" sz="1400" b="0" i="0" u="none" strike="noStrike" dirty="0" err="1">
                <a:solidFill>
                  <a:srgbClr val="000000"/>
                </a:solidFill>
              </a:rPr>
              <a:t>有场无市</a:t>
            </a:r>
            <a:r>
              <a:rPr lang="en-US" sz="1400" b="0" i="0" u="none" strike="noStrike" dirty="0">
                <a:solidFill>
                  <a:srgbClr val="000000"/>
                </a:solidFill>
              </a:rPr>
              <a:t>"，</a:t>
            </a:r>
            <a:r>
              <a:rPr lang="en-US" sz="1400" b="0" i="0" u="none" strike="noStrike" dirty="0" err="1">
                <a:solidFill>
                  <a:srgbClr val="000000"/>
                </a:solidFill>
              </a:rPr>
              <a:t>社会资本"想进不敢进</a:t>
            </a:r>
            <a:r>
              <a:rPr lang="en-US" sz="1400" b="0" i="0" u="none" strike="noStrike" dirty="0">
                <a:solidFill>
                  <a:srgbClr val="000000"/>
                </a:solidFill>
              </a:rPr>
              <a:t>"。</a:t>
            </a:r>
          </a:p>
          <a:p>
            <a:pPr marL="0" indent="0" algn="l">
              <a:lnSpc>
                <a:spcPct val="100000"/>
              </a:lnSpc>
            </a:pPr>
            <a:r>
              <a:rPr lang="en-US" sz="1400" b="0" i="0" u="none" strike="noStrike" dirty="0">
                <a:solidFill>
                  <a:srgbClr val="000000"/>
                </a:solidFill>
              </a:rPr>
              <a:t>第二，鞋带系错：条块分割。水利部门"</a:t>
            </a:r>
            <a:r>
              <a:rPr lang="en-US" sz="1400" b="0" i="0" u="none" strike="noStrike" dirty="0" err="1">
                <a:solidFill>
                  <a:srgbClr val="000000"/>
                </a:solidFill>
              </a:rPr>
              <a:t>单打独斗</a:t>
            </a:r>
            <a:r>
              <a:rPr lang="en-US" sz="1400" b="0" i="0" u="none" strike="noStrike" dirty="0">
                <a:solidFill>
                  <a:srgbClr val="000000"/>
                </a:solidFill>
              </a:rPr>
              <a:t>"，跨区域协同"</a:t>
            </a:r>
            <a:r>
              <a:rPr lang="en-US" sz="1400" b="0" i="0" u="none" strike="noStrike" dirty="0" err="1">
                <a:solidFill>
                  <a:srgbClr val="000000"/>
                </a:solidFill>
              </a:rPr>
              <a:t>各吹各调</a:t>
            </a:r>
            <a:r>
              <a:rPr lang="en-US" sz="1400" b="0" i="0" u="none" strike="noStrike" dirty="0">
                <a:solidFill>
                  <a:srgbClr val="000000"/>
                </a:solidFill>
              </a:rPr>
              <a:t>"，</a:t>
            </a:r>
            <a:r>
              <a:rPr lang="en-US" sz="1400" b="0" i="0" u="none" strike="noStrike" dirty="0" err="1">
                <a:solidFill>
                  <a:srgbClr val="000000"/>
                </a:solidFill>
              </a:rPr>
              <a:t>流域与行政区域"两张皮</a:t>
            </a:r>
            <a:r>
              <a:rPr lang="en-US" sz="1400" b="0" i="0" u="none" strike="noStrike" dirty="0">
                <a:solidFill>
                  <a:srgbClr val="000000"/>
                </a:solidFill>
              </a:rPr>
              <a:t>"。</a:t>
            </a:r>
          </a:p>
          <a:p>
            <a:pPr marL="0" indent="0" algn="l">
              <a:lnSpc>
                <a:spcPct val="100000"/>
              </a:lnSpc>
            </a:pPr>
            <a:r>
              <a:rPr lang="en-US" sz="1400" b="0" i="0" u="none" strike="noStrike" dirty="0">
                <a:solidFill>
                  <a:srgbClr val="000000"/>
                </a:solidFill>
              </a:rPr>
              <a:t>第三，鞋底太硬：激励不足。水价偏低，节水"</a:t>
            </a:r>
            <a:r>
              <a:rPr lang="en-US" sz="1400" b="0" i="0" u="none" strike="noStrike" dirty="0" err="1">
                <a:solidFill>
                  <a:srgbClr val="000000"/>
                </a:solidFill>
              </a:rPr>
              <a:t>不靠市场靠自觉</a:t>
            </a:r>
            <a:r>
              <a:rPr lang="en-US" sz="1400" b="0" i="0" u="none" strike="noStrike" dirty="0">
                <a:solidFill>
                  <a:srgbClr val="000000"/>
                </a:solidFill>
              </a:rPr>
              <a:t>"；生态保护者"</a:t>
            </a:r>
            <a:r>
              <a:rPr lang="en-US" sz="1400" b="0" i="0" u="none" strike="noStrike" dirty="0" err="1">
                <a:solidFill>
                  <a:srgbClr val="000000"/>
                </a:solidFill>
              </a:rPr>
              <a:t>守着绿水青山受穷</a:t>
            </a:r>
            <a:r>
              <a:rPr lang="en-US" sz="1400" b="0" i="0" u="none" strike="noStrike" dirty="0">
                <a:solidFill>
                  <a:srgbClr val="000000"/>
                </a:solidFill>
              </a:rPr>
              <a:t>"；</a:t>
            </a:r>
            <a:r>
              <a:rPr lang="en-US" sz="1400" b="0" i="0" u="none" strike="noStrike" dirty="0" err="1">
                <a:solidFill>
                  <a:srgbClr val="000000"/>
                </a:solidFill>
              </a:rPr>
              <a:t>科研人员"帽子导向"重实绩轻</a:t>
            </a:r>
            <a:r>
              <a:rPr lang="en-US" sz="1400" b="0" i="0" u="none" strike="noStrike" dirty="0">
                <a:solidFill>
                  <a:srgbClr val="000000"/>
                </a:solidFill>
              </a:rPr>
              <a:t>。</a:t>
            </a:r>
          </a:p>
          <a:p>
            <a:pPr marL="0" indent="0" algn="l">
              <a:lnSpc>
                <a:spcPct val="100000"/>
              </a:lnSpc>
            </a:pPr>
            <a:r>
              <a:rPr lang="en-US" sz="1400" b="0" i="0" u="none" strike="noStrike" dirty="0">
                <a:solidFill>
                  <a:srgbClr val="000000"/>
                </a:solidFill>
              </a:rPr>
              <a:t>病根就是：传统管理体制这双"</a:t>
            </a:r>
            <a:r>
              <a:rPr lang="en-US" sz="1400" b="0" i="0" u="none" strike="noStrike" dirty="0" err="1">
                <a:solidFill>
                  <a:srgbClr val="000000"/>
                </a:solidFill>
              </a:rPr>
              <a:t>旧鞋</a:t>
            </a:r>
            <a:r>
              <a:rPr lang="en-US" sz="1400" b="0" i="0" u="none" strike="noStrike" dirty="0">
                <a:solidFill>
                  <a:srgbClr val="000000"/>
                </a:solidFill>
              </a:rPr>
              <a:t>"，配不上新质生产力这只"</a:t>
            </a:r>
            <a:r>
              <a:rPr lang="en-US" sz="1400" b="0" i="0" u="none" strike="noStrike" dirty="0" err="1">
                <a:solidFill>
                  <a:srgbClr val="000000"/>
                </a:solidFill>
              </a:rPr>
              <a:t>大脚</a:t>
            </a:r>
            <a:r>
              <a:rPr lang="en-US" sz="1400" b="0" i="0" u="none" strike="noStrike" dirty="0">
                <a:solidFill>
                  <a:srgbClr val="000000"/>
                </a:solidFill>
              </a:rPr>
              <a:t>"。</a:t>
            </a:r>
            <a:r>
              <a:rPr lang="en-US" sz="1400" b="0" i="0" u="none" strike="noStrike" dirty="0" err="1">
                <a:solidFill>
                  <a:srgbClr val="000000"/>
                </a:solidFill>
              </a:rPr>
              <a:t>必须换鞋</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坚持问题导向，我们要深入分析水利发展面临的深层次矛盾。</a:t>
            </a:r>
          </a:p>
          <a:p>
            <a:pPr marL="0" indent="0" algn="l">
              <a:lnSpc>
                <a:spcPct val="100000"/>
              </a:lnSpc>
            </a:pPr>
            <a:r>
              <a:rPr lang="en-US" sz="1400" b="0" i="0" u="none" strike="noStrike">
                <a:solidFill>
                  <a:srgbClr val="000000"/>
                </a:solidFill>
              </a:rPr>
              <a:t>从生产力层面看，水利基础设施网络仍不完善，数字化智能化水平不高，关键核心技术存在"卡脖子"问题，传统工程建设运维模式效率偏低。</a:t>
            </a:r>
          </a:p>
          <a:p>
            <a:pPr marL="0" indent="0" algn="l">
              <a:lnSpc>
                <a:spcPct val="100000"/>
              </a:lnSpc>
            </a:pPr>
            <a:r>
              <a:rPr lang="en-US" sz="1400" b="0" i="0" u="none" strike="noStrike">
                <a:solidFill>
                  <a:srgbClr val="000000"/>
                </a:solidFill>
              </a:rPr>
              <a:t>从生产关系层面看，水要素市场化配置程度不高，水利投融资渠道单一，跨区域跨部门协同治理机制不健全，人才评价激励机制不适应创新要求。</a:t>
            </a:r>
          </a:p>
          <a:p>
            <a:pPr marL="0" indent="0" algn="l">
              <a:lnSpc>
                <a:spcPct val="100000"/>
              </a:lnSpc>
            </a:pPr>
            <a:r>
              <a:rPr lang="en-US" sz="1400" b="0" i="0" u="none" strike="noStrike">
                <a:solidFill>
                  <a:srgbClr val="000000"/>
                </a:solidFill>
              </a:rPr>
              <a:t>根源在于传统发展路径依赖较重，创新驱动不足，要素配置效率不高。</a:t>
            </a:r>
          </a:p>
          <a:p>
            <a:pPr marL="0" indent="0" algn="l">
              <a:lnSpc>
                <a:spcPct val="100000"/>
              </a:lnSpc>
            </a:pPr>
            <a:r>
              <a:rPr lang="en-US" sz="1400" b="0" i="0" u="none" strike="noStrike">
                <a:solidFill>
                  <a:srgbClr val="000000"/>
                </a:solidFill>
              </a:rPr>
              <a:t>解决思路是：既要在生产力上向科技创新要动力，也要在生产关系上向深化改革要活力，二者协同推进。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水利新质生产力的核心内涵是什么</a:t>
            </a:r>
            <a:r>
              <a:rPr lang="en-US" sz="1400" b="0" i="0" u="none" strike="noStrike" dirty="0">
                <a:solidFill>
                  <a:srgbClr val="000000"/>
                </a:solidFill>
              </a:rPr>
              <a:t>？</a:t>
            </a:r>
          </a:p>
          <a:p>
            <a:pPr marL="0" indent="0" algn="l">
              <a:lnSpc>
                <a:spcPct val="100000"/>
              </a:lnSpc>
            </a:pPr>
            <a:r>
              <a:rPr lang="en-US" sz="1400" b="0" i="0" u="none" strike="noStrike" dirty="0">
                <a:solidFill>
                  <a:srgbClr val="000000"/>
                </a:solidFill>
              </a:rPr>
              <a:t>它是以科技创新为核心驱动，以数字孪生水网为重要载体，以绿色低碳为鲜明底色，以体制机制创新为制度保障，实现水利发展质量变革、效率变革、动力变革。</a:t>
            </a:r>
          </a:p>
          <a:p>
            <a:pPr marL="0" indent="0" algn="l">
              <a:lnSpc>
                <a:spcPct val="100000"/>
              </a:lnSpc>
            </a:pPr>
            <a:r>
              <a:rPr lang="en-US" sz="1400" b="0" i="0" u="none" strike="noStrike" dirty="0" err="1">
                <a:solidFill>
                  <a:srgbClr val="000000"/>
                </a:solidFill>
              </a:rPr>
              <a:t>具体特征可以概括为四个词：高科技、高效能</a:t>
            </a:r>
            <a:r>
              <a:rPr lang="zh-CN" altLang="en-US" sz="1400" b="0" i="0" u="none" strike="noStrike" dirty="0">
                <a:solidFill>
                  <a:srgbClr val="000000"/>
                </a:solidFill>
              </a:rPr>
              <a:t>（效益）</a:t>
            </a:r>
            <a:r>
              <a:rPr lang="en-US" sz="1400" b="0" i="0" u="none" strike="noStrike" dirty="0">
                <a:solidFill>
                  <a:srgbClr val="000000"/>
                </a:solidFill>
              </a:rPr>
              <a:t>、</a:t>
            </a:r>
            <a:r>
              <a:rPr lang="en-US" sz="1400" b="0" i="0" u="none" strike="noStrike" dirty="0" err="1">
                <a:solidFill>
                  <a:srgbClr val="000000"/>
                </a:solidFill>
              </a:rPr>
              <a:t>高质量、绿色化</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高科技就是数字孪生、人工智能、智慧水利感知网、关键核心技术突破</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高效能就是水网调度智能化、水资源配置精准化、工程运维集约化</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高质量就是水安全保障更可靠、水生态环境更优美、水管理服务更优质</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绿色化就是绿色低碳循环发展、生态产品价值实现、人水和谐共生</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我们把四条路径形象地比作"四驱车"的四个轮子。</a:t>
            </a:r>
          </a:p>
          <a:p>
            <a:pPr marL="0" indent="0" algn="l">
              <a:lnSpc>
                <a:spcPct val="100000"/>
              </a:lnSpc>
            </a:pPr>
            <a:r>
              <a:rPr lang="en-US" sz="1400" b="0" i="0" u="none" strike="noStrike">
                <a:solidFill>
                  <a:srgbClr val="000000"/>
                </a:solidFill>
              </a:rPr>
              <a:t>轮子一：科技——是发动机，提供核心动力，包括数字孪生水网、智慧水利感知网、关键核心技术突破。</a:t>
            </a:r>
          </a:p>
          <a:p>
            <a:pPr marL="0" indent="0" algn="l">
              <a:lnSpc>
                <a:spcPct val="100000"/>
              </a:lnSpc>
            </a:pPr>
            <a:r>
              <a:rPr lang="en-US" sz="1400" b="0" i="0" u="none" strike="noStrike">
                <a:solidFill>
                  <a:srgbClr val="000000"/>
                </a:solidFill>
              </a:rPr>
              <a:t>轮子二：工程——是硬底盘，夯实物质基础，包括国家水网主骨架、重大引调水工程、市县水网联动。</a:t>
            </a:r>
          </a:p>
          <a:p>
            <a:pPr marL="0" indent="0" algn="l">
              <a:lnSpc>
                <a:spcPct val="100000"/>
              </a:lnSpc>
            </a:pPr>
            <a:r>
              <a:rPr lang="en-US" sz="1400" b="0" i="0" u="none" strike="noStrike">
                <a:solidFill>
                  <a:srgbClr val="000000"/>
                </a:solidFill>
              </a:rPr>
              <a:t>轮子三：制度——是方向盘，把握正确方向，包括河湖长制深化、跨区域协同治理、考核激励机制。</a:t>
            </a:r>
          </a:p>
          <a:p>
            <a:pPr marL="0" indent="0" algn="l">
              <a:lnSpc>
                <a:spcPct val="100000"/>
              </a:lnSpc>
            </a:pPr>
            <a:r>
              <a:rPr lang="en-US" sz="1400" b="0" i="0" u="none" strike="noStrike">
                <a:solidFill>
                  <a:srgbClr val="000000"/>
                </a:solidFill>
              </a:rPr>
              <a:t>轮子四：绿色——是新油箱，提供可持续动力，包括幸福河湖建设、生态产品价值实现、绿色低碳循环发展。</a:t>
            </a:r>
          </a:p>
          <a:p>
            <a:pPr marL="0" indent="0" algn="l">
              <a:lnSpc>
                <a:spcPct val="100000"/>
              </a:lnSpc>
            </a:pPr>
            <a:r>
              <a:rPr lang="en-US" sz="1400" b="0" i="0" u="none" strike="noStrike">
                <a:solidFill>
                  <a:srgbClr val="000000"/>
                </a:solidFill>
              </a:rPr>
              <a:t>四轮齐转，才能跑得稳、跑得远——这就是水利新质生产力的"四驱模式"。</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科技创新是水利新质生产力的核心驱动力。数字孪生水网和智慧水利是重要载体。</a:t>
            </a:r>
          </a:p>
          <a:p>
            <a:pPr marL="0" indent="0" algn="l">
              <a:lnSpc>
                <a:spcPct val="100000"/>
              </a:lnSpc>
            </a:pPr>
            <a:r>
              <a:rPr lang="en-US" sz="1400" b="0" i="0" u="none" strike="noStrike">
                <a:solidFill>
                  <a:srgbClr val="000000"/>
                </a:solidFill>
              </a:rPr>
              <a:t>从架构上看，分为三层：感知网络层、数字孪生平台层、智能应用层。</a:t>
            </a:r>
          </a:p>
          <a:p>
            <a:pPr marL="0" indent="0" algn="l">
              <a:lnSpc>
                <a:spcPct val="100000"/>
              </a:lnSpc>
            </a:pPr>
            <a:r>
              <a:rPr lang="en-US" sz="1400" b="0" i="0" u="none" strike="noStrike">
                <a:solidFill>
                  <a:srgbClr val="000000"/>
                </a:solidFill>
              </a:rPr>
              <a:t>感知网络层是天空地一体化监测网络，实现水位、流量、水质自动监测全覆盖。</a:t>
            </a:r>
          </a:p>
          <a:p>
            <a:pPr marL="0" indent="0" algn="l">
              <a:lnSpc>
                <a:spcPct val="100000"/>
              </a:lnSpc>
            </a:pPr>
            <a:r>
              <a:rPr lang="en-US" sz="1400" b="0" i="0" u="none" strike="noStrike">
                <a:solidFill>
                  <a:srgbClr val="000000"/>
                </a:solidFill>
              </a:rPr>
              <a:t>数字孪生平台层构建数字孪生流域和数字孪生工程，实现物理水网与数字水网同步映射。</a:t>
            </a:r>
          </a:p>
          <a:p>
            <a:pPr marL="0" indent="0" algn="l">
              <a:lnSpc>
                <a:spcPct val="100000"/>
              </a:lnSpc>
            </a:pPr>
            <a:r>
              <a:rPr lang="en-US" sz="1400" b="0" i="0" u="none" strike="noStrike">
                <a:solidFill>
                  <a:srgbClr val="000000"/>
                </a:solidFill>
              </a:rPr>
              <a:t>智能应用层包括水网智能调度、防洪抗旱预警、河湖长制数字化监管、水资源精细化管理等。</a:t>
            </a:r>
          </a:p>
          <a:p>
            <a:pPr marL="0" indent="0" algn="l">
              <a:lnSpc>
                <a:spcPct val="100000"/>
              </a:lnSpc>
            </a:pPr>
            <a:r>
              <a:rPr lang="en-US" sz="1400" b="0" i="0" u="none" strike="noStrike">
                <a:solidFill>
                  <a:srgbClr val="000000"/>
                </a:solidFill>
              </a:rPr>
              <a:t>同时要突破水工程安全、水资源高效利用、水生态保护等关键核心技术。</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"十五五"时期是水利新质生产力培育发展的关键期。</a:t>
            </a:r>
          </a:p>
          <a:p>
            <a:pPr marL="0" indent="0" algn="l">
              <a:lnSpc>
                <a:spcPct val="100000"/>
              </a:lnSpc>
            </a:pPr>
            <a:r>
              <a:rPr lang="en-US" sz="1400" b="0" i="0" u="none" strike="noStrike">
                <a:solidFill>
                  <a:srgbClr val="000000"/>
                </a:solidFill>
              </a:rPr>
              <a:t>到2030年，也就是"十五五"末，要实现：国家水网主骨架大动脉基本形成，重点骨干输排水通道全部建成，数字孪生水网覆盖主要工程，河湖长制效能显著提升，重点湖库水质优良比例达80%以上。</a:t>
            </a:r>
          </a:p>
          <a:p>
            <a:pPr marL="0" indent="0" algn="l">
              <a:lnSpc>
                <a:spcPct val="100000"/>
              </a:lnSpc>
            </a:pPr>
            <a:r>
              <a:rPr lang="en-US" sz="1400" b="0" i="0" u="none" strike="noStrike">
                <a:solidFill>
                  <a:srgbClr val="000000"/>
                </a:solidFill>
              </a:rPr>
              <a:t>到2035年远景目标是：基本建成国家水网体系，水利现代化基本实现，水安全保障能力与基本实现现代化相适应。</a:t>
            </a:r>
          </a:p>
          <a:p>
            <a:pPr marL="0" indent="0" algn="l">
              <a:lnSpc>
                <a:spcPct val="100000"/>
              </a:lnSpc>
            </a:pPr>
            <a:r>
              <a:rPr lang="en-US" sz="1400" b="0" i="0" u="none" strike="noStrike">
                <a:solidFill>
                  <a:srgbClr val="000000"/>
                </a:solidFill>
              </a:rPr>
              <a:t>标志性指标包括：全要素生产率大幅提升，水利科技创新贡献率显著提高，万元GDP用水量持续下降，数字孪生水网覆盖率达90%以上。</a:t>
            </a:r>
          </a:p>
          <a:p>
            <a:pPr marL="0" indent="0" algn="l">
              <a:lnSpc>
                <a:spcPct val="100000"/>
              </a:lnSpc>
            </a:pPr>
            <a:r>
              <a:rPr lang="en-US" sz="1400" b="0" i="0" u="none" strike="noStrike">
                <a:solidFill>
                  <a:srgbClr val="000000"/>
                </a:solidFill>
              </a:rPr>
              <a:t>核心标志是水利领域新质生产力基本形成，新型生产关系基本建立。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发展新质生产力，必须进一步全面深化改革，形成与之相适应的新型生产关系。</a:t>
            </a:r>
          </a:p>
          <a:p>
            <a:pPr marL="0" indent="0" algn="l">
              <a:lnSpc>
                <a:spcPct val="100000"/>
              </a:lnSpc>
            </a:pPr>
            <a:r>
              <a:rPr lang="en-US" sz="1400" b="0" i="0" u="none" strike="noStrike">
                <a:solidFill>
                  <a:srgbClr val="000000"/>
                </a:solidFill>
              </a:rPr>
              <a:t>习近平总书记强调，生产关系必须与生产力发展要求相适应。要打通束缚新质生产力发展的堵点卡点，让各类先进优质生产要素向发展新质生产力顺畅流动。</a:t>
            </a:r>
          </a:p>
          <a:p>
            <a:pPr marL="0" indent="0" algn="l">
              <a:lnSpc>
                <a:spcPct val="100000"/>
              </a:lnSpc>
            </a:pPr>
            <a:r>
              <a:rPr lang="en-US" sz="1400" b="0" i="0" u="none" strike="noStrike">
                <a:solidFill>
                  <a:srgbClr val="000000"/>
                </a:solidFill>
              </a:rPr>
              <a:t>下面我们从体制机制、要素配置、金融支持、人才发展、对外开放五个方面，谈谈水利领域如何构建新型生产关系。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这一页讲水利领域新型生产关系的五大维度。新质生产力是数字孪生、智能监测、水数据这些新技术新要素；新型生产关系就是与之匹配的制度体系。</a:t>
            </a:r>
          </a:p>
          <a:p>
            <a:pPr marL="0" indent="0" algn="l">
              <a:lnSpc>
                <a:spcPct val="100000"/>
              </a:lnSpc>
            </a:pPr>
            <a:r>
              <a:rPr lang="en-US" sz="1400" b="0" i="0" u="none" strike="noStrike">
                <a:solidFill>
                  <a:srgbClr val="000000"/>
                </a:solidFill>
              </a:rPr>
              <a:t>五个维度：一是要素产权，包括水权交易、数据确权、资产盘活，这是基础；二是层级权责，理顺央地权责、流域协同、河湖长制，这是框架；三是多元主体，引入社会资本、特许经营、产学研用，这是协同；四是人才分配，推动岗位转型、成果转化、管护激励，这是活力；五是法治监管，完善水法规、智慧监管、生态补偿，这是保障。</a:t>
            </a:r>
          </a:p>
          <a:p>
            <a:pPr marL="0" indent="0" algn="l">
              <a:lnSpc>
                <a:spcPct val="100000"/>
              </a:lnSpc>
            </a:pPr>
            <a:r>
              <a:rPr lang="en-US" sz="1400" b="0" i="0" u="none" strike="noStrike">
                <a:solidFill>
                  <a:srgbClr val="000000"/>
                </a:solidFill>
              </a:rPr>
              <a:t>一句话口诀：产权要素是基础，层级权责定框架，多元主体促协同，人才分配激活力，法治监管作保障。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第二方面是完善水要素市场化配置，让水资源价值充分显现。</a:t>
            </a:r>
          </a:p>
          <a:p>
            <a:pPr marL="0" indent="0" algn="l">
              <a:lnSpc>
                <a:spcPct val="100000"/>
              </a:lnSpc>
            </a:pPr>
            <a:r>
              <a:rPr lang="en-US" sz="1400" b="0" i="0" u="none" strike="noStrike">
                <a:solidFill>
                  <a:srgbClr val="000000"/>
                </a:solidFill>
              </a:rPr>
              <a:t>一是推进水权交易制度，健全水资源产权，完善水权交易平台，推动区域间、行业间水权交易。</a:t>
            </a:r>
          </a:p>
          <a:p>
            <a:pPr marL="0" indent="0" algn="l">
              <a:lnSpc>
                <a:spcPct val="100000"/>
              </a:lnSpc>
            </a:pPr>
            <a:r>
              <a:rPr lang="en-US" sz="1400" b="0" i="0" u="none" strike="noStrike">
                <a:solidFill>
                  <a:srgbClr val="000000"/>
                </a:solidFill>
              </a:rPr>
              <a:t>二是深化水价综合改革，完善阶梯水价，推进农业水价改革，建立激励节水的水价机制。</a:t>
            </a:r>
          </a:p>
          <a:p>
            <a:pPr marL="0" indent="0" algn="l">
              <a:lnSpc>
                <a:spcPct val="100000"/>
              </a:lnSpc>
            </a:pPr>
            <a:r>
              <a:rPr lang="en-US" sz="1400" b="0" i="0" u="none" strike="noStrike">
                <a:solidFill>
                  <a:srgbClr val="000000"/>
                </a:solidFill>
              </a:rPr>
              <a:t>三是健全生态产品价值实现机制，完善流域横向生态补偿，探索水生态产品价值核算。</a:t>
            </a:r>
          </a:p>
          <a:p>
            <a:pPr marL="0" indent="0" algn="l">
              <a:lnSpc>
                <a:spcPct val="100000"/>
              </a:lnSpc>
            </a:pPr>
            <a:r>
              <a:rPr lang="en-US" sz="1400" b="0" i="0" u="none" strike="noStrike">
                <a:solidFill>
                  <a:srgbClr val="000000"/>
                </a:solidFill>
              </a:rPr>
              <a:t>四是培育水市场主体，发展节水服务、水务运营等新业态，鼓励社会资本参与。</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这一页是河套灌区水权交易的实际案例，对应前面讲的"要素产权"维度。</a:t>
            </a:r>
          </a:p>
          <a:p>
            <a:pPr marL="0" indent="0" algn="l">
              <a:lnSpc>
                <a:spcPct val="100000"/>
              </a:lnSpc>
            </a:pPr>
            <a:r>
              <a:rPr lang="en-US" sz="1400" b="0" i="0" u="none" strike="noStrike">
                <a:solidFill>
                  <a:srgbClr val="000000"/>
                </a:solidFill>
              </a:rPr>
              <a:t>一期是2003年开始试点，2016年通过中国水权交易所首次公开挂牌，把2000万立方米每年的水权指标转让给鄂尔多斯、乌海、阿拉善的5家工业企业，期限25年，首付3亿元。</a:t>
            </a:r>
          </a:p>
          <a:p>
            <a:pPr marL="0" indent="0" algn="l">
              <a:lnSpc>
                <a:spcPct val="100000"/>
              </a:lnSpc>
            </a:pPr>
            <a:r>
              <a:rPr lang="en-US" sz="1400" b="0" i="0" u="none" strike="noStrike">
                <a:solidFill>
                  <a:srgbClr val="000000"/>
                </a:solidFill>
              </a:rPr>
              <a:t>二期2023年启动，总投资23.13亿元，在复兴灌域、长济灌域、总干渠下段修124条防渗渠道共550公里，目标年转让水量1.2亿立方米，是一期的6倍。2025年主体工程已完工，旗县区间已转让2200万立方米。</a:t>
            </a:r>
          </a:p>
          <a:p>
            <a:pPr marL="0" indent="0" algn="l">
              <a:lnSpc>
                <a:spcPct val="100000"/>
              </a:lnSpc>
            </a:pPr>
            <a:r>
              <a:rPr lang="en-US" sz="1400" b="0" i="0" u="none" strike="noStrike">
                <a:solidFill>
                  <a:srgbClr val="000000"/>
                </a:solidFill>
              </a:rPr>
              <a:t>核心逻辑就是河套模式四步：先把农业用水权确权到户，再由工业出钱做灌区节水改造，节约出来的水权指标通过水交所挂牌交易，最后跨盟市转让给工业企业。农业让水、工业拿钱、灌区增效。</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这一页讲新水价机制的方向。三个目标：一是有利于促进节水，用价格杠杆倒逼；二是有利于工程正常运行，水费覆盖运维成本；三是有利于工程融资，稳定现金流吸引社会资本。</a:t>
            </a:r>
          </a:p>
          <a:p>
            <a:pPr marL="0" indent="0" algn="l">
              <a:lnSpc>
                <a:spcPct val="100000"/>
              </a:lnSpc>
            </a:pPr>
            <a:r>
              <a:rPr lang="en-US" sz="1400" b="0" i="0" u="none" strike="noStrike">
                <a:solidFill>
                  <a:srgbClr val="000000"/>
                </a:solidFill>
              </a:rPr>
              <a:t>农业尤其是粮食生产用水，提价潜力不大，要保基本。逐步提高非农用水水价是方向，但非常复杂，要兼顾三重约束：居民生活用水的经济和心理承受能力，二三产业用水的生产成本和地区平衡，以及不同时期物价指数的动态跟踪。</a:t>
            </a:r>
          </a:p>
          <a:p>
            <a:pPr marL="0" indent="0" algn="l">
              <a:lnSpc>
                <a:spcPct val="100000"/>
              </a:lnSpc>
            </a:pPr>
            <a:r>
              <a:rPr lang="en-US" sz="1400" b="0" i="0" u="none" strike="noStrike">
                <a:solidFill>
                  <a:srgbClr val="000000"/>
                </a:solidFill>
              </a:rPr>
              <a:t>一句话：农业用水保基本，非农用水走市场。水价要调得住，产业要扛得住，群众要受得了。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第一方面是深化水利体制机制改革，打通束缚新质生产力发展的堵点卡点</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一是深化"放管服"改革，简化水利项目审批，探索数字化监管模式</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二是健全流域协同治理机制，强化流域管理机构统筹职能，完善跨省生态补偿，破解水利部门"单打独斗"困境</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三是深化河湖长制改革，强化考核"指挥棒"作用，考核结果与干部任用紧密挂钩</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四是完善水法规体系，强化基层执法能力建设</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第三方面是强化水利科技金融供给，壮大耐心资本。</a:t>
            </a:r>
          </a:p>
          <a:p>
            <a:pPr marL="0" indent="0" algn="l">
              <a:lnSpc>
                <a:spcPct val="100000"/>
              </a:lnSpc>
            </a:pPr>
            <a:r>
              <a:rPr lang="en-US" sz="1400" b="0" i="0" u="none" strike="noStrike">
                <a:solidFill>
                  <a:srgbClr val="000000"/>
                </a:solidFill>
              </a:rPr>
              <a:t>一是创新水利投融资机制，用好超长期特别国债，推广PPP新模式，探索水利基础设施REITs。</a:t>
            </a:r>
          </a:p>
          <a:p>
            <a:pPr marL="0" indent="0" algn="l">
              <a:lnSpc>
                <a:spcPct val="100000"/>
              </a:lnSpc>
            </a:pPr>
            <a:r>
              <a:rPr lang="en-US" sz="1400" b="0" i="0" u="none" strike="noStrike">
                <a:solidFill>
                  <a:srgbClr val="000000"/>
                </a:solidFill>
              </a:rPr>
              <a:t>二是发展绿色金融产品，鼓励银行开发水利专项贷款，丰富水利科技创新债券。</a:t>
            </a:r>
          </a:p>
          <a:p>
            <a:pPr marL="0" indent="0" algn="l">
              <a:lnSpc>
                <a:spcPct val="100000"/>
              </a:lnSpc>
            </a:pPr>
            <a:r>
              <a:rPr lang="en-US" sz="1400" b="0" i="0" u="none" strike="noStrike">
                <a:solidFill>
                  <a:srgbClr val="000000"/>
                </a:solidFill>
              </a:rPr>
              <a:t>三是引导长期资本投早投硬，发挥政府投资基金引导作用，壮大水利领域耐心资本。</a:t>
            </a:r>
          </a:p>
          <a:p>
            <a:pPr marL="0" indent="0" algn="l">
              <a:lnSpc>
                <a:spcPct val="100000"/>
              </a:lnSpc>
            </a:pPr>
            <a:r>
              <a:rPr lang="en-US" sz="1400" b="0" i="0" u="none" strike="noStrike">
                <a:solidFill>
                  <a:srgbClr val="000000"/>
                </a:solidFill>
              </a:rPr>
              <a:t>四是健全绿色发展政策工具箱，完善绿色财税、金融、价格政策，实施绿色生态导向的补贴制度。</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第四方面是创新水利人才发展机制，激发人才创新活力。</a:t>
            </a:r>
          </a:p>
          <a:p>
            <a:pPr marL="0" indent="0" algn="l">
              <a:lnSpc>
                <a:spcPct val="100000"/>
              </a:lnSpc>
            </a:pPr>
            <a:r>
              <a:rPr lang="en-US" sz="1400" b="0" i="0" u="none" strike="noStrike">
                <a:solidFill>
                  <a:srgbClr val="000000"/>
                </a:solidFill>
              </a:rPr>
              <a:t>一是深化人才评价制度改革，推动科研人员考核评价与报项目、发论文适度脱钩，防止简单按"帽子"定待遇。</a:t>
            </a:r>
          </a:p>
          <a:p>
            <a:pPr marL="0" indent="0" algn="l">
              <a:lnSpc>
                <a:spcPct val="100000"/>
              </a:lnSpc>
            </a:pPr>
            <a:r>
              <a:rPr lang="en-US" sz="1400" b="0" i="0" u="none" strike="noStrike">
                <a:solidFill>
                  <a:srgbClr val="000000"/>
                </a:solidFill>
              </a:rPr>
              <a:t>二是畅通人才流动通道，破除高校、科研院所、企业之间的隐性壁垒，健全"新八级工"职业技能等级制度。</a:t>
            </a:r>
          </a:p>
          <a:p>
            <a:pPr marL="0" indent="0" algn="l">
              <a:lnSpc>
                <a:spcPct val="100000"/>
              </a:lnSpc>
            </a:pPr>
            <a:r>
              <a:rPr lang="en-US" sz="1400" b="0" i="0" u="none" strike="noStrike">
                <a:solidFill>
                  <a:srgbClr val="000000"/>
                </a:solidFill>
              </a:rPr>
              <a:t>三是培养急需紧缺人才，重点培养数字孪生、智慧水利等新领域人才，推进工学一体化培养。</a:t>
            </a:r>
          </a:p>
          <a:p>
            <a:pPr marL="0" indent="0" algn="l">
              <a:lnSpc>
                <a:spcPct val="100000"/>
              </a:lnSpc>
            </a:pPr>
            <a:r>
              <a:rPr lang="en-US" sz="1400" b="0" i="0" u="none" strike="noStrike">
                <a:solidFill>
                  <a:srgbClr val="000000"/>
                </a:solidFill>
              </a:rPr>
              <a:t>四是完善激励保障机制，允许科研类事业单位实行更灵活的管理制度。</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AI对生产关系的五个重塑维度：要素产权、人机劳动、主体协同、收益分配、监管治理。AI不只是换工具，而是从这五个层面倒逼制度调整。核心结论是：AI重构生产力，生产关系必须跟着改，适配则释放红利，滞后则形成约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这一页做正反对比：机制跟上时，AI放大公共效益；机制滞后时，AI反而产生新壁垒和新风险。关键结论是：AI只是工具，制度设计才决定红利归属。我们不能被动等待技术演进，而要主动构建适配的生产关系。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落脚到水利场景，给出五条具体对策：数据确权、人机岗位重塑、多元协同、收益分配、算法监管。核心逻辑是先建机制后建工程，让AI新质生产力和新型生产关系同频共振。呼应前面"工程是载体、技术是内核"的主线。</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先看应用全景。AI、机器人、无人机在水网里已经形成"四位一体"格局。</a:t>
            </a:r>
          </a:p>
          <a:p>
            <a:pPr marL="0" indent="0" algn="l">
              <a:lnSpc>
                <a:spcPct val="100000"/>
              </a:lnSpc>
            </a:pPr>
            <a:r>
              <a:rPr lang="en-US" sz="1400" b="0" i="0" u="none" strike="noStrike">
                <a:solidFill>
                  <a:srgbClr val="000000"/>
                </a:solidFill>
              </a:rPr>
              <a:t>天上是无人机加卫星遥感，管巡河查险和线路巡检；地上是管道、廊道、坝面机器人，管厂房和大坝；水下是潜水机器人，管高风险深水作业；云端是数字孪生和 AI 调度，把所有数据汇成一张图。</a:t>
            </a:r>
          </a:p>
          <a:p>
            <a:pPr marL="0" indent="0" algn="l">
              <a:lnSpc>
                <a:spcPct val="100000"/>
              </a:lnSpc>
            </a:pPr>
            <a:r>
              <a:rPr lang="en-US" sz="1400" b="0" i="0" u="none" strike="noStrike">
                <a:solidFill>
                  <a:srgbClr val="000000"/>
                </a:solidFill>
              </a:rPr>
              <a:t>这就是国家水网的新巡检体系。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这一页做对照。左边是重要意义：提质增效、本质安全、降本减人、支撑国之大者。</a:t>
            </a:r>
          </a:p>
          <a:p>
            <a:pPr marL="0" indent="0" algn="l">
              <a:lnSpc>
                <a:spcPct val="100000"/>
              </a:lnSpc>
            </a:pPr>
            <a:r>
              <a:rPr lang="en-US" sz="1400" b="0" i="0" u="none" strike="noStrike">
                <a:solidFill>
                  <a:srgbClr val="000000"/>
                </a:solidFill>
              </a:rPr>
              <a:t>右边是存在问题：重硬轻软、数据孤岛、预算不批服务费、AI幻觉和责任规则空白。</a:t>
            </a:r>
          </a:p>
          <a:p>
            <a:pPr marL="0" indent="0" algn="l">
              <a:lnSpc>
                <a:spcPct val="100000"/>
              </a:lnSpc>
            </a:pPr>
            <a:r>
              <a:rPr lang="en-US" sz="1400" b="0" i="0" u="none" strike="noStrike">
                <a:solidFill>
                  <a:srgbClr val="000000"/>
                </a:solidFill>
              </a:rPr>
              <a:t>意义看得见，问题都在"软"的一边——这就引出后面技术和体制机制怎么改。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技术上往四个方向走。</a:t>
            </a:r>
          </a:p>
          <a:p>
            <a:pPr marL="0" indent="0" algn="l">
              <a:lnSpc>
                <a:spcPct val="100000"/>
              </a:lnSpc>
            </a:pPr>
            <a:r>
              <a:rPr lang="en-US" sz="1400" b="0" i="0" u="none" strike="noStrike">
                <a:solidFill>
                  <a:srgbClr val="000000"/>
                </a:solidFill>
              </a:rPr>
              <a:t>一是平台化，沿线上百个机巢组成低空水网；二是智能化，多模态大模型自动识别隐患并派单；三是融合化，数字孪生和具身智能联动，先推演再执行；四是空天地一体化，卫星、北斗、5G解决偏远渠段的通信和定位。</a:t>
            </a:r>
          </a:p>
          <a:p>
            <a:pPr marL="0" indent="0" algn="l">
              <a:lnSpc>
                <a:spcPct val="100000"/>
              </a:lnSpc>
            </a:pPr>
            <a:r>
              <a:rPr lang="en-US" sz="1400" b="0" i="0" u="none" strike="noStrike">
                <a:solidFill>
                  <a:srgbClr val="000000"/>
                </a:solidFill>
              </a:rPr>
              <a:t>最终形态是一群智能体自己跑、自己看、自己报。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最后落到体制机制改革四件事。</a:t>
            </a:r>
          </a:p>
          <a:p>
            <a:pPr marL="0" indent="0" algn="l">
              <a:lnSpc>
                <a:spcPct val="100000"/>
              </a:lnSpc>
            </a:pPr>
            <a:r>
              <a:rPr lang="en-US" sz="1400" b="0" i="0" u="none" strike="noStrike">
                <a:solidFill>
                  <a:srgbClr val="000000"/>
                </a:solidFill>
              </a:rPr>
              <a:t>一是预算采购，从买设备到买服务；二是数据权属，统一中台、打破孤岛；三是用人考核，人机协同、以效论英雄；四是安全责任，明确 AI 出错谁担责、AI 结论必复核。</a:t>
            </a:r>
          </a:p>
          <a:p>
            <a:pPr marL="0" indent="0" algn="l">
              <a:lnSpc>
                <a:spcPct val="100000"/>
              </a:lnSpc>
            </a:pPr>
            <a:r>
              <a:rPr lang="en-US" sz="1400" b="0" i="0" u="none" strike="noStrike">
                <a:solidFill>
                  <a:srgbClr val="000000"/>
                </a:solidFill>
              </a:rPr>
              <a:t>归宿一句话：让无人机和机器人当手脚，让数据当纽带，让制度和人当大脑——这就是水网领域的新型生产关系。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这一页给出核心判断：水网、算力网、信息网正在从各自独立建设走向一体融合。</a:t>
            </a:r>
          </a:p>
          <a:p>
            <a:pPr marL="0" indent="0" algn="l">
              <a:lnSpc>
                <a:spcPct val="100000"/>
              </a:lnSpc>
            </a:pPr>
            <a:r>
              <a:rPr lang="en-US" sz="1400" b="0" i="0" u="none" strike="noStrike">
                <a:solidFill>
                  <a:srgbClr val="000000"/>
                </a:solidFill>
              </a:rPr>
              <a:t>背景是2026年10月"算水协同"概念首次进入国家视野，与既有的"算电协同"并列。</a:t>
            </a:r>
          </a:p>
          <a:p>
            <a:pPr marL="0" indent="0" algn="l">
              <a:lnSpc>
                <a:spcPct val="100000"/>
              </a:lnSpc>
            </a:pPr>
            <a:r>
              <a:rPr lang="en-US" sz="1400" b="0" i="0" u="none" strike="noStrike">
                <a:solidFill>
                  <a:srgbClr val="000000"/>
                </a:solidFill>
              </a:rPr>
              <a:t>本页用三网交汇点题，后续两页分别讲融合机理与标志性实践。</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这一页讲清融合机理：三网不是并列堆放，而是双向赋能</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水网反过来为算力提供冷却用水和水电绿电，这是"算水协同"的物理基础</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算力网为水网装上大脑，用高保真数字流场做预报预警预演预案</a:t>
            </a:r>
            <a:r>
              <a:rPr lang="en-US" sz="1400" b="0" i="0" u="none" strike="noStrike" dirty="0">
                <a:solidFill>
                  <a:srgbClr val="000000"/>
                </a:solidFill>
              </a:rPr>
              <a:t>。</a:t>
            </a:r>
          </a:p>
          <a:p>
            <a:pPr marL="0" indent="0" algn="l">
              <a:lnSpc>
                <a:spcPct val="100000"/>
              </a:lnSpc>
            </a:pPr>
            <a:r>
              <a:rPr lang="zh-CN" altLang="en-US" sz="1400" b="0" i="0" u="none" strike="noStrike" dirty="0">
                <a:solidFill>
                  <a:srgbClr val="000000"/>
                </a:solidFill>
              </a:rPr>
              <a:t>通</a:t>
            </a:r>
            <a:r>
              <a:rPr lang="en-US" sz="1400" b="0" i="0" u="none" strike="noStrike" dirty="0" err="1">
                <a:solidFill>
                  <a:srgbClr val="000000"/>
                </a:solidFill>
              </a:rPr>
              <a:t>信网是连接神经，把卫星、雷达、无人机和水工程传感器接入同一张网</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这一页用三个案例收束：大模型进工程、算力中心进水电站、算力枢纽以水定算。</a:t>
            </a:r>
          </a:p>
          <a:p>
            <a:pPr marL="0" indent="0" algn="l">
              <a:lnSpc>
                <a:spcPct val="100000"/>
              </a:lnSpc>
            </a:pPr>
            <a:r>
              <a:rPr lang="en-US" sz="1400" b="0" i="0" u="none" strike="noStrike">
                <a:solidFill>
                  <a:srgbClr val="000000"/>
                </a:solidFill>
              </a:rPr>
              <a:t>左侧是已经发生的事实，右侧是从中提炼的三条趋势。</a:t>
            </a:r>
          </a:p>
          <a:p>
            <a:pPr marL="0" indent="0" algn="l">
              <a:lnSpc>
                <a:spcPct val="100000"/>
              </a:lnSpc>
            </a:pPr>
            <a:r>
              <a:rPr lang="en-US" sz="1400" b="0" i="0" u="none" strike="noStrike">
                <a:solidFill>
                  <a:srgbClr val="000000"/>
                </a:solidFill>
              </a:rPr>
              <a:t>核心结论：水网与算力网、信息网的融合，已经从政策概念变成了工程现场。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dirty="0" err="1">
                <a:solidFill>
                  <a:srgbClr val="000000"/>
                </a:solidFill>
              </a:rPr>
              <a:t>这一页把话题从技术拉到生产关系：三网融合的下半场是制度问题</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三个问题域：产权（水权和数据归谁</a:t>
            </a:r>
            <a:r>
              <a:rPr lang="en-US" sz="1400" b="0" i="0" u="none" strike="noStrike" dirty="0">
                <a:solidFill>
                  <a:srgbClr val="000000"/>
                </a:solidFill>
              </a:rPr>
              <a:t>）、</a:t>
            </a:r>
            <a:r>
              <a:rPr lang="en-US" sz="1400" b="0" i="0" u="none" strike="noStrike" dirty="0" err="1">
                <a:solidFill>
                  <a:srgbClr val="000000"/>
                </a:solidFill>
              </a:rPr>
              <a:t>体制（五龙治水怎么协同</a:t>
            </a:r>
            <a:r>
              <a:rPr lang="en-US" sz="1400" b="0" i="0" u="none" strike="noStrike" dirty="0">
                <a:solidFill>
                  <a:srgbClr val="000000"/>
                </a:solidFill>
              </a:rPr>
              <a:t>）、</a:t>
            </a:r>
            <a:r>
              <a:rPr lang="en-US" sz="1400" b="0" i="0" u="none" strike="noStrike" dirty="0" err="1">
                <a:solidFill>
                  <a:srgbClr val="000000"/>
                </a:solidFill>
              </a:rPr>
              <a:t>机制（规划标准利益怎么协调</a:t>
            </a:r>
            <a:r>
              <a:rPr lang="en-US" sz="1400" b="0" i="0" u="none" strike="noStrike" dirty="0">
                <a:solidFill>
                  <a:srgbClr val="000000"/>
                </a:solidFill>
              </a:rPr>
              <a:t>）。</a:t>
            </a:r>
          </a:p>
          <a:p>
            <a:pPr marL="0" indent="0" algn="l">
              <a:lnSpc>
                <a:spcPct val="100000"/>
              </a:lnSpc>
            </a:pPr>
            <a:r>
              <a:rPr lang="en-US" sz="1400" b="0" i="0" u="none" strike="noStrike" dirty="0" err="1">
                <a:solidFill>
                  <a:srgbClr val="000000"/>
                </a:solidFill>
              </a:rPr>
              <a:t>关键判断：物理三网三年能建成，制度适配要十年，所以制度必须同步跟上</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这一页是治理架构图：纵向四层，横向一条数据底座。</a:t>
            </a:r>
          </a:p>
          <a:p>
            <a:pPr marL="0" indent="0" algn="l">
              <a:lnSpc>
                <a:spcPct val="100000"/>
              </a:lnSpc>
            </a:pPr>
            <a:r>
              <a:rPr lang="en-US" sz="1400" b="0" i="0" u="none" strike="noStrike">
                <a:solidFill>
                  <a:srgbClr val="000000"/>
                </a:solidFill>
              </a:rPr>
              <a:t>顶层五部门统筹，流域层按"四统一"防止重复建设，运行层水网调度中心和算力枢纽直接对接。</a:t>
            </a:r>
          </a:p>
          <a:p>
            <a:pPr marL="0" indent="0" algn="l">
              <a:lnSpc>
                <a:spcPct val="100000"/>
              </a:lnSpc>
            </a:pPr>
            <a:r>
              <a:rPr lang="en-US" sz="1400" b="0" i="0" u="none" strike="noStrike">
                <a:solidFill>
                  <a:srgbClr val="000000"/>
                </a:solidFill>
              </a:rPr>
              <a:t>底层是一张图、一个共享平台，把物理三网的所有数据要素装在同一个底座上。</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这一页收束到六个可操作的机制：标准、共享、水权、规划、金融、共建。</a:t>
            </a:r>
          </a:p>
          <a:p>
            <a:pPr marL="0" indent="0" algn="l">
              <a:lnSpc>
                <a:spcPct val="100000"/>
              </a:lnSpc>
            </a:pPr>
            <a:r>
              <a:rPr lang="en-US" sz="1400" b="0" i="0" u="none" strike="noStrike">
                <a:solidFill>
                  <a:srgbClr val="000000"/>
                </a:solidFill>
              </a:rPr>
              <a:t>前三个解决"数据和水怎么流通"，后三个解决"投资和重复建设怎么避免"。</a:t>
            </a:r>
          </a:p>
          <a:p>
            <a:pPr marL="0" indent="0" algn="l">
              <a:lnSpc>
                <a:spcPct val="100000"/>
              </a:lnSpc>
            </a:pPr>
            <a:r>
              <a:rPr lang="en-US" sz="1400" b="0" i="0" u="none" strike="noStrike">
                <a:solidFill>
                  <a:srgbClr val="000000"/>
                </a:solidFill>
              </a:rPr>
              <a:t>最后一句点题：技术决定能不能连，体制机制决定能不能长期协同。</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硬投资和软建设的关系。硬投资是物质载体，包括国家水网工程、数字孪生、智能装备，更多用于发展新质生产力。软建设是制度保障，包括投融资机制、运行管理机制、水价形成机制，目的是更好地适应新质生产力。</a:t>
            </a:r>
          </a:p>
          <a:p>
            <a:pPr marL="0" indent="0" algn="l">
              <a:lnSpc>
                <a:spcPct val="100000"/>
              </a:lnSpc>
            </a:pPr>
            <a:r>
              <a:rPr lang="en-US" sz="1400" b="0" i="0" u="none" strike="noStrike">
                <a:solidFill>
                  <a:srgbClr val="000000"/>
                </a:solidFill>
              </a:rPr>
              <a:t>两者要两手抓、两手都要硬。形象地说：硬投资造航母，软建设建跑道。工程建得成，机制还要转得动。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这一页讲思路转变。过去是重工程轻机制，工程上马快，机制设计慢，建完再补制度往往事倍功半。今后要反过来：先建机制、后建工程。</a:t>
            </a:r>
          </a:p>
          <a:p>
            <a:pPr marL="0" indent="0" algn="l">
              <a:lnSpc>
                <a:spcPct val="100000"/>
              </a:lnSpc>
            </a:pPr>
            <a:r>
              <a:rPr lang="en-US" sz="1400" b="0" i="0" u="none" strike="noStrike">
                <a:solidFill>
                  <a:srgbClr val="000000"/>
                </a:solidFill>
              </a:rPr>
              <a:t>在规划、项目建议书、可行性研究、初步设计这四个前期阶段，都要把投融资、水价、运维等体制机制问题想清楚。工程建成就有可持续运行的制度基础。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各位好，今天围绕"两重"领域"六张网"特别是水网项目，谈工程与机制更好结合这个关键命题。</a:t>
            </a:r>
          </a:p>
          <a:p>
            <a:pPr marL="0" indent="0" algn="l">
              <a:lnSpc>
                <a:spcPct val="100000"/>
              </a:lnSpc>
            </a:pPr>
            <a:r>
              <a:rPr lang="en-US" sz="1400" b="0" i="0" u="none" strike="noStrike">
                <a:solidFill>
                  <a:srgbClr val="000000"/>
                </a:solidFill>
              </a:rPr>
              <a:t>首先看前期工作链条：规划、项目建议书、可行性研究、初步设计，每个阶段既要定工程方案，也要同步落运行机制。</a:t>
            </a:r>
          </a:p>
          <a:p>
            <a:pPr marL="0" indent="0" algn="l">
              <a:lnSpc>
                <a:spcPct val="100000"/>
              </a:lnSpc>
            </a:pPr>
            <a:r>
              <a:rPr lang="en-US" sz="1400" b="0" i="0" u="none" strike="noStrike">
                <a:solidFill>
                  <a:srgbClr val="000000"/>
                </a:solidFill>
              </a:rPr>
              <a:t>为什么要两手抓？一是要统筹"硬投资"与"软建设"，二是机制前置决定工程可持续，三是建管运一体化让工程真正发挥效益。</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从全流程看，工程与机制"两张皮"是当前最突出的问题。</a:t>
            </a:r>
          </a:p>
          <a:p>
            <a:pPr marL="0" indent="0" algn="l">
              <a:lnSpc>
                <a:spcPct val="100000"/>
              </a:lnSpc>
            </a:pPr>
            <a:r>
              <a:rPr lang="en-US" sz="1400" b="0" i="0" u="none" strike="noStrike">
                <a:solidFill>
                  <a:srgbClr val="000000"/>
                </a:solidFill>
              </a:rPr>
              <a:t>一是重建轻管，机制谋划滞后；二是要素保障与空间矛盾前置不足，拖慢申报；三是前期质量责任落实不到位；四是投融资与运营机制不健全。</a:t>
            </a:r>
          </a:p>
          <a:p>
            <a:pPr marL="0" indent="0" algn="l">
              <a:lnSpc>
                <a:spcPct val="100000"/>
              </a:lnSpc>
            </a:pPr>
            <a:r>
              <a:rPr lang="en-US" sz="1400" b="0" i="0" u="none" strike="noStrike">
                <a:solidFill>
                  <a:srgbClr val="000000"/>
                </a:solidFill>
              </a:rPr>
              <a:t>这些问题共同症结在于：工程投入"一锤定音"，机制设计却被当作"软任务"。这正是我们要着力解决的。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针对以上问题，我们提出四条改进路径。</a:t>
            </a:r>
          </a:p>
          <a:p>
            <a:pPr marL="0" indent="0" algn="l">
              <a:lnSpc>
                <a:spcPct val="100000"/>
              </a:lnSpc>
            </a:pPr>
            <a:r>
              <a:rPr lang="en-US" sz="1400" b="0" i="0" u="none" strike="noStrike">
                <a:solidFill>
                  <a:srgbClr val="000000"/>
                </a:solidFill>
              </a:rPr>
              <a:t>第一，机制前置，把项目法人、管护经费、水价机制前移到可研初设阶段；第二，要素协同，空间矛盾纳入"一张图"前置处理；第三，压实质量责任，全流程可追溯；第四，推进建管运一体化和投融资多元化。</a:t>
            </a:r>
          </a:p>
          <a:p>
            <a:pPr marL="0" indent="0" algn="l">
              <a:lnSpc>
                <a:spcPct val="100000"/>
              </a:lnSpc>
            </a:pPr>
            <a:r>
              <a:rPr lang="en-US" sz="1400" b="0" i="0" u="none" strike="noStrike">
                <a:solidFill>
                  <a:srgbClr val="000000"/>
                </a:solidFill>
              </a:rPr>
              <a:t>归根结底，要做到"硬投资"与"软建设"统筹，实现高质量建设、高水平运行、高效能管理。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各位好，今天谈水网项目的四大效益——经济、社会、生态、安全如何更好结合。</a:t>
            </a:r>
          </a:p>
          <a:p>
            <a:pPr marL="0" indent="0" algn="l">
              <a:lnSpc>
                <a:spcPct val="100000"/>
              </a:lnSpc>
            </a:pPr>
            <a:r>
              <a:rPr lang="en-US" sz="1400" b="0" i="0" u="none" strike="noStrike">
                <a:solidFill>
                  <a:srgbClr val="000000"/>
                </a:solidFill>
              </a:rPr>
              <a:t>水网工程天然是"多功能复合体"：既供水产粮创造经济价值，又惠及民生提升社会价值，还修复生态产生生态价值，同时筑牢防洪安全底线。</a:t>
            </a:r>
          </a:p>
          <a:p>
            <a:pPr marL="0" indent="0" algn="l">
              <a:lnSpc>
                <a:spcPct val="100000"/>
              </a:lnSpc>
            </a:pPr>
            <a:r>
              <a:rPr lang="en-US" sz="1400" b="0" i="0" u="none" strike="noStrike">
                <a:solidFill>
                  <a:srgbClr val="000000"/>
                </a:solidFill>
              </a:rPr>
              <a:t>这四大效益不是各自独立的，而是相互支撑、彼此促进，共同汇聚成"综合效益·统筹统一"。只有统筹兼顾，才能真正释放水网的综合价值。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再看当前存在的问题，集中表现为"四个失衡"。</a:t>
            </a:r>
          </a:p>
          <a:p>
            <a:pPr marL="0" indent="0" algn="l">
              <a:lnSpc>
                <a:spcPct val="100000"/>
              </a:lnSpc>
            </a:pPr>
            <a:r>
              <a:rPr lang="en-US" sz="1400" b="0" i="0" u="none" strike="noStrike">
                <a:solidFill>
                  <a:srgbClr val="000000"/>
                </a:solidFill>
              </a:rPr>
              <a:t>一是重工程轻机制，重实体轻"软建设"；二是重骨干轻配套，最后一公里衔接不畅；三是重规模轻效益，重数量轻质量；四是重当期轻长远，重建轻评、重建轻管。</a:t>
            </a:r>
          </a:p>
          <a:p>
            <a:pPr marL="0" indent="0" algn="l">
              <a:lnSpc>
                <a:spcPct val="100000"/>
              </a:lnSpc>
            </a:pPr>
            <a:r>
              <a:rPr lang="en-US" sz="1400" b="0" i="0" u="none" strike="noStrike">
                <a:solidFill>
                  <a:srgbClr val="000000"/>
                </a:solidFill>
              </a:rPr>
              <a:t>这四点共同症结，是把四大效益割裂对待，重"物"轻"效"、重"量"轻"质"，导致综合效益打了折扣。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针对上述失衡，我们提出四大抓手。</a:t>
            </a:r>
          </a:p>
          <a:p>
            <a:pPr marL="0" indent="0" algn="l">
              <a:lnSpc>
                <a:spcPct val="100000"/>
              </a:lnSpc>
            </a:pPr>
            <a:r>
              <a:rPr lang="en-US" sz="1400" b="0" i="0" u="none" strike="noStrike">
                <a:solidFill>
                  <a:srgbClr val="000000"/>
                </a:solidFill>
              </a:rPr>
              <a:t>一是提高认识，树立综合效益观，摒弃重建轻管、重规模轻效益的思维；二是改进激励，把投资规模导向转为综合效益导向；三是强化监审，全过程把关问效；四是注重效果，以综合效益论英雄，强化后评价。</a:t>
            </a:r>
          </a:p>
          <a:p>
            <a:pPr marL="0" indent="0" algn="l">
              <a:lnSpc>
                <a:spcPct val="100000"/>
              </a:lnSpc>
            </a:pPr>
            <a:r>
              <a:rPr lang="en-US" sz="1400" b="0" i="0" u="none" strike="noStrike">
                <a:solidFill>
                  <a:srgbClr val="000000"/>
                </a:solidFill>
              </a:rPr>
              <a:t>最终以四大效益统一为标尺，实现水网高质量建设、高水平运行、高效能管理。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第五个轮子，是对外开放。新型生产关系要求我们在全球范围内配置先进生产要素。</a:t>
            </a:r>
          </a:p>
          <a:p>
            <a:pPr marL="0" indent="0" algn="l">
              <a:lnSpc>
                <a:spcPct val="100000"/>
              </a:lnSpc>
            </a:pPr>
            <a:r>
              <a:rPr lang="en-US" sz="1400" b="0" i="0" u="none" strike="noStrike">
                <a:solidFill>
                  <a:srgbClr val="000000"/>
                </a:solidFill>
              </a:rPr>
              <a:t>一方面，深化"一带一路"水利合作，推进与共建国家水资源务实合作，分享中国治水经验和技术标准，支持水利企业参与境外水网项目建设。</a:t>
            </a:r>
          </a:p>
          <a:p>
            <a:pPr marL="0" indent="0" algn="l">
              <a:lnSpc>
                <a:spcPct val="100000"/>
              </a:lnSpc>
            </a:pPr>
            <a:r>
              <a:rPr lang="en-US" sz="1400" b="0" i="0" u="none" strike="noStrike">
                <a:solidFill>
                  <a:srgbClr val="000000"/>
                </a:solidFill>
              </a:rPr>
              <a:t>另一方面，引进来与走出去并重，引进国际先进水利技术和管理经验，吸引海外高层次水利人才来华创新创业。</a:t>
            </a:r>
          </a:p>
          <a:p>
            <a:pPr marL="0" indent="0" algn="l">
              <a:lnSpc>
                <a:spcPct val="100000"/>
              </a:lnSpc>
            </a:pPr>
            <a:r>
              <a:rPr lang="en-US" sz="1400" b="0" i="0" u="none" strike="noStrike">
                <a:solidFill>
                  <a:srgbClr val="000000"/>
                </a:solidFill>
              </a:rPr>
              <a:t>右边这个案例是中巴经济走廊的卡洛特水电站，是中巴经济走廊首个大型水电投资项目，总投资约17亿美元，年发电量32亿度，满足巴基斯坦数百万人口用电需求，成为中国水利技术装备"走出去"的典范。</a:t>
            </a:r>
          </a:p>
          <a:p>
            <a:pPr marL="0" indent="0" algn="l">
              <a:lnSpc>
                <a:spcPct val="100000"/>
              </a:lnSpc>
            </a:pPr>
            <a:r>
              <a:rPr lang="en-US" sz="1400" b="0" i="0" u="none" strike="noStrike">
                <a:solidFill>
                  <a:srgbClr val="000000"/>
                </a:solidFill>
              </a:rPr>
              <a:t>从引进来到走出去，中国水利正在全球配置先进生产要素。</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发展水利新质生产力，必须加强组织实施和保障。</a:t>
            </a:r>
          </a:p>
          <a:p>
            <a:pPr marL="0" indent="0" algn="l">
              <a:lnSpc>
                <a:spcPct val="100000"/>
              </a:lnSpc>
            </a:pPr>
            <a:r>
              <a:rPr lang="en-US" sz="1400" b="0" i="0" u="none" strike="noStrike">
                <a:solidFill>
                  <a:srgbClr val="000000"/>
                </a:solidFill>
              </a:rPr>
              <a:t>一是加强党的全面领导，把党的领导贯穿水利发展新质生产力全过程各领域。</a:t>
            </a:r>
          </a:p>
          <a:p>
            <a:pPr marL="0" indent="0" algn="l">
              <a:lnSpc>
                <a:spcPct val="100000"/>
              </a:lnSpc>
            </a:pPr>
            <a:r>
              <a:rPr lang="en-US" sz="1400" b="0" i="0" u="none" strike="noStrike">
                <a:solidFill>
                  <a:srgbClr val="000000"/>
                </a:solidFill>
              </a:rPr>
              <a:t>二是强化规划引领，编制好水利"十五五"规划，细化任务清单、责任清单、项目清单。</a:t>
            </a:r>
          </a:p>
          <a:p>
            <a:pPr marL="0" indent="0" algn="l">
              <a:lnSpc>
                <a:spcPct val="100000"/>
              </a:lnSpc>
            </a:pPr>
            <a:r>
              <a:rPr lang="en-US" sz="1400" b="0" i="0" u="none" strike="noStrike">
                <a:solidFill>
                  <a:srgbClr val="000000"/>
                </a:solidFill>
              </a:rPr>
              <a:t>三是健全投入机制，用好中央预算内投资、超长期特别国债，引导社会资本参与。</a:t>
            </a:r>
          </a:p>
          <a:p>
            <a:pPr marL="0" indent="0" algn="l">
              <a:lnSpc>
                <a:spcPct val="100000"/>
              </a:lnSpc>
            </a:pPr>
            <a:r>
              <a:rPr lang="en-US" sz="1400" b="0" i="0" u="none" strike="noStrike">
                <a:solidFill>
                  <a:srgbClr val="000000"/>
                </a:solidFill>
              </a:rPr>
              <a:t>四是严格考核评估，建立水利新质生产力发展评价指标体系。</a:t>
            </a:r>
          </a:p>
          <a:p>
            <a:pPr marL="0" indent="0" algn="l">
              <a:lnSpc>
                <a:spcPct val="100000"/>
              </a:lnSpc>
            </a:pPr>
            <a:r>
              <a:rPr lang="en-US" sz="1400" b="0" i="0" u="none" strike="noStrike">
                <a:solidFill>
                  <a:srgbClr val="000000"/>
                </a:solidFill>
              </a:rPr>
              <a:t>五是营造良好氛围，加强宣传引导，凝聚全社会治水兴水的强大合力。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讲四大管理机制。激励机制是奖优罚劣，让干得好的有回报、干得差的有压力。事前咨询机制是把好入口关，规划可研阶段引入第三方论证，避免拍脑袋决策。事中监督机制是过程管控，建设全程跟踪，发现问题及时调。事后评估机制是闭环反馈，建成后评估效益，经验教训反馈到下一轮规划，评估结果和后续奖补挂钩。</a:t>
            </a:r>
          </a:p>
          <a:p>
            <a:pPr marL="0" indent="0" algn="l">
              <a:lnSpc>
                <a:spcPct val="100000"/>
              </a:lnSpc>
            </a:pPr>
            <a:r>
              <a:rPr lang="en-US" sz="1400" b="0" i="0" u="none" strike="noStrike">
                <a:solidFill>
                  <a:srgbClr val="000000"/>
                </a:solidFill>
              </a:rPr>
              <a:t>四个机制形成闭环：激励引导方向，咨询把好入口，监督管住过程，评估闭环反馈。</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200" b="0" i="0" u="none" strike="noStrike" kern="0" cap="none" spc="0" normalizeH="0" baseline="0" noProof="0">
              <a:ln>
                <a:noFill/>
              </a:ln>
              <a:solidFill>
                <a:srgbClr val="000000"/>
              </a:solidFill>
              <a:effectLst/>
              <a:uLnTx/>
              <a:uFillTx/>
              <a:latin typeface="Arial"/>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cs typeface="Arial"/>
                <a:sym typeface="Arial"/>
              </a:rPr>
              <a:t>‹#›</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zh-CN" altLang="en-US" sz="1400" b="0" i="0" u="none" strike="noStrike" dirty="0">
                <a:solidFill>
                  <a:srgbClr val="000000"/>
                </a:solidFill>
              </a:rPr>
              <a:t>总之，</a:t>
            </a:r>
            <a:r>
              <a:rPr lang="en-US" sz="1400" b="0" i="0" u="none" strike="noStrike" dirty="0" err="1">
                <a:solidFill>
                  <a:srgbClr val="000000"/>
                </a:solidFill>
              </a:rPr>
              <a:t>让我们以</a:t>
            </a:r>
            <a:r>
              <a:rPr lang="zh-CN" altLang="en-US" sz="1400" b="0" i="0" u="none" strike="noStrike" dirty="0">
                <a:solidFill>
                  <a:srgbClr val="000000"/>
                </a:solidFill>
              </a:rPr>
              <a:t>“六合”</a:t>
            </a:r>
            <a:r>
              <a:rPr lang="en-US" sz="1400" b="0" i="0" u="none" strike="noStrike" dirty="0">
                <a:solidFill>
                  <a:srgbClr val="000000"/>
                </a:solidFill>
              </a:rPr>
              <a:t>，</a:t>
            </a:r>
            <a:r>
              <a:rPr lang="en-US" sz="1400" b="0" i="0" u="none" strike="noStrike" dirty="0" err="1">
                <a:solidFill>
                  <a:srgbClr val="000000"/>
                </a:solidFill>
              </a:rPr>
              <a:t>绘就国家水网与幸福河湖新画卷</a:t>
            </a:r>
            <a:r>
              <a:rPr lang="en-US" sz="1400" b="0" i="0" u="none" strike="noStrike" dirty="0">
                <a:solidFill>
                  <a:srgbClr val="000000"/>
                </a:solidFill>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标题幻灯片" type="title">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标题和内容" type="obj">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节标题" type="secHead">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两栏内容" type="twoObj">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较" type="twoTxTwoObj">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仅标题" type="titleOnly">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空白" type="blank">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内容与标题" type="objTx">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图片与标题" type="picTx">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3" name="Shape 25"/>
          <p:cNvSpPr>
            <a:spLocks noGrp="1"/>
          </p:cNvSpPr>
          <p:nvPr>
            <p:ph type="pic" idx="2"/>
          </p:nvPr>
        </p:nvSpPr>
        <p:spPr>
          <a:xfrm>
            <a:off x="3887391" y="740569"/>
            <a:ext cx="4629150" cy="3655219"/>
          </a:xfrm>
          <a:prstGeom prst="rect">
            <a:avLst/>
          </a:prstGeom>
          <a:noFill/>
          <a:ln>
            <a:noFill/>
          </a:ln>
        </p:spPr>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标题和竖排文字" type="vertTx">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竖排标题与文本" type="vertTitleAndTx">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a:ea typeface="Arial"/>
                <a:cs typeface="Arial"/>
                <a:sym typeface="Arial"/>
              </a:defRPr>
            </a:lvl1pPr>
            <a:lvl2pPr marL="0" marR="0" lvl="1" indent="0" algn="r" rtl="0">
              <a:spcBef>
                <a:spcPts val="0"/>
              </a:spcBef>
              <a:buNone/>
              <a:defRPr sz="900" b="0" i="0" u="none" strike="noStrike" cap="none">
                <a:solidFill>
                  <a:srgbClr val="888888"/>
                </a:solidFill>
                <a:latin typeface="Arial"/>
                <a:ea typeface="Arial"/>
                <a:cs typeface="Arial"/>
                <a:sym typeface="Arial"/>
              </a:defRPr>
            </a:lvl2pPr>
            <a:lvl3pPr marL="0" marR="0" lvl="2" indent="0" algn="r" rtl="0">
              <a:spcBef>
                <a:spcPts val="0"/>
              </a:spcBef>
              <a:buNone/>
              <a:defRPr sz="900" b="0" i="0" u="none" strike="noStrike" cap="none">
                <a:solidFill>
                  <a:srgbClr val="888888"/>
                </a:solidFill>
                <a:latin typeface="Arial"/>
                <a:ea typeface="Arial"/>
                <a:cs typeface="Arial"/>
                <a:sym typeface="Arial"/>
              </a:defRPr>
            </a:lvl3pPr>
            <a:lvl4pPr marL="0" marR="0" lvl="3" indent="0" algn="r" rtl="0">
              <a:spcBef>
                <a:spcPts val="0"/>
              </a:spcBef>
              <a:buNone/>
              <a:defRPr sz="900" b="0" i="0" u="none" strike="noStrike" cap="none">
                <a:solidFill>
                  <a:srgbClr val="888888"/>
                </a:solidFill>
                <a:latin typeface="Arial"/>
                <a:ea typeface="Arial"/>
                <a:cs typeface="Arial"/>
                <a:sym typeface="Arial"/>
              </a:defRPr>
            </a:lvl4pPr>
            <a:lvl5pPr marL="0" marR="0" lvl="4" indent="0" algn="r" rtl="0">
              <a:spcBef>
                <a:spcPts val="0"/>
              </a:spcBef>
              <a:buNone/>
              <a:defRPr sz="900" b="0" i="0" u="none" strike="noStrike" cap="none">
                <a:solidFill>
                  <a:srgbClr val="888888"/>
                </a:solidFill>
                <a:latin typeface="Arial"/>
                <a:ea typeface="Arial"/>
                <a:cs typeface="Arial"/>
                <a:sym typeface="Arial"/>
              </a:defRPr>
            </a:lvl5pPr>
            <a:lvl6pPr marL="0" marR="0" lvl="5" indent="0" algn="r" rtl="0">
              <a:spcBef>
                <a:spcPts val="0"/>
              </a:spcBef>
              <a:buNone/>
              <a:defRPr sz="900" b="0" i="0" u="none" strike="noStrike" cap="none">
                <a:solidFill>
                  <a:srgbClr val="888888"/>
                </a:solidFill>
                <a:latin typeface="Arial"/>
                <a:ea typeface="Arial"/>
                <a:cs typeface="Arial"/>
                <a:sym typeface="Arial"/>
              </a:defRPr>
            </a:lvl6pPr>
            <a:lvl7pPr marL="0" marR="0" lvl="6" indent="0" algn="r" rtl="0">
              <a:spcBef>
                <a:spcPts val="0"/>
              </a:spcBef>
              <a:buNone/>
              <a:defRPr sz="900" b="0" i="0" u="none" strike="noStrike" cap="none">
                <a:solidFill>
                  <a:srgbClr val="888888"/>
                </a:solidFill>
                <a:latin typeface="Arial"/>
                <a:ea typeface="Arial"/>
                <a:cs typeface="Arial"/>
                <a:sym typeface="Arial"/>
              </a:defRPr>
            </a:lvl7pPr>
            <a:lvl8pPr marL="0" marR="0" lvl="7" indent="0" algn="r" rtl="0">
              <a:spcBef>
                <a:spcPts val="0"/>
              </a:spcBef>
              <a:buNone/>
              <a:defRPr sz="900" b="0" i="0" u="none" strike="noStrike" cap="none">
                <a:solidFill>
                  <a:srgbClr val="888888"/>
                </a:solidFill>
                <a:latin typeface="Arial"/>
                <a:ea typeface="Arial"/>
                <a:cs typeface="Arial"/>
                <a:sym typeface="Arial"/>
              </a:defRPr>
            </a:lvl8pPr>
            <a:lvl9pPr marL="0" marR="0" lvl="8" indent="0" algn="r" rtl="0">
              <a:spcBef>
                <a:spcPts val="0"/>
              </a:spcBef>
              <a:buNone/>
              <a:defRPr sz="9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zh-C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默认主题">
    <p:bg>
      <p:bgPr>
        <a:solidFill>
          <a:srgbClr val="FFFFFF">
            <a:alpha val="100000"/>
          </a:srgbClr>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5748369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13.jpeg"/><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1016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4" name="AutoShape 4"/>
          <p:cNvSpPr txBox="1"/>
          <p:nvPr/>
        </p:nvSpPr>
        <p:spPr>
          <a:xfrm>
            <a:off x="1016000" y="215900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dirty="0" err="1">
                <a:solidFill>
                  <a:srgbClr val="143D30"/>
                </a:solidFill>
                <a:latin typeface="Noto Serif SC"/>
                <a:ea typeface="Noto Serif SC"/>
                <a:cs typeface="Noto Serif SC"/>
                <a:sym typeface="Noto Serif SC"/>
              </a:rPr>
              <a:t>构建与新质生产力相适应的</a:t>
            </a:r>
            <a:endParaRPr lang="en-US" sz="1100" dirty="0"/>
          </a:p>
        </p:txBody>
      </p:sp>
      <p:sp>
        <p:nvSpPr>
          <p:cNvPr id="5" name="AutoShape 5"/>
          <p:cNvSpPr txBox="1"/>
          <p:nvPr/>
        </p:nvSpPr>
        <p:spPr>
          <a:xfrm>
            <a:off x="1016000" y="3175000"/>
            <a:ext cx="1016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dirty="0" err="1">
                <a:solidFill>
                  <a:srgbClr val="143D30"/>
                </a:solidFill>
                <a:latin typeface="Noto Serif SC"/>
                <a:ea typeface="Noto Serif SC"/>
                <a:cs typeface="Noto Serif SC"/>
                <a:sym typeface="Noto Serif SC"/>
              </a:rPr>
              <a:t>水利领域新型生产关系</a:t>
            </a:r>
            <a:endParaRPr lang="en-US" sz="1100" dirty="0"/>
          </a:p>
        </p:txBody>
      </p:sp>
      <p:sp>
        <p:nvSpPr>
          <p:cNvPr id="6" name="AutoShape 6"/>
          <p:cNvSpPr txBox="1"/>
          <p:nvPr/>
        </p:nvSpPr>
        <p:spPr>
          <a:xfrm>
            <a:off x="2286000" y="4552122"/>
            <a:ext cx="762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2800" b="0" i="0" u="none" strike="noStrike" dirty="0">
                <a:solidFill>
                  <a:srgbClr val="4A5568"/>
                </a:solidFill>
                <a:latin typeface="Noto Sans SC"/>
                <a:ea typeface="Noto Sans SC"/>
                <a:cs typeface="Noto Sans SC"/>
                <a:sym typeface="Noto Sans SC"/>
              </a:rPr>
              <a:t>高 俊 才  </a:t>
            </a:r>
            <a:endParaRPr lang="en-US" sz="2800" dirty="0"/>
          </a:p>
        </p:txBody>
      </p:sp>
      <p:sp>
        <p:nvSpPr>
          <p:cNvPr id="8" name="AutoShape 8"/>
          <p:cNvSpPr txBox="1"/>
          <p:nvPr/>
        </p:nvSpPr>
        <p:spPr>
          <a:xfrm>
            <a:off x="3710608" y="5232400"/>
            <a:ext cx="5080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0" i="0" u="none" strike="noStrike" dirty="0">
                <a:solidFill>
                  <a:srgbClr val="6B7280"/>
                </a:solidFill>
                <a:latin typeface="Noto Sans SC"/>
                <a:ea typeface="Noto Sans SC"/>
                <a:cs typeface="Noto Sans SC"/>
                <a:sym typeface="Noto Sans SC"/>
              </a:rPr>
              <a:t>2026年10月29</a:t>
            </a:r>
            <a:r>
              <a:rPr lang="zh-CN" altLang="en-US" sz="2800" b="0" i="0" u="none" strike="noStrike" dirty="0">
                <a:solidFill>
                  <a:srgbClr val="6B7280"/>
                </a:solidFill>
                <a:latin typeface="Noto Sans SC"/>
                <a:ea typeface="Noto Sans SC"/>
                <a:cs typeface="Noto Sans SC"/>
                <a:sym typeface="Noto Sans SC"/>
              </a:rPr>
              <a:t>日</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178128"/>
            <a:ext cx="9458739"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2800" b="1" i="0" u="none" strike="noStrike" dirty="0">
                <a:solidFill>
                  <a:srgbClr val="143D30"/>
                </a:solidFill>
                <a:latin typeface="Noto Serif SC"/>
                <a:ea typeface="Noto Serif SC"/>
                <a:cs typeface="Noto Serif SC"/>
                <a:sym typeface="Noto Serif SC"/>
              </a:rPr>
              <a:t>重 点 内 容 目 录</a:t>
            </a:r>
            <a:endParaRPr lang="en-US" sz="1100" dirty="0"/>
          </a:p>
        </p:txBody>
      </p:sp>
      <p:cxnSp>
        <p:nvCxnSpPr>
          <p:cNvPr id="3" name="Connector 3"/>
          <p:cNvCxnSpPr/>
          <p:nvPr/>
        </p:nvCxnSpPr>
        <p:spPr>
          <a:xfrm rot="-57290">
            <a:off x="1016053" y="1327150"/>
            <a:ext cx="762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6177280" y="3938250"/>
            <a:ext cx="9175006"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i="0" u="none" strike="noStrike" dirty="0">
                <a:solidFill>
                  <a:srgbClr val="143D30"/>
                </a:solidFill>
                <a:latin typeface="Noto Sans SC"/>
                <a:ea typeface="Noto Sans SC"/>
                <a:cs typeface="Noto Sans SC"/>
                <a:sym typeface="Noto Sans SC"/>
              </a:rPr>
              <a:t>07    </a:t>
            </a:r>
            <a:r>
              <a:rPr lang="zh-CN" altLang="en-US" sz="2000" b="1" i="0" u="none" strike="noStrike" dirty="0">
                <a:solidFill>
                  <a:srgbClr val="143D30"/>
                </a:solidFill>
                <a:latin typeface="Noto Sans SC"/>
                <a:ea typeface="Noto Sans SC"/>
                <a:cs typeface="Noto Sans SC"/>
                <a:sym typeface="Noto Sans SC"/>
              </a:rPr>
              <a:t>完善和加强建设项目前期工作</a:t>
            </a:r>
            <a:endParaRPr lang="en-US" sz="2000" dirty="0"/>
          </a:p>
        </p:txBody>
      </p:sp>
      <p:sp>
        <p:nvSpPr>
          <p:cNvPr id="6" name="AutoShape 6"/>
          <p:cNvSpPr txBox="1"/>
          <p:nvPr/>
        </p:nvSpPr>
        <p:spPr>
          <a:xfrm>
            <a:off x="1905000" y="2277437"/>
            <a:ext cx="381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dirty="0"/>
          </a:p>
        </p:txBody>
      </p:sp>
      <p:cxnSp>
        <p:nvCxnSpPr>
          <p:cNvPr id="7" name="Connector 7"/>
          <p:cNvCxnSpPr/>
          <p:nvPr/>
        </p:nvCxnSpPr>
        <p:spPr>
          <a:xfrm rot="-9549">
            <a:off x="1016009" y="2597150"/>
            <a:ext cx="4572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9" name="AutoShape 9"/>
          <p:cNvSpPr txBox="1"/>
          <p:nvPr/>
        </p:nvSpPr>
        <p:spPr>
          <a:xfrm>
            <a:off x="970280" y="2882900"/>
            <a:ext cx="381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i="0" u="none" strike="noStrike" dirty="0">
                <a:solidFill>
                  <a:srgbClr val="143D30"/>
                </a:solidFill>
                <a:latin typeface="Noto Sans SC"/>
                <a:ea typeface="Noto Sans SC"/>
                <a:cs typeface="Noto Sans SC"/>
                <a:sym typeface="Noto Sans SC"/>
              </a:rPr>
              <a:t>02    </a:t>
            </a:r>
            <a:r>
              <a:rPr lang="zh-CN" altLang="en-US" sz="2000" b="1" i="0" u="none" strike="noStrike" dirty="0">
                <a:solidFill>
                  <a:srgbClr val="143D30"/>
                </a:solidFill>
                <a:latin typeface="Noto Sans SC"/>
                <a:ea typeface="Noto Sans SC"/>
                <a:cs typeface="Noto Sans SC"/>
                <a:sym typeface="Noto Sans SC"/>
              </a:rPr>
              <a:t>水利领域大国重器</a:t>
            </a:r>
            <a:endParaRPr lang="en-US" sz="2000" dirty="0"/>
          </a:p>
        </p:txBody>
      </p:sp>
      <p:sp>
        <p:nvSpPr>
          <p:cNvPr id="10" name="AutoShape 10"/>
          <p:cNvSpPr txBox="1"/>
          <p:nvPr/>
        </p:nvSpPr>
        <p:spPr>
          <a:xfrm>
            <a:off x="1905000" y="3248025"/>
            <a:ext cx="381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dirty="0"/>
          </a:p>
        </p:txBody>
      </p:sp>
      <p:cxnSp>
        <p:nvCxnSpPr>
          <p:cNvPr id="11" name="Connector 11"/>
          <p:cNvCxnSpPr/>
          <p:nvPr/>
        </p:nvCxnSpPr>
        <p:spPr>
          <a:xfrm rot="-9549">
            <a:off x="1016009" y="3676650"/>
            <a:ext cx="4572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3" name="AutoShape 13"/>
          <p:cNvSpPr txBox="1"/>
          <p:nvPr/>
        </p:nvSpPr>
        <p:spPr>
          <a:xfrm>
            <a:off x="970280" y="3956050"/>
            <a:ext cx="381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dirty="0"/>
              <a:t>03    </a:t>
            </a:r>
            <a:r>
              <a:rPr lang="zh-CN" altLang="en-US" sz="2000" b="1" dirty="0"/>
              <a:t>水权与水价改革</a:t>
            </a:r>
            <a:endParaRPr lang="en-US" sz="2000" b="1" dirty="0"/>
          </a:p>
        </p:txBody>
      </p:sp>
      <p:sp>
        <p:nvSpPr>
          <p:cNvPr id="14" name="AutoShape 14"/>
          <p:cNvSpPr txBox="1"/>
          <p:nvPr/>
        </p:nvSpPr>
        <p:spPr>
          <a:xfrm>
            <a:off x="1905000" y="4318000"/>
            <a:ext cx="3810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dirty="0"/>
          </a:p>
        </p:txBody>
      </p:sp>
      <p:sp>
        <p:nvSpPr>
          <p:cNvPr id="16" name="AutoShape 16"/>
          <p:cNvSpPr txBox="1"/>
          <p:nvPr/>
        </p:nvSpPr>
        <p:spPr>
          <a:xfrm>
            <a:off x="1005314" y="4973935"/>
            <a:ext cx="406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i="0" u="none" strike="noStrike" dirty="0">
                <a:solidFill>
                  <a:srgbClr val="143D30"/>
                </a:solidFill>
                <a:latin typeface="Noto Sans SC"/>
                <a:ea typeface="Noto Sans SC"/>
                <a:cs typeface="Noto Sans SC"/>
                <a:sym typeface="Noto Sans SC"/>
              </a:rPr>
              <a:t>04   </a:t>
            </a:r>
            <a:r>
              <a:rPr lang="zh-CN" altLang="en-US" sz="2000" b="1" i="0" u="none" strike="noStrike" dirty="0">
                <a:solidFill>
                  <a:srgbClr val="143D30"/>
                </a:solidFill>
                <a:latin typeface="Noto Sans SC"/>
                <a:ea typeface="Noto Sans SC"/>
                <a:cs typeface="Noto Sans SC"/>
                <a:sym typeface="Noto Sans SC"/>
              </a:rPr>
              <a:t>水网、算力网、通信网三网融合</a:t>
            </a:r>
            <a:endParaRPr lang="en-US" sz="2000" dirty="0"/>
          </a:p>
        </p:txBody>
      </p:sp>
      <p:sp>
        <p:nvSpPr>
          <p:cNvPr id="17" name="AutoShape 17"/>
          <p:cNvSpPr txBox="1"/>
          <p:nvPr/>
        </p:nvSpPr>
        <p:spPr>
          <a:xfrm>
            <a:off x="7239000" y="2159000"/>
            <a:ext cx="4064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dirty="0"/>
          </a:p>
        </p:txBody>
      </p:sp>
      <p:cxnSp>
        <p:nvCxnSpPr>
          <p:cNvPr id="18" name="Connector 18"/>
          <p:cNvCxnSpPr/>
          <p:nvPr/>
        </p:nvCxnSpPr>
        <p:spPr>
          <a:xfrm rot="-9549">
            <a:off x="6350009" y="2597150"/>
            <a:ext cx="4572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20" name="AutoShape 20"/>
          <p:cNvSpPr txBox="1"/>
          <p:nvPr/>
        </p:nvSpPr>
        <p:spPr>
          <a:xfrm>
            <a:off x="6223000" y="1856433"/>
            <a:ext cx="4064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i="0" u="none" strike="noStrike" dirty="0">
                <a:solidFill>
                  <a:srgbClr val="143D30"/>
                </a:solidFill>
                <a:latin typeface="Noto Sans SC"/>
                <a:ea typeface="Noto Sans SC"/>
                <a:cs typeface="Noto Sans SC"/>
                <a:sym typeface="Noto Sans SC"/>
              </a:rPr>
              <a:t>05    </a:t>
            </a:r>
            <a:r>
              <a:rPr lang="en-US" altLang="zh-CN" sz="2000" b="1" dirty="0">
                <a:solidFill>
                  <a:srgbClr val="143D30"/>
                </a:solidFill>
                <a:latin typeface="Noto Sans SC"/>
                <a:ea typeface="Noto Sans SC"/>
                <a:cs typeface="Noto Sans SC"/>
                <a:sym typeface="Noto Sans SC"/>
              </a:rPr>
              <a:t>“</a:t>
            </a:r>
            <a:r>
              <a:rPr lang="zh-CN" altLang="en-US" sz="2000" b="1" i="0" u="none" strike="noStrike" dirty="0">
                <a:solidFill>
                  <a:srgbClr val="143D30"/>
                </a:solidFill>
                <a:latin typeface="Noto Sans SC"/>
                <a:ea typeface="Noto Sans SC"/>
                <a:cs typeface="Noto Sans SC"/>
                <a:sym typeface="Noto Sans SC"/>
              </a:rPr>
              <a:t>硬投资</a:t>
            </a:r>
            <a:r>
              <a:rPr lang="en-US" altLang="zh-CN" sz="2000" b="1" i="0" u="none" strike="noStrike" dirty="0">
                <a:solidFill>
                  <a:srgbClr val="143D30"/>
                </a:solidFill>
                <a:latin typeface="Noto Sans SC"/>
                <a:ea typeface="Noto Sans SC"/>
                <a:cs typeface="Noto Sans SC"/>
                <a:sym typeface="Noto Sans SC"/>
              </a:rPr>
              <a:t>”</a:t>
            </a:r>
            <a:r>
              <a:rPr lang="zh-CN" altLang="en-US" sz="2000" b="1" i="0" u="none" strike="noStrike" dirty="0">
                <a:solidFill>
                  <a:srgbClr val="143D30"/>
                </a:solidFill>
                <a:latin typeface="Noto Sans SC"/>
                <a:ea typeface="Noto Sans SC"/>
                <a:cs typeface="Noto Sans SC"/>
                <a:sym typeface="Noto Sans SC"/>
              </a:rPr>
              <a:t>与</a:t>
            </a:r>
            <a:r>
              <a:rPr lang="en-US" altLang="zh-CN" sz="2000" b="1" i="0" u="none" strike="noStrike" dirty="0">
                <a:solidFill>
                  <a:srgbClr val="143D30"/>
                </a:solidFill>
                <a:latin typeface="Noto Sans SC"/>
                <a:ea typeface="Noto Sans SC"/>
                <a:cs typeface="Noto Sans SC"/>
                <a:sym typeface="Noto Sans SC"/>
              </a:rPr>
              <a:t>”</a:t>
            </a:r>
            <a:r>
              <a:rPr lang="zh-CN" altLang="en-US" sz="2000" b="1" i="0" u="none" strike="noStrike" dirty="0">
                <a:solidFill>
                  <a:srgbClr val="143D30"/>
                </a:solidFill>
                <a:latin typeface="Noto Sans SC"/>
                <a:ea typeface="Noto Sans SC"/>
                <a:cs typeface="Noto Sans SC"/>
                <a:sym typeface="Noto Sans SC"/>
              </a:rPr>
              <a:t>软建设</a:t>
            </a:r>
            <a:r>
              <a:rPr lang="en-US" altLang="zh-CN" sz="2000" b="1" i="0" u="none" strike="noStrike" dirty="0">
                <a:solidFill>
                  <a:srgbClr val="143D30"/>
                </a:solidFill>
                <a:latin typeface="Noto Sans SC"/>
                <a:ea typeface="Noto Sans SC"/>
                <a:cs typeface="Noto Sans SC"/>
                <a:sym typeface="Noto Sans SC"/>
              </a:rPr>
              <a:t>”</a:t>
            </a:r>
            <a:r>
              <a:rPr lang="zh-CN" altLang="en-US" sz="2000" b="1" i="0" u="none" strike="noStrike" dirty="0">
                <a:solidFill>
                  <a:srgbClr val="143D30"/>
                </a:solidFill>
                <a:latin typeface="Noto Sans SC"/>
                <a:ea typeface="Noto Sans SC"/>
                <a:cs typeface="Noto Sans SC"/>
                <a:sym typeface="Noto Sans SC"/>
              </a:rPr>
              <a:t>并重</a:t>
            </a:r>
            <a:endParaRPr lang="en-US" sz="2000" dirty="0"/>
          </a:p>
        </p:txBody>
      </p:sp>
      <p:sp>
        <p:nvSpPr>
          <p:cNvPr id="21" name="AutoShape 21"/>
          <p:cNvSpPr txBox="1"/>
          <p:nvPr/>
        </p:nvSpPr>
        <p:spPr>
          <a:xfrm>
            <a:off x="7239000" y="3238500"/>
            <a:ext cx="4064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dirty="0"/>
          </a:p>
        </p:txBody>
      </p:sp>
      <p:cxnSp>
        <p:nvCxnSpPr>
          <p:cNvPr id="22" name="Connector 22"/>
          <p:cNvCxnSpPr/>
          <p:nvPr/>
        </p:nvCxnSpPr>
        <p:spPr>
          <a:xfrm rot="-9549">
            <a:off x="6350009" y="3676650"/>
            <a:ext cx="4572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24" name="AutoShape 24"/>
          <p:cNvSpPr txBox="1"/>
          <p:nvPr/>
        </p:nvSpPr>
        <p:spPr>
          <a:xfrm>
            <a:off x="6177280" y="2892425"/>
            <a:ext cx="4511502"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2000" b="1" i="0" u="none" strike="noStrike" dirty="0">
                <a:solidFill>
                  <a:srgbClr val="143D30"/>
                </a:solidFill>
                <a:latin typeface="Noto Sans SC"/>
                <a:ea typeface="Noto Sans SC"/>
                <a:cs typeface="Noto Sans SC"/>
                <a:sym typeface="Noto Sans SC"/>
              </a:rPr>
              <a:t>06   AI</a:t>
            </a:r>
            <a:r>
              <a:rPr lang="zh-CN" altLang="en-US" sz="2000" b="1" i="0" u="none" strike="noStrike" dirty="0">
                <a:solidFill>
                  <a:srgbClr val="143D30"/>
                </a:solidFill>
                <a:latin typeface="Noto Sans SC"/>
                <a:ea typeface="Noto Sans SC"/>
                <a:cs typeface="Noto Sans SC"/>
                <a:sym typeface="Noto Sans SC"/>
              </a:rPr>
              <a:t>、机器人、无人机的应用与机制</a:t>
            </a:r>
            <a:endParaRPr lang="en-US" sz="2000" dirty="0"/>
          </a:p>
        </p:txBody>
      </p:sp>
      <p:sp>
        <p:nvSpPr>
          <p:cNvPr id="25" name="AutoShape 25"/>
          <p:cNvSpPr txBox="1"/>
          <p:nvPr/>
        </p:nvSpPr>
        <p:spPr>
          <a:xfrm>
            <a:off x="7239000" y="4318000"/>
            <a:ext cx="4064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dirty="0"/>
          </a:p>
        </p:txBody>
      </p:sp>
      <p:sp>
        <p:nvSpPr>
          <p:cNvPr id="26" name="AutoShape 26"/>
          <p:cNvSpPr txBox="1"/>
          <p:nvPr/>
        </p:nvSpPr>
        <p:spPr>
          <a:xfrm>
            <a:off x="5966823" y="6034407"/>
            <a:ext cx="10160000" cy="254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000" b="0" i="0" u="none" strike="noStrike">
                <a:solidFill>
                  <a:srgbClr val="9CA3AF"/>
                </a:solidFill>
                <a:latin typeface="Noto Sans SC"/>
                <a:ea typeface="Noto Sans SC"/>
                <a:cs typeface="Noto Sans SC"/>
                <a:sym typeface="Noto Sans SC"/>
              </a:rPr>
              <a:t>新型生产关系 · 体制机制 · 要素配置 · 制度创新</a:t>
            </a:r>
            <a:endParaRPr lang="en-US" sz="1100"/>
          </a:p>
        </p:txBody>
      </p:sp>
      <p:sp>
        <p:nvSpPr>
          <p:cNvPr id="28" name="文本框 27">
            <a:extLst>
              <a:ext uri="{FF2B5EF4-FFF2-40B4-BE49-F238E27FC236}">
                <a16:creationId xmlns:a16="http://schemas.microsoft.com/office/drawing/2014/main" id="{43CB3987-E953-5242-5AD0-FBBCC56465E0}"/>
              </a:ext>
            </a:extLst>
          </p:cNvPr>
          <p:cNvSpPr txBox="1"/>
          <p:nvPr/>
        </p:nvSpPr>
        <p:spPr>
          <a:xfrm>
            <a:off x="552268" y="1064402"/>
            <a:ext cx="10829109" cy="441531"/>
          </a:xfrm>
          <a:prstGeom prst="rect">
            <a:avLst/>
          </a:prstGeom>
          <a:noFill/>
        </p:spPr>
        <p:txBody>
          <a:bodyPr wrap="square">
            <a:spAutoFit/>
          </a:bodyPr>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学习</a:t>
            </a:r>
            <a:r>
              <a:rPr kumimoji="0" lang="en-US" altLang="zh-CN"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kumimoji="0" lang="en-US" altLang="zh-CN" sz="2000" b="1"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中共中央</a:t>
            </a:r>
            <a:r>
              <a:rPr kumimoji="0" lang="en-US" altLang="zh-CN" sz="2000" b="1"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altLang="zh-CN" sz="2000" b="1"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国务院关于发展新质生产力的意见</a:t>
            </a:r>
            <a:r>
              <a:rPr kumimoji="0" lang="en-US" altLang="zh-CN"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kumimoji="0" lang="zh-CN" altLang="en-US"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kumimoji="0" lang="en-US" altLang="zh-CN"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2026</a:t>
            </a:r>
            <a:r>
              <a:rPr kumimoji="0" lang="zh-CN" altLang="en-US"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年</a:t>
            </a:r>
            <a:r>
              <a:rPr kumimoji="0" lang="en-US" altLang="zh-CN"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10</a:t>
            </a:r>
            <a:r>
              <a:rPr kumimoji="0" lang="zh-CN" altLang="en-US"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月</a:t>
            </a:r>
            <a:r>
              <a:rPr kumimoji="0" lang="en-US" altLang="zh-CN"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10</a:t>
            </a:r>
            <a:r>
              <a:rPr kumimoji="0" lang="zh-CN" altLang="en-US"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日</a:t>
            </a:r>
            <a:r>
              <a:rPr kumimoji="0" lang="en-US" altLang="zh-CN"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kumimoji="0" lang="zh-CN" altLang="en-US"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人民日报</a:t>
            </a:r>
            <a:r>
              <a:rPr kumimoji="0" lang="en-US" altLang="zh-CN"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kumimoji="0" lang="zh-CN" altLang="en-US" sz="20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）的体会</a:t>
            </a:r>
            <a:endParaRPr kumimoji="0" lang="en-US" altLang="zh-CN"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文本框 28">
            <a:extLst>
              <a:ext uri="{FF2B5EF4-FFF2-40B4-BE49-F238E27FC236}">
                <a16:creationId xmlns:a16="http://schemas.microsoft.com/office/drawing/2014/main" id="{01053425-6947-0EAF-5C52-AA30915D130E}"/>
              </a:ext>
            </a:extLst>
          </p:cNvPr>
          <p:cNvSpPr txBox="1"/>
          <p:nvPr/>
        </p:nvSpPr>
        <p:spPr>
          <a:xfrm>
            <a:off x="901174" y="1790700"/>
            <a:ext cx="5131326" cy="400110"/>
          </a:xfrm>
          <a:prstGeom prst="rect">
            <a:avLst/>
          </a:prstGeom>
          <a:noFill/>
        </p:spPr>
        <p:txBody>
          <a:bodyPr wrap="square">
            <a:spAutoFit/>
          </a:bodyPr>
          <a:lstStyle/>
          <a:p>
            <a:r>
              <a:rPr lang="en-US" altLang="zh-CN" sz="2000" b="1" dirty="0"/>
              <a:t>01     </a:t>
            </a:r>
            <a:r>
              <a:rPr lang="zh-CN" altLang="en-US" sz="2000" b="1" dirty="0"/>
              <a:t>理论内涵的发展</a:t>
            </a:r>
          </a:p>
        </p:txBody>
      </p:sp>
      <p:sp>
        <p:nvSpPr>
          <p:cNvPr id="31" name="文本框 30">
            <a:extLst>
              <a:ext uri="{FF2B5EF4-FFF2-40B4-BE49-F238E27FC236}">
                <a16:creationId xmlns:a16="http://schemas.microsoft.com/office/drawing/2014/main" id="{3D19FCCC-8378-1A4A-E886-C0B8BD7A521F}"/>
              </a:ext>
            </a:extLst>
          </p:cNvPr>
          <p:cNvSpPr txBox="1"/>
          <p:nvPr/>
        </p:nvSpPr>
        <p:spPr>
          <a:xfrm>
            <a:off x="6096000" y="4925675"/>
            <a:ext cx="6094948" cy="400110"/>
          </a:xfrm>
          <a:prstGeom prst="rect">
            <a:avLst/>
          </a:prstGeom>
          <a:noFill/>
        </p:spPr>
        <p:txBody>
          <a:bodyPr wrap="square">
            <a:spAutoFit/>
          </a:bodyPr>
          <a:lstStyle/>
          <a:p>
            <a:r>
              <a:rPr lang="en-US" altLang="zh-CN" sz="2000" b="1" dirty="0"/>
              <a:t>08   </a:t>
            </a:r>
            <a:r>
              <a:rPr lang="zh-CN" altLang="en-US" sz="2000" b="1" dirty="0"/>
              <a:t>水网建设四大效益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MARXISM · FOUNDATION</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1049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1E1E1E"/>
                </a:solidFill>
                <a:effectLst/>
                <a:uLnTx/>
                <a:uFillTx/>
                <a:latin typeface="Noto Serif SC"/>
                <a:ea typeface="Noto Serif SC"/>
                <a:cs typeface="Noto Serif SC"/>
                <a:sym typeface="Noto Serif SC"/>
              </a:rPr>
              <a:t>理论奠基：生产力决定生产关系，生产关系反作用于生产力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78000"/>
            <a:ext cx="50800" cy="1524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803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90700"/>
            <a:ext cx="4064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社会基本矛盾运动规律</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AutoShape 9"/>
          <p:cNvSpPr txBox="1"/>
          <p:nvPr/>
        </p:nvSpPr>
        <p:spPr>
          <a:xfrm>
            <a:off x="1879600" y="2133600"/>
            <a:ext cx="9017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sng" strike="noStrike" kern="0" cap="none" spc="0" normalizeH="0" baseline="0" noProof="0" dirty="0" err="1">
                <a:ln>
                  <a:noFill/>
                </a:ln>
                <a:solidFill>
                  <a:srgbClr val="4C4C4C"/>
                </a:solidFill>
                <a:effectLst/>
                <a:uLnTx/>
                <a:uFillTx/>
                <a:latin typeface="Noto Sans SC"/>
                <a:ea typeface="Noto Sans SC"/>
                <a:cs typeface="Noto Sans SC"/>
                <a:sym typeface="Noto Sans SC"/>
              </a:rPr>
              <a:t>生产力决定生产关系，生产关系对生产力有巨大反作用</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；生产关系一定要适合生产力状况，是人类社会发展的普遍规律。马克思在</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《〈政治经济学批判〉序言》中指出：社会的物质生产力发展到一定阶段，便同现存生产关系发生矛盾，这些关系便由生产力的发展形式变成生产力的桎梏——</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那时社会革命的时代就到来了</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3556000"/>
            <a:ext cx="50800" cy="1524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3581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3568700"/>
            <a:ext cx="508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社会主义社会基本矛盾</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AutoShape 13"/>
          <p:cNvSpPr txBox="1"/>
          <p:nvPr/>
        </p:nvSpPr>
        <p:spPr>
          <a:xfrm>
            <a:off x="1879600" y="3911600"/>
            <a:ext cx="9017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在《关于正确处理人民内部矛盾的问题》中提出：</a:t>
            </a:r>
            <a:r>
              <a:rPr kumimoji="0" lang="en-US" sz="1600" b="0" i="0" u="sng" strike="noStrike" kern="0" cap="none" spc="0" normalizeH="0" baseline="0" noProof="0" dirty="0">
                <a:ln>
                  <a:noFill/>
                </a:ln>
                <a:solidFill>
                  <a:srgbClr val="4C4C4C"/>
                </a:solidFill>
                <a:effectLst/>
                <a:uLnTx/>
                <a:uFillTx/>
                <a:latin typeface="Noto Sans SC"/>
                <a:ea typeface="Noto Sans SC"/>
                <a:cs typeface="Noto Sans SC"/>
                <a:sym typeface="Noto Sans SC"/>
              </a:rPr>
              <a:t>社会主义社会的基本矛盾，仍然是生产关系和生产力之间的矛盾、上层建筑和经济基础之间的矛盾</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。它们既相适应又相矛盾；社会主义生产关系比较旧时代生产关系更能够适合生产力的发展，这一矛盾可以经过社会主义制度本身不断地得到解决。</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55626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320800" y="56642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B84C3A"/>
                </a:solidFill>
                <a:effectLst/>
                <a:uLnTx/>
                <a:uFillTx/>
                <a:latin typeface="Noto Sans SC"/>
                <a:ea typeface="Noto Sans SC"/>
                <a:cs typeface="Noto Sans SC"/>
                <a:sym typeface="Noto Sans SC"/>
              </a:rPr>
              <a:t>核心命题：</a:t>
            </a:r>
            <a:r>
              <a:rPr kumimoji="0" lang="en-US" sz="1300" b="0" i="0" u="none" strike="noStrike" kern="0" cap="none" spc="0" normalizeH="0" baseline="0" noProof="0">
                <a:ln>
                  <a:noFill/>
                </a:ln>
                <a:solidFill>
                  <a:srgbClr val="B84C3A"/>
                </a:solidFill>
                <a:effectLst/>
                <a:uLnTx/>
                <a:uFillTx/>
                <a:latin typeface="Noto Sans SC"/>
                <a:ea typeface="Noto Sans SC"/>
                <a:cs typeface="Noto Sans SC"/>
                <a:sym typeface="Noto Sans SC"/>
              </a:rPr>
              <a:t>生产关系一定要适合生产力的性质——这是贯穿马克思主义中国化全过程的一条主线。</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6" name="Connector 16"/>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17" name="AutoShape 17"/>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来源：《马克思恩格斯选集》第二卷·《毛泽东著作选读》下册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04 / 06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REFORM · RELEASE PRODUCTIVE FORCES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1049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1E1E1E"/>
                </a:solidFill>
                <a:effectLst/>
                <a:uLnTx/>
                <a:uFillTx/>
                <a:latin typeface="Noto Serif SC"/>
                <a:ea typeface="Noto Serif SC"/>
                <a:cs typeface="Noto Serif SC"/>
                <a:sym typeface="Noto Serif SC"/>
              </a:rPr>
              <a:t>改革开放：改革也是解放生产力，代表先进生产力发展要求</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78000"/>
            <a:ext cx="50800" cy="1524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803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90700"/>
            <a:ext cx="508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改革也是解放生产力</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AutoShape 9"/>
          <p:cNvSpPr txBox="1"/>
          <p:nvPr/>
        </p:nvSpPr>
        <p:spPr>
          <a:xfrm>
            <a:off x="1879600" y="2133600"/>
            <a:ext cx="9017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1992年</a:t>
            </a:r>
            <a:r>
              <a:rPr kumimoji="0" lang="zh-CN" alt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小平同志</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南方谈话提出：</a:t>
            </a:r>
            <a:r>
              <a:rPr kumimoji="0" lang="en-US" sz="1600" b="0" i="0" u="sng" strike="noStrike" kern="0" cap="none" spc="0" normalizeH="0" baseline="0" noProof="0" dirty="0">
                <a:ln>
                  <a:noFill/>
                </a:ln>
                <a:solidFill>
                  <a:srgbClr val="4C4C4C"/>
                </a:solidFill>
                <a:effectLst/>
                <a:uLnTx/>
                <a:uFillTx/>
                <a:latin typeface="Noto Sans SC"/>
                <a:ea typeface="Noto Sans SC"/>
                <a:cs typeface="Noto Sans SC"/>
                <a:sym typeface="Noto Sans SC"/>
              </a:rPr>
              <a:t>革命是解放生产力，改革也是解放生产力</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；社会主义的本质，是解放生产力，发展生产力，消灭剥削，消除两极分化，最终达到共同富裕。判断改革得失，以"三个有利于"为标准——</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是否有利于发展社会主义社会的生产力、增强社会主义国家的综合国力、提高人民的生活水平</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3556000"/>
            <a:ext cx="50800" cy="1524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3581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3568700"/>
            <a:ext cx="508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代表中国先进生产力的发展要求</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AutoShape 13"/>
          <p:cNvSpPr txBox="1"/>
          <p:nvPr/>
        </p:nvSpPr>
        <p:spPr>
          <a:xfrm>
            <a:off x="1854200" y="3937000"/>
            <a:ext cx="9017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sng" strike="noStrike" kern="0" cap="none" spc="0" normalizeH="0" baseline="0" noProof="0" dirty="0">
                <a:ln>
                  <a:noFill/>
                </a:ln>
                <a:solidFill>
                  <a:srgbClr val="4C4C4C"/>
                </a:solidFill>
                <a:effectLst/>
                <a:uLnTx/>
                <a:uFillTx/>
                <a:latin typeface="Noto Sans SC"/>
                <a:ea typeface="Noto Sans SC"/>
                <a:cs typeface="Noto Sans SC"/>
                <a:sym typeface="Noto Sans SC"/>
              </a:rPr>
              <a:t>三个代表"重要思想把"代表中国先进生产力的发展要求"列为首要内容</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社会主义的根本任务是发展社会生产力，必须通过改革不断完善社会主义生产关系和上层建筑，使生产关系同生产力、上层建筑同经济基础相适应；不断解放和发展生产力，是党始终站在时代前列、保持先进性的根本体现和根本要求。</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55626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320800" y="56642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B84C3A"/>
                </a:solidFill>
                <a:effectLst/>
                <a:uLnTx/>
                <a:uFillTx/>
                <a:latin typeface="Noto Sans SC"/>
                <a:ea typeface="Noto Sans SC"/>
                <a:cs typeface="Noto Sans SC"/>
                <a:sym typeface="Noto Sans SC"/>
              </a:rPr>
              <a:t>实践主线：</a:t>
            </a:r>
            <a:r>
              <a:rPr kumimoji="0" lang="en-US" sz="1300" b="0" i="0" u="none" strike="noStrike" kern="0" cap="none" spc="0" normalizeH="0" baseline="0" noProof="0">
                <a:ln>
                  <a:noFill/>
                </a:ln>
                <a:solidFill>
                  <a:srgbClr val="B84C3A"/>
                </a:solidFill>
                <a:effectLst/>
                <a:uLnTx/>
                <a:uFillTx/>
                <a:latin typeface="Noto Sans SC"/>
                <a:ea typeface="Noto Sans SC"/>
                <a:cs typeface="Noto Sans SC"/>
                <a:sym typeface="Noto Sans SC"/>
              </a:rPr>
              <a:t>改革的目的，就是调整生产关系中不适应生产力发展的环节，为生产力发展开辟道路。</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6" name="Connector 16"/>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17" name="AutoShape 17"/>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来源：《邓小平文选》第三卷·江泽民"七一"讲话及十六大报告相关论述</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05 / 06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NEW ERA · HIGH-QUALITY DEVELOPMENT</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1049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1E1E1E"/>
                </a:solidFill>
                <a:effectLst/>
                <a:uLnTx/>
                <a:uFillTx/>
                <a:latin typeface="Noto Serif SC"/>
                <a:ea typeface="Noto Serif SC"/>
                <a:cs typeface="Noto Serif SC"/>
                <a:sym typeface="Noto Serif SC"/>
              </a:rPr>
              <a:t>新时代：通过全面深化改革进一步解放和发展社会生产力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78000"/>
            <a:ext cx="50800" cy="889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803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90700"/>
            <a:ext cx="762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根本任务：解放和发展社会生产力</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AutoShape 9"/>
          <p:cNvSpPr txBox="1"/>
          <p:nvPr/>
        </p:nvSpPr>
        <p:spPr>
          <a:xfrm>
            <a:off x="1879600" y="21082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解放和发展社会生产力，是社会主义的本质要求和根本任务；要牢牢扭住经济建设这个中心，推动实现高质量发展</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819400"/>
            <a:ext cx="50800" cy="889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8448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832100"/>
            <a:ext cx="762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改革方向：使生产关系适应生产力、上层建筑适应经济基础</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879600" y="31496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全面深化改革的总目标是完善和发展中国特色社会主义制度、推进国家治理体系和治理能力现代化，根本上是要让生产关系适应生产力发展、上层建筑适应经济基础发展。</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860800"/>
            <a:ext cx="50800" cy="889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8862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873500"/>
            <a:ext cx="762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发展理念：新发展理念引领高质量发展</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879600" y="41910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贯彻创新、协调、绿色、开放、共享的新发展理念，加快构建新发展格局，推动经济发展质量变革、效率变革、动力变革</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902200"/>
            <a:ext cx="50800" cy="8890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927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914900"/>
            <a:ext cx="762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第一动力：科技是第一生产力、人才是第一资源、创新是第一动力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5232400"/>
            <a:ext cx="9017000" cy="381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深入实施科教兴国战略、人才强国战略、创新驱动发展战略，不断开辟发展新领域新赛道</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2" name="Connector 22"/>
          <p:cNvCxnSpPr/>
          <p:nvPr/>
        </p:nvCxnSpPr>
        <p:spPr>
          <a:xfrm rot="-4297">
            <a:off x="1016004" y="5835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3" name="AutoShape 23"/>
          <p:cNvSpPr txBox="1"/>
          <p:nvPr/>
        </p:nvSpPr>
        <p:spPr>
          <a:xfrm>
            <a:off x="1016000" y="5994400"/>
            <a:ext cx="8890000" cy="254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B84C3A"/>
                </a:solidFill>
                <a:effectLst/>
                <a:uLnTx/>
                <a:uFillTx/>
                <a:latin typeface="Noto Sans SC"/>
                <a:ea typeface="Noto Sans SC"/>
                <a:cs typeface="Noto Sans SC"/>
                <a:sym typeface="Noto Sans SC"/>
              </a:rPr>
              <a:t>一条红线贯穿：</a:t>
            </a:r>
            <a:r>
              <a:rPr kumimoji="0" lang="en-US" sz="1200" b="0" i="0" u="none" strike="noStrike" kern="0" cap="none" spc="0" normalizeH="0" baseline="0" noProof="0">
                <a:ln>
                  <a:noFill/>
                </a:ln>
                <a:solidFill>
                  <a:srgbClr val="B84C3A"/>
                </a:solidFill>
                <a:effectLst/>
                <a:uLnTx/>
                <a:uFillTx/>
                <a:latin typeface="Noto Sans SC"/>
                <a:ea typeface="Noto Sans SC"/>
                <a:cs typeface="Noto Sans SC"/>
                <a:sym typeface="Noto Sans SC"/>
              </a:rPr>
              <a:t>生产力与生产关系的矛盾运动，决定了改革只有进行时、没有完成时。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343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477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来源：党的二十大报告·《习近平谈治国理政》相关论述整理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477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06 / 06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7" name="Picture 27"/>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02 · 理论内涵</a:t>
            </a:r>
            <a:endParaRPr lang="en-US" sz="1100"/>
          </a:p>
        </p:txBody>
      </p:sp>
      <p:sp>
        <p:nvSpPr>
          <p:cNvPr id="3" name="AutoShape 3"/>
          <p:cNvSpPr txBox="1"/>
          <p:nvPr/>
        </p:nvSpPr>
        <p:spPr>
          <a:xfrm>
            <a:off x="1016000" y="1358868"/>
            <a:ext cx="10160000" cy="165132"/>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2000" b="1" i="0" u="none" strike="noStrike" dirty="0">
              <a:solidFill>
                <a:srgbClr val="143D30"/>
              </a:solidFill>
              <a:latin typeface="Noto Serif SC"/>
              <a:ea typeface="Noto Serif SC"/>
              <a:cs typeface="Noto Serif SC"/>
              <a:sym typeface="Noto Serif SC"/>
            </a:endParaRPr>
          </a:p>
          <a:p>
            <a:pPr marL="0" indent="0" algn="l">
              <a:lnSpc>
                <a:spcPct val="125000"/>
              </a:lnSpc>
              <a:defRPr/>
            </a:pPr>
            <a:endParaRPr lang="en-US" sz="2000" b="1" dirty="0">
              <a:solidFill>
                <a:srgbClr val="143D30"/>
              </a:solidFill>
              <a:latin typeface="Noto Serif SC"/>
              <a:ea typeface="Noto Serif SC"/>
              <a:cs typeface="Noto Serif SC"/>
              <a:sym typeface="Noto Serif SC"/>
            </a:endParaRPr>
          </a:p>
          <a:p>
            <a:pPr marL="0" indent="0" algn="l">
              <a:lnSpc>
                <a:spcPct val="125000"/>
              </a:lnSpc>
              <a:defRPr/>
            </a:pPr>
            <a:r>
              <a:rPr lang="en-US" sz="2000" b="1" i="0" u="none" strike="noStrike" dirty="0" err="1">
                <a:solidFill>
                  <a:srgbClr val="143D30"/>
                </a:solidFill>
                <a:latin typeface="Noto Serif SC"/>
                <a:ea typeface="Noto Serif SC"/>
                <a:cs typeface="Noto Serif SC"/>
                <a:sym typeface="Noto Serif SC"/>
              </a:rPr>
              <a:t>生产力</a:t>
            </a:r>
            <a:r>
              <a:rPr lang="en-US" sz="2000" dirty="0">
                <a:solidFill>
                  <a:srgbClr val="143D30"/>
                </a:solidFill>
                <a:latin typeface="Noto Serif SC"/>
                <a:ea typeface="Noto Serif SC"/>
                <a:cs typeface="Noto Serif SC"/>
                <a:sym typeface="Noto Serif SC"/>
              </a:rPr>
              <a:t>(</a:t>
            </a:r>
            <a:r>
              <a:rPr lang="zh-CN" altLang="en-US" sz="2000" dirty="0">
                <a:solidFill>
                  <a:srgbClr val="143D30"/>
                </a:solidFill>
                <a:latin typeface="Noto Serif SC"/>
                <a:ea typeface="Noto Serif SC"/>
                <a:cs typeface="Noto Serif SC"/>
                <a:sym typeface="Noto Serif SC"/>
              </a:rPr>
              <a:t>劳动者、劳动资料、劳动对象</a:t>
            </a:r>
            <a:r>
              <a:rPr lang="en-US" sz="2000" dirty="0">
                <a:solidFill>
                  <a:srgbClr val="143D30"/>
                </a:solidFill>
                <a:latin typeface="Noto Serif SC"/>
                <a:ea typeface="Noto Serif SC"/>
                <a:cs typeface="Noto Serif SC"/>
                <a:sym typeface="Noto Serif SC"/>
              </a:rPr>
              <a:t>)</a:t>
            </a:r>
            <a:r>
              <a:rPr lang="zh-CN" altLang="en-US" sz="2000" b="1" dirty="0">
                <a:solidFill>
                  <a:srgbClr val="143D30"/>
                </a:solidFill>
                <a:latin typeface="Noto Serif SC"/>
                <a:ea typeface="Noto Serif SC"/>
                <a:cs typeface="Noto Serif SC"/>
                <a:sym typeface="Noto Serif SC"/>
              </a:rPr>
              <a:t>与生产关系</a:t>
            </a:r>
            <a:r>
              <a:rPr lang="en-US" sz="2000" b="1" i="0" u="none" strike="noStrike" dirty="0">
                <a:solidFill>
                  <a:srgbClr val="143D30"/>
                </a:solidFill>
                <a:latin typeface="Noto Serif SC"/>
                <a:ea typeface="Noto Serif SC"/>
                <a:cs typeface="Noto Serif SC"/>
                <a:sym typeface="Noto Serif SC"/>
              </a:rPr>
              <a:t>：</a:t>
            </a:r>
            <a:r>
              <a:rPr lang="en-US" sz="2000" b="1" i="0" u="none" strike="noStrike" dirty="0" err="1">
                <a:solidFill>
                  <a:srgbClr val="143D30"/>
                </a:solidFill>
                <a:latin typeface="Noto Serif SC"/>
                <a:ea typeface="Noto Serif SC"/>
                <a:cs typeface="Noto Serif SC"/>
                <a:sym typeface="Noto Serif SC"/>
              </a:rPr>
              <a:t>脚与鞋的辩证法</a:t>
            </a:r>
            <a:endParaRPr lang="en-US" sz="2000" b="1" i="0" u="none" strike="noStrike" dirty="0">
              <a:solidFill>
                <a:srgbClr val="143D30"/>
              </a:solidFill>
              <a:latin typeface="Noto Serif SC"/>
              <a:ea typeface="Noto Serif SC"/>
              <a:cs typeface="Noto Serif SC"/>
              <a:sym typeface="Noto Serif SC"/>
            </a:endParaRPr>
          </a:p>
          <a:p>
            <a:pPr marL="0" indent="0" algn="l">
              <a:lnSpc>
                <a:spcPct val="125000"/>
              </a:lnSpc>
              <a:defRPr/>
            </a:pPr>
            <a:r>
              <a:rPr lang="zh-CN" altLang="en-US" sz="2000" b="1" dirty="0">
                <a:solidFill>
                  <a:srgbClr val="143D30"/>
                </a:solidFill>
                <a:latin typeface="Noto Serif SC"/>
                <a:ea typeface="Noto Serif SC"/>
                <a:cs typeface="Noto Serif SC"/>
                <a:sym typeface="Noto Serif SC"/>
              </a:rPr>
              <a:t>生产关系的核心，</a:t>
            </a:r>
            <a:r>
              <a:rPr lang="zh-CN" altLang="en-US" sz="2000" dirty="0">
                <a:solidFill>
                  <a:srgbClr val="143D30"/>
                </a:solidFill>
                <a:latin typeface="Noto Serif SC"/>
                <a:ea typeface="Noto Serif SC"/>
                <a:cs typeface="Noto Serif SC"/>
                <a:sym typeface="Noto Serif SC"/>
              </a:rPr>
              <a:t>包括生产资料所有制、人们在生产中的地位和交换关系、产品分配关系等</a:t>
            </a:r>
            <a:r>
              <a:rPr lang="zh-CN" altLang="en-US" sz="2000" b="1" dirty="0">
                <a:solidFill>
                  <a:srgbClr val="143D30"/>
                </a:solidFill>
                <a:latin typeface="Noto Serif SC"/>
                <a:ea typeface="Noto Serif SC"/>
                <a:cs typeface="Noto Serif SC"/>
                <a:sym typeface="Noto Serif SC"/>
              </a:rPr>
              <a:t>。管理体制、运行机制，</a:t>
            </a:r>
            <a:r>
              <a:rPr lang="zh-CN" altLang="en-US" sz="2000" b="1" u="sng" dirty="0">
                <a:solidFill>
                  <a:srgbClr val="143D30"/>
                </a:solidFill>
                <a:latin typeface="Noto Serif SC"/>
                <a:ea typeface="Noto Serif SC"/>
                <a:cs typeface="Noto Serif SC"/>
                <a:sym typeface="Noto Serif SC"/>
              </a:rPr>
              <a:t>是生产关系借以实现的具体形式</a:t>
            </a:r>
            <a:r>
              <a:rPr lang="zh-CN" altLang="en-US" sz="2000" dirty="0">
                <a:solidFill>
                  <a:srgbClr val="143D30"/>
                </a:solidFill>
                <a:latin typeface="Noto Serif SC"/>
                <a:ea typeface="Noto Serif SC"/>
                <a:cs typeface="Noto Serif SC"/>
                <a:sym typeface="Noto Serif SC"/>
              </a:rPr>
              <a:t>。</a:t>
            </a:r>
            <a:endParaRPr lang="en-US" sz="2000" i="0" u="none" strike="noStrike" dirty="0">
              <a:solidFill>
                <a:srgbClr val="143D30"/>
              </a:solidFill>
              <a:latin typeface="Noto Serif SC"/>
              <a:ea typeface="Noto Serif SC"/>
              <a:cs typeface="Noto Serif SC"/>
              <a:sym typeface="Noto Serif SC"/>
            </a:endParaRPr>
          </a:p>
          <a:p>
            <a:pPr marL="0" indent="0" algn="l">
              <a:lnSpc>
                <a:spcPct val="125000"/>
              </a:lnSpc>
              <a:defRPr/>
            </a:pPr>
            <a:endParaRPr lang="en-US" sz="2600" b="1" dirty="0">
              <a:solidFill>
                <a:srgbClr val="143D30"/>
              </a:solidFill>
              <a:latin typeface="Noto Serif SC"/>
              <a:ea typeface="Noto Serif SC"/>
              <a:sym typeface="Noto Serif SC"/>
            </a:endParaRPr>
          </a:p>
          <a:p>
            <a:pPr marL="0" indent="0" algn="l">
              <a:lnSpc>
                <a:spcPct val="125000"/>
              </a:lnSpc>
              <a:defRPr/>
            </a:pPr>
            <a:endParaRPr lang="en-US" sz="1100" dirty="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p:nvPr/>
        </p:nvSpPr>
        <p:spPr>
          <a:xfrm>
            <a:off x="1016000" y="2095500"/>
            <a:ext cx="4445000" cy="889000"/>
          </a:xfrm>
          <a:prstGeom prst="roundRect">
            <a:avLst>
              <a:gd name="adj" fmla="val 0"/>
            </a:avLst>
          </a:prstGeom>
          <a:solidFill>
            <a:srgbClr val="284F2C">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txBox="1"/>
          <p:nvPr/>
        </p:nvSpPr>
        <p:spPr>
          <a:xfrm>
            <a:off x="1270000" y="2222500"/>
            <a:ext cx="3937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dirty="0" err="1">
                <a:solidFill>
                  <a:srgbClr val="284F2C"/>
                </a:solidFill>
                <a:latin typeface="Noto Sans SC"/>
                <a:ea typeface="Noto Sans SC"/>
                <a:cs typeface="Noto Sans SC"/>
                <a:sym typeface="Noto Sans SC"/>
              </a:rPr>
              <a:t>生产力</a:t>
            </a:r>
            <a:r>
              <a:rPr lang="en-US" sz="1500" b="1" i="0" u="none" strike="noStrike" dirty="0">
                <a:solidFill>
                  <a:srgbClr val="284F2C"/>
                </a:solidFill>
                <a:latin typeface="Noto Sans SC"/>
                <a:ea typeface="Noto Sans SC"/>
                <a:cs typeface="Noto Sans SC"/>
                <a:sym typeface="Noto Sans SC"/>
              </a:rPr>
              <a:t> = 脚</a:t>
            </a:r>
            <a:endParaRPr lang="en-US" sz="1100" dirty="0"/>
          </a:p>
        </p:txBody>
      </p:sp>
      <p:sp>
        <p:nvSpPr>
          <p:cNvPr id="7" name="AutoShape 7"/>
          <p:cNvSpPr txBox="1"/>
          <p:nvPr/>
        </p:nvSpPr>
        <p:spPr>
          <a:xfrm>
            <a:off x="1270000" y="2603500"/>
            <a:ext cx="3937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solidFill>
                <a:latin typeface="Noto Sans SC"/>
                <a:ea typeface="Noto Sans SC"/>
                <a:cs typeface="Noto Sans SC"/>
                <a:sym typeface="Noto Sans SC"/>
              </a:rPr>
              <a:t>脚长大了，旧鞋挤脚，就得换新鞋</a:t>
            </a:r>
            <a:endParaRPr lang="en-US" sz="1100"/>
          </a:p>
        </p:txBody>
      </p:sp>
      <p:sp>
        <p:nvSpPr>
          <p:cNvPr id="8" name="AutoShape 8"/>
          <p:cNvSpPr txBox="1"/>
          <p:nvPr/>
        </p:nvSpPr>
        <p:spPr>
          <a:xfrm>
            <a:off x="5651500" y="2349500"/>
            <a:ext cx="88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B4781E"/>
                </a:solidFill>
                <a:latin typeface="Noto Serif SC"/>
                <a:ea typeface="Noto Serif SC"/>
                <a:cs typeface="Noto Serif SC"/>
                <a:sym typeface="Noto Serif SC"/>
              </a:rPr>
              <a:t>⇌</a:t>
            </a:r>
            <a:endParaRPr lang="en-US" sz="1100"/>
          </a:p>
        </p:txBody>
      </p:sp>
      <p:sp>
        <p:nvSpPr>
          <p:cNvPr id="9" name="AutoShape 9"/>
          <p:cNvSpPr/>
          <p:nvPr/>
        </p:nvSpPr>
        <p:spPr>
          <a:xfrm>
            <a:off x="6731000" y="2095500"/>
            <a:ext cx="4445000" cy="889000"/>
          </a:xfrm>
          <a:prstGeom prst="roundRect">
            <a:avLst>
              <a:gd name="adj" fmla="val 0"/>
            </a:avLst>
          </a:prstGeom>
          <a:solidFill>
            <a:srgbClr val="B4781E">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txBox="1"/>
          <p:nvPr/>
        </p:nvSpPr>
        <p:spPr>
          <a:xfrm>
            <a:off x="6985000" y="2222500"/>
            <a:ext cx="3937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dirty="0" err="1">
                <a:solidFill>
                  <a:srgbClr val="B4781E"/>
                </a:solidFill>
                <a:latin typeface="Noto Sans SC"/>
                <a:ea typeface="Noto Sans SC"/>
                <a:cs typeface="Noto Sans SC"/>
                <a:sym typeface="Noto Sans SC"/>
              </a:rPr>
              <a:t>生产关系</a:t>
            </a:r>
            <a:r>
              <a:rPr lang="en-US" sz="1500" b="1" i="0" u="none" strike="noStrike" dirty="0">
                <a:solidFill>
                  <a:srgbClr val="B4781E"/>
                </a:solidFill>
                <a:latin typeface="Noto Sans SC"/>
                <a:ea typeface="Noto Sans SC"/>
                <a:cs typeface="Noto Sans SC"/>
                <a:sym typeface="Noto Sans SC"/>
              </a:rPr>
              <a:t> = 鞋</a:t>
            </a:r>
            <a:endParaRPr lang="en-US" sz="1100" dirty="0"/>
          </a:p>
        </p:txBody>
      </p:sp>
      <p:sp>
        <p:nvSpPr>
          <p:cNvPr id="11" name="AutoShape 11"/>
          <p:cNvSpPr txBox="1"/>
          <p:nvPr/>
        </p:nvSpPr>
        <p:spPr>
          <a:xfrm>
            <a:off x="6985000" y="2603500"/>
            <a:ext cx="3937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solidFill>
                <a:latin typeface="Noto Sans SC"/>
                <a:ea typeface="Noto Sans SC"/>
                <a:cs typeface="Noto Sans SC"/>
                <a:sym typeface="Noto Sans SC"/>
              </a:rPr>
              <a:t>鞋合不合脚，只有脚知道</a:t>
            </a:r>
            <a:endParaRPr lang="en-US" sz="1100"/>
          </a:p>
        </p:txBody>
      </p:sp>
      <p:sp>
        <p:nvSpPr>
          <p:cNvPr id="12" name="AutoShape 12"/>
          <p:cNvSpPr txBox="1"/>
          <p:nvPr/>
        </p:nvSpPr>
        <p:spPr>
          <a:xfrm>
            <a:off x="1016000" y="3302000"/>
            <a:ext cx="1016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生产关系三要素 = 鞋的三个部分</a:t>
            </a:r>
            <a:endParaRPr lang="en-US" sz="1100"/>
          </a:p>
        </p:txBody>
      </p:sp>
      <p:sp>
        <p:nvSpPr>
          <p:cNvPr id="13" name="AutoShape 13"/>
          <p:cNvSpPr/>
          <p:nvPr/>
        </p:nvSpPr>
        <p:spPr>
          <a:xfrm>
            <a:off x="1016000" y="3746500"/>
            <a:ext cx="3175000" cy="1143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txBox="1"/>
          <p:nvPr/>
        </p:nvSpPr>
        <p:spPr>
          <a:xfrm>
            <a:off x="1270000" y="3873500"/>
            <a:ext cx="2667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284F2C"/>
                </a:solidFill>
                <a:latin typeface="Noto Sans SC"/>
                <a:ea typeface="Noto Sans SC"/>
                <a:cs typeface="Noto Sans SC"/>
                <a:sym typeface="Noto Sans SC"/>
              </a:rPr>
              <a:t>鞋身 = 所有制</a:t>
            </a:r>
            <a:endParaRPr lang="en-US" sz="1100"/>
          </a:p>
        </p:txBody>
      </p:sp>
      <p:sp>
        <p:nvSpPr>
          <p:cNvPr id="15" name="AutoShape 15"/>
          <p:cNvSpPr txBox="1"/>
          <p:nvPr/>
        </p:nvSpPr>
        <p:spPr>
          <a:xfrm>
            <a:off x="1270000" y="4254500"/>
            <a:ext cx="266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100" b="0" i="0" u="none" strike="noStrike">
                <a:solidFill>
                  <a:srgbClr val="4A5568"/>
                </a:solidFill>
                <a:latin typeface="Noto Sans SC"/>
                <a:ea typeface="Noto Sans SC"/>
                <a:cs typeface="Noto Sans SC"/>
                <a:sym typeface="Noto Sans SC"/>
              </a:rPr>
              <a:t>水资源归谁？水权怎么界定？谁来投资建设？</a:t>
            </a:r>
            <a:endParaRPr lang="en-US" sz="1100"/>
          </a:p>
        </p:txBody>
      </p:sp>
      <p:sp>
        <p:nvSpPr>
          <p:cNvPr id="16" name="AutoShape 16"/>
          <p:cNvSpPr/>
          <p:nvPr/>
        </p:nvSpPr>
        <p:spPr>
          <a:xfrm>
            <a:off x="4508500" y="3746500"/>
            <a:ext cx="3175000" cy="1143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txBox="1"/>
          <p:nvPr/>
        </p:nvSpPr>
        <p:spPr>
          <a:xfrm>
            <a:off x="4762500" y="3873500"/>
            <a:ext cx="2667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284F2C"/>
                </a:solidFill>
                <a:latin typeface="Noto Sans SC"/>
                <a:ea typeface="Noto Sans SC"/>
                <a:cs typeface="Noto Sans SC"/>
                <a:sym typeface="Noto Sans SC"/>
              </a:rPr>
              <a:t>鞋带 = 管理关系</a:t>
            </a:r>
            <a:endParaRPr lang="en-US" sz="1100"/>
          </a:p>
        </p:txBody>
      </p:sp>
      <p:sp>
        <p:nvSpPr>
          <p:cNvPr id="18" name="AutoShape 18"/>
          <p:cNvSpPr txBox="1"/>
          <p:nvPr/>
        </p:nvSpPr>
        <p:spPr>
          <a:xfrm>
            <a:off x="4762500" y="4254500"/>
            <a:ext cx="266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100" b="0" i="0" u="none" strike="noStrike">
                <a:solidFill>
                  <a:srgbClr val="4A5568"/>
                </a:solidFill>
                <a:latin typeface="Noto Sans SC"/>
                <a:ea typeface="Noto Sans SC"/>
                <a:cs typeface="Noto Sans SC"/>
                <a:sym typeface="Noto Sans SC"/>
              </a:rPr>
              <a:t>谁管什么？部门怎么协同？流域怎么统筹？</a:t>
            </a:r>
            <a:endParaRPr lang="en-US" sz="1100"/>
          </a:p>
        </p:txBody>
      </p:sp>
      <p:sp>
        <p:nvSpPr>
          <p:cNvPr id="19" name="AutoShape 19"/>
          <p:cNvSpPr/>
          <p:nvPr/>
        </p:nvSpPr>
        <p:spPr>
          <a:xfrm>
            <a:off x="8001000" y="3746500"/>
            <a:ext cx="3175000" cy="1143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20" name="AutoShape 20"/>
          <p:cNvSpPr txBox="1"/>
          <p:nvPr/>
        </p:nvSpPr>
        <p:spPr>
          <a:xfrm>
            <a:off x="8255000" y="3873500"/>
            <a:ext cx="2667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284F2C"/>
                </a:solidFill>
                <a:latin typeface="Noto Sans SC"/>
                <a:ea typeface="Noto Sans SC"/>
                <a:cs typeface="Noto Sans SC"/>
                <a:sym typeface="Noto Sans SC"/>
              </a:rPr>
              <a:t>鞋底 = 分配方式</a:t>
            </a:r>
            <a:endParaRPr lang="en-US" sz="1100"/>
          </a:p>
        </p:txBody>
      </p:sp>
      <p:sp>
        <p:nvSpPr>
          <p:cNvPr id="21" name="AutoShape 21"/>
          <p:cNvSpPr txBox="1"/>
          <p:nvPr/>
        </p:nvSpPr>
        <p:spPr>
          <a:xfrm>
            <a:off x="8255000" y="4254500"/>
            <a:ext cx="2667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100" b="0" i="0" u="none" strike="noStrike">
                <a:solidFill>
                  <a:srgbClr val="4A5568"/>
                </a:solidFill>
                <a:latin typeface="Noto Sans SC"/>
                <a:ea typeface="Noto Sans SC"/>
                <a:cs typeface="Noto Sans SC"/>
                <a:sym typeface="Noto Sans SC"/>
              </a:rPr>
              <a:t>水费怎么收？生态补偿怎么补？创新怎么激励？</a:t>
            </a:r>
            <a:endParaRPr lang="en-US" sz="1100"/>
          </a:p>
        </p:txBody>
      </p:sp>
      <p:sp>
        <p:nvSpPr>
          <p:cNvPr id="22" name="AutoShape 22"/>
          <p:cNvSpPr txBox="1"/>
          <p:nvPr/>
        </p:nvSpPr>
        <p:spPr>
          <a:xfrm>
            <a:off x="1016000" y="5207000"/>
            <a:ext cx="1016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B4781E"/>
                </a:solidFill>
                <a:latin typeface="Noto Sans SC"/>
                <a:ea typeface="Noto Sans SC"/>
                <a:cs typeface="Noto Sans SC"/>
                <a:sym typeface="Noto Sans SC"/>
              </a:rPr>
              <a:t>新质生产力来了 → 脚长大了 → 必须换一双"新鞋"</a:t>
            </a:r>
            <a:endParaRPr lang="en-US" sz="1100"/>
          </a:p>
        </p:txBody>
      </p:sp>
      <p:sp>
        <p:nvSpPr>
          <p:cNvPr id="23" name="AutoShape 23"/>
          <p:cNvSpPr txBox="1"/>
          <p:nvPr/>
        </p:nvSpPr>
        <p:spPr>
          <a:xfrm>
            <a:off x="1016000" y="5588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新型生产关系就是要：让水要素像水一样自由流动、让创新活力像泉一样充分涌流、让保护者受益、让实干者得利。</a:t>
            </a:r>
            <a:endParaRPr lang="en-US" sz="1100"/>
          </a:p>
        </p:txBody>
      </p:sp>
      <p:sp>
        <p:nvSpPr>
          <p:cNvPr id="24" name="AutoShape 2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依据：马克思主义政治经济学基本原理、《中共中央 国务院关于发展新质生产力的意见》</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01 · 政策背景</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新质生产力意见出台的时代背景与战略考量</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国际环境变局</a:t>
            </a:r>
            <a:endParaRPr lang="en-US" sz="1100"/>
          </a:p>
        </p:txBody>
      </p:sp>
      <p:sp>
        <p:nvSpPr>
          <p:cNvPr id="6" name="AutoShape 6"/>
          <p:cNvSpPr txBox="1"/>
          <p:nvPr/>
        </p:nvSpPr>
        <p:spPr>
          <a:xfrm>
            <a:off x="1016000" y="2603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全球新一轮科技革命和产业变革深入发展</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大国博弈加剧，关键核心技术竞争白热化</a:t>
            </a:r>
          </a:p>
          <a:p>
            <a:pPr marL="0" indent="0" algn="l">
              <a:lnSpc>
                <a:spcPct val="150000"/>
              </a:lnSpc>
            </a:pPr>
            <a:r>
              <a:rPr lang="en-US" sz="1300" b="0" i="0" u="none" strike="noStrike">
                <a:solidFill>
                  <a:srgbClr val="4A5568"/>
                </a:solidFill>
                <a:latin typeface="Noto Sans SC"/>
                <a:ea typeface="Noto Sans SC"/>
                <a:cs typeface="Noto Sans SC"/>
                <a:sym typeface="Noto Sans SC"/>
              </a:rPr>
              <a:t>· 全球产业链供应链重构，绿色低碳成为共识</a:t>
            </a:r>
          </a:p>
        </p:txBody>
      </p:sp>
      <p:sp>
        <p:nvSpPr>
          <p:cNvPr id="7" name="AutoShape 7"/>
          <p:cNvSpPr txBox="1"/>
          <p:nvPr/>
        </p:nvSpPr>
        <p:spPr>
          <a:xfrm>
            <a:off x="1016000" y="406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国内发展阶段转换</a:t>
            </a:r>
            <a:endParaRPr lang="en-US" sz="1100"/>
          </a:p>
        </p:txBody>
      </p:sp>
      <p:sp>
        <p:nvSpPr>
          <p:cNvPr id="8" name="AutoShape 8"/>
          <p:cNvSpPr txBox="1"/>
          <p:nvPr/>
        </p:nvSpPr>
        <p:spPr>
          <a:xfrm>
            <a:off x="1016000" y="4508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我国经济由高速增长转向高质量发展阶段</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传统增长动力减弱，必须培育新动能</a:t>
            </a:r>
          </a:p>
          <a:p>
            <a:pPr marL="0" indent="0" algn="l">
              <a:lnSpc>
                <a:spcPct val="150000"/>
              </a:lnSpc>
            </a:pPr>
            <a:r>
              <a:rPr lang="en-US" sz="1300" b="0" i="0" u="none" strike="noStrike">
                <a:solidFill>
                  <a:srgbClr val="4A5568"/>
                </a:solidFill>
                <a:latin typeface="Noto Sans SC"/>
                <a:ea typeface="Noto Sans SC"/>
                <a:cs typeface="Noto Sans SC"/>
                <a:sym typeface="Noto Sans SC"/>
              </a:rPr>
              <a:t>· 人口结构变化、资源环境约束趋紧</a:t>
            </a: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水利领域的特殊要求</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水安全保障面临新形势新挑战</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传统水利发展模式难以为继</a:t>
            </a:r>
          </a:p>
          <a:p>
            <a:pPr marL="0" indent="0" algn="l">
              <a:lnSpc>
                <a:spcPct val="150000"/>
              </a:lnSpc>
            </a:pPr>
            <a:r>
              <a:rPr lang="en-US" sz="1300" b="0" i="0" u="none" strike="noStrike">
                <a:solidFill>
                  <a:srgbClr val="4A5568"/>
                </a:solidFill>
                <a:latin typeface="Noto Sans SC"/>
                <a:ea typeface="Noto Sans SC"/>
                <a:cs typeface="Noto Sans SC"/>
                <a:sym typeface="Noto Sans SC"/>
              </a:rPr>
              <a:t>· 数字技术与水利深度融合的窗口期</a:t>
            </a:r>
          </a:p>
          <a:p>
            <a:pPr marL="0" indent="0" algn="l">
              <a:lnSpc>
                <a:spcPct val="150000"/>
              </a:lnSpc>
            </a:pPr>
            <a:r>
              <a:rPr lang="en-US" sz="1300" b="0" i="0" u="none" strike="noStrike">
                <a:solidFill>
                  <a:srgbClr val="4A5568"/>
                </a:solidFill>
                <a:latin typeface="Noto Sans SC"/>
                <a:ea typeface="Noto Sans SC"/>
                <a:cs typeface="Noto Sans SC"/>
                <a:sym typeface="Noto Sans SC"/>
              </a:rPr>
              <a:t>· 水利基础设施网络亟待提质升级</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核心判断</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发展新质生产力是顺应世界科技革命潮流、把握国家发展战略全局的必然选择，也是水利现代化的必由之路。</a:t>
            </a:r>
            <a:endParaRPr lang="en-US" sz="1100"/>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国务院关于发展新质生产力的意见》（2026年10月）、党的二十大及二十届历次全会精神</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01 · 政策背景</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新质生产力是推动高质量发展的内在要求和重要着力点</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0955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核心标志</a:t>
            </a:r>
            <a:endParaRPr lang="en-US" sz="1100"/>
          </a:p>
        </p:txBody>
      </p:sp>
      <p:sp>
        <p:nvSpPr>
          <p:cNvPr id="6" name="AutoShape 6"/>
          <p:cNvSpPr txBox="1"/>
          <p:nvPr/>
        </p:nvSpPr>
        <p:spPr>
          <a:xfrm>
            <a:off x="1016000" y="24765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333"/>
              </a:lnSpc>
              <a:defRPr/>
            </a:pPr>
            <a:r>
              <a:rPr lang="en-US" sz="1400" b="0" i="0" u="none" strike="noStrike">
                <a:solidFill>
                  <a:srgbClr val="4A5568"/>
                </a:solidFill>
                <a:latin typeface="Noto Sans SC"/>
                <a:ea typeface="Noto Sans SC"/>
                <a:cs typeface="Noto Sans SC"/>
                <a:sym typeface="Noto Sans SC"/>
              </a:rPr>
              <a:t>以全要素生产率大幅提升为核心标志，推动技术革命性突破、生产要素创新性配置、产业深度转型升级。</a:t>
            </a:r>
            <a:endParaRPr lang="en-US" sz="1100"/>
          </a:p>
        </p:txBody>
      </p:sp>
      <p:sp>
        <p:nvSpPr>
          <p:cNvPr id="7" name="AutoShape 7"/>
          <p:cNvSpPr txBox="1"/>
          <p:nvPr/>
        </p:nvSpPr>
        <p:spPr>
          <a:xfrm>
            <a:off x="1016000" y="34925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五个创新方向</a:t>
            </a:r>
            <a:endParaRPr lang="en-US" sz="1100"/>
          </a:p>
        </p:txBody>
      </p:sp>
      <p:sp>
        <p:nvSpPr>
          <p:cNvPr id="8" name="AutoShape 8"/>
          <p:cNvSpPr txBox="1"/>
          <p:nvPr/>
        </p:nvSpPr>
        <p:spPr>
          <a:xfrm>
            <a:off x="1016000" y="3873500"/>
            <a:ext cx="4826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4A5568"/>
                </a:solidFill>
                <a:latin typeface="Noto Sans SC"/>
                <a:ea typeface="Noto Sans SC"/>
                <a:cs typeface="Noto Sans SC"/>
                <a:sym typeface="Noto Sans SC"/>
              </a:rPr>
              <a:t>· 科技创新引领</a:t>
            </a:r>
            <a:endParaRPr lang="en-US" sz="1100"/>
          </a:p>
          <a:p>
            <a:pPr marL="0" indent="0" algn="l">
              <a:lnSpc>
                <a:spcPct val="150000"/>
              </a:lnSpc>
            </a:pPr>
            <a:r>
              <a:rPr lang="en-US" sz="1400" b="0" i="0" u="none" strike="noStrike">
                <a:solidFill>
                  <a:srgbClr val="4A5568"/>
                </a:solidFill>
                <a:latin typeface="Noto Sans SC"/>
                <a:ea typeface="Noto Sans SC"/>
                <a:cs typeface="Noto Sans SC"/>
                <a:sym typeface="Noto Sans SC"/>
              </a:rPr>
              <a:t>· 产业创新融合</a:t>
            </a:r>
          </a:p>
          <a:p>
            <a:pPr marL="0" indent="0" algn="l">
              <a:lnSpc>
                <a:spcPct val="150000"/>
              </a:lnSpc>
            </a:pPr>
            <a:r>
              <a:rPr lang="en-US" sz="1400" b="0" i="0" u="none" strike="noStrike">
                <a:solidFill>
                  <a:srgbClr val="4A5568"/>
                </a:solidFill>
                <a:latin typeface="Noto Sans SC"/>
                <a:ea typeface="Noto Sans SC"/>
                <a:cs typeface="Noto Sans SC"/>
                <a:sym typeface="Noto Sans SC"/>
              </a:rPr>
              <a:t>· 发展方式创新</a:t>
            </a:r>
          </a:p>
          <a:p>
            <a:pPr marL="0" indent="0" algn="l">
              <a:lnSpc>
                <a:spcPct val="150000"/>
              </a:lnSpc>
            </a:pPr>
            <a:r>
              <a:rPr lang="en-US" sz="1400" b="0" i="0" u="none" strike="noStrike">
                <a:solidFill>
                  <a:srgbClr val="4A5568"/>
                </a:solidFill>
                <a:latin typeface="Noto Sans SC"/>
                <a:ea typeface="Noto Sans SC"/>
                <a:cs typeface="Noto Sans SC"/>
                <a:sym typeface="Noto Sans SC"/>
              </a:rPr>
              <a:t>· 体制机制创新</a:t>
            </a:r>
          </a:p>
          <a:p>
            <a:pPr marL="0" indent="0" algn="l">
              <a:lnSpc>
                <a:spcPct val="150000"/>
              </a:lnSpc>
            </a:pPr>
            <a:r>
              <a:rPr lang="en-US" sz="1400" b="0" i="0" u="none" strike="noStrike">
                <a:solidFill>
                  <a:srgbClr val="4A5568"/>
                </a:solidFill>
                <a:latin typeface="Noto Sans SC"/>
                <a:ea typeface="Noto Sans SC"/>
                <a:cs typeface="Noto Sans SC"/>
                <a:sym typeface="Noto Sans SC"/>
              </a:rPr>
              <a:t>· 人才工作机制创新</a:t>
            </a:r>
          </a:p>
        </p:txBody>
      </p:sp>
      <p:cxnSp>
        <p:nvCxnSpPr>
          <p:cNvPr id="9" name="Connector 9"/>
          <p:cNvCxnSpPr/>
          <p:nvPr/>
        </p:nvCxnSpPr>
        <p:spPr>
          <a:xfrm rot="5386518">
            <a:off x="4476750" y="3708412"/>
            <a:ext cx="32385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477000" y="2095500"/>
            <a:ext cx="4699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基本原则</a:t>
            </a:r>
            <a:endParaRPr lang="en-US" sz="1100"/>
          </a:p>
        </p:txBody>
      </p:sp>
      <p:sp>
        <p:nvSpPr>
          <p:cNvPr id="11" name="AutoShape 11"/>
          <p:cNvSpPr txBox="1"/>
          <p:nvPr/>
        </p:nvSpPr>
        <p:spPr>
          <a:xfrm>
            <a:off x="6477000" y="2476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4A5568"/>
                </a:solidFill>
                <a:latin typeface="Noto Sans SC"/>
                <a:ea typeface="Noto Sans SC"/>
                <a:cs typeface="Noto Sans SC"/>
                <a:sym typeface="Noto Sans SC"/>
              </a:rPr>
              <a:t>· 创新主导、改革为要</a:t>
            </a:r>
            <a:endParaRPr lang="en-US" sz="1100"/>
          </a:p>
          <a:p>
            <a:pPr marL="0" indent="0" algn="l">
              <a:lnSpc>
                <a:spcPct val="150000"/>
              </a:lnSpc>
            </a:pPr>
            <a:r>
              <a:rPr lang="en-US" sz="1400" b="0" i="0" u="none" strike="noStrike">
                <a:solidFill>
                  <a:srgbClr val="4A5568"/>
                </a:solidFill>
                <a:latin typeface="Noto Sans SC"/>
                <a:ea typeface="Noto Sans SC"/>
                <a:cs typeface="Noto Sans SC"/>
                <a:sym typeface="Noto Sans SC"/>
              </a:rPr>
              <a:t>· 因地制宜、先立后破</a:t>
            </a:r>
          </a:p>
          <a:p>
            <a:pPr marL="0" indent="0" algn="l">
              <a:lnSpc>
                <a:spcPct val="150000"/>
              </a:lnSpc>
            </a:pPr>
            <a:r>
              <a:rPr lang="en-US" sz="1400" b="0" i="0" u="none" strike="noStrike">
                <a:solidFill>
                  <a:srgbClr val="4A5568"/>
                </a:solidFill>
                <a:latin typeface="Noto Sans SC"/>
                <a:ea typeface="Noto Sans SC"/>
                <a:cs typeface="Noto Sans SC"/>
                <a:sym typeface="Noto Sans SC"/>
              </a:rPr>
              <a:t>· 坚持高技术、高效能、高质量</a:t>
            </a:r>
          </a:p>
        </p:txBody>
      </p:sp>
      <p:sp>
        <p:nvSpPr>
          <p:cNvPr id="12" name="AutoShape 12"/>
          <p:cNvSpPr txBox="1"/>
          <p:nvPr/>
        </p:nvSpPr>
        <p:spPr>
          <a:xfrm>
            <a:off x="6477000" y="3873500"/>
            <a:ext cx="4699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绿色发展要求</a:t>
            </a:r>
            <a:endParaRPr lang="en-US" sz="1100"/>
          </a:p>
        </p:txBody>
      </p:sp>
      <p:sp>
        <p:nvSpPr>
          <p:cNvPr id="13" name="AutoShape 13"/>
          <p:cNvSpPr txBox="1"/>
          <p:nvPr/>
        </p:nvSpPr>
        <p:spPr>
          <a:xfrm>
            <a:off x="6477000" y="4254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4A5568"/>
                </a:solidFill>
                <a:latin typeface="Noto Sans SC"/>
                <a:ea typeface="Noto Sans SC"/>
                <a:cs typeface="Noto Sans SC"/>
                <a:sym typeface="Noto Sans SC"/>
              </a:rPr>
              <a:t>新质生产力本身就是绿色生产力，要构建绿色低碳循环发展经济体系，推进能源革命。</a:t>
            </a:r>
            <a:endParaRPr lang="en-US" sz="1100"/>
          </a:p>
        </p:txBody>
      </p:sp>
      <p:sp>
        <p:nvSpPr>
          <p:cNvPr id="14" name="AutoShape 14"/>
          <p:cNvSpPr txBox="1"/>
          <p:nvPr/>
        </p:nvSpPr>
        <p:spPr>
          <a:xfrm>
            <a:off x="1016000" y="6223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来源：《中共中央 国务院关于发展新质生产力的意见》（2026年10月9日印发）</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01 · 政策背景</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新质生产力意见的重大战略意义</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p:nvPr/>
        </p:nvSpPr>
        <p:spPr>
          <a:xfrm>
            <a:off x="762000" y="2159000"/>
            <a:ext cx="3429000" cy="1778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txBox="1"/>
          <p:nvPr/>
        </p:nvSpPr>
        <p:spPr>
          <a:xfrm>
            <a:off x="1016000" y="2349500"/>
            <a:ext cx="292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理论意义</a:t>
            </a:r>
            <a:endParaRPr lang="en-US" sz="1100"/>
          </a:p>
        </p:txBody>
      </p:sp>
      <p:sp>
        <p:nvSpPr>
          <p:cNvPr id="7" name="AutoShape 7"/>
          <p:cNvSpPr txBox="1"/>
          <p:nvPr/>
        </p:nvSpPr>
        <p:spPr>
          <a:xfrm>
            <a:off x="1016000" y="2794000"/>
            <a:ext cx="292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 丰富和发展了马克思主义生产力理论</a:t>
            </a:r>
            <a:endParaRPr lang="en-US" sz="1100"/>
          </a:p>
          <a:p>
            <a:pPr marL="0" indent="0" algn="l">
              <a:lnSpc>
                <a:spcPct val="141666"/>
              </a:lnSpc>
            </a:pPr>
            <a:r>
              <a:rPr lang="en-US" sz="1200" b="0" i="0" u="none" strike="noStrike">
                <a:solidFill>
                  <a:srgbClr val="4A5568"/>
                </a:solidFill>
                <a:latin typeface="Noto Sans SC"/>
                <a:ea typeface="Noto Sans SC"/>
                <a:cs typeface="Noto Sans SC"/>
                <a:sym typeface="Noto Sans SC"/>
              </a:rPr>
              <a:t>· 是习近平经济思想的重要组成部分</a:t>
            </a:r>
          </a:p>
        </p:txBody>
      </p:sp>
      <p:sp>
        <p:nvSpPr>
          <p:cNvPr id="8" name="AutoShape 8"/>
          <p:cNvSpPr/>
          <p:nvPr/>
        </p:nvSpPr>
        <p:spPr>
          <a:xfrm>
            <a:off x="4381500" y="2159000"/>
            <a:ext cx="3429000" cy="1778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txBox="1"/>
          <p:nvPr/>
        </p:nvSpPr>
        <p:spPr>
          <a:xfrm>
            <a:off x="4635500" y="2349500"/>
            <a:ext cx="292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实践意义</a:t>
            </a:r>
            <a:endParaRPr lang="en-US" sz="1100"/>
          </a:p>
        </p:txBody>
      </p:sp>
      <p:sp>
        <p:nvSpPr>
          <p:cNvPr id="10" name="AutoShape 10"/>
          <p:cNvSpPr txBox="1"/>
          <p:nvPr/>
        </p:nvSpPr>
        <p:spPr>
          <a:xfrm>
            <a:off x="4635500" y="2794000"/>
            <a:ext cx="292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 指引高质量发展的行动纲领</a:t>
            </a:r>
            <a:endParaRPr lang="en-US" sz="1100"/>
          </a:p>
          <a:p>
            <a:pPr marL="0" indent="0" algn="l">
              <a:lnSpc>
                <a:spcPct val="141666"/>
              </a:lnSpc>
            </a:pPr>
            <a:r>
              <a:rPr lang="en-US" sz="1200" b="0" i="0" u="none" strike="noStrike">
                <a:solidFill>
                  <a:srgbClr val="4A5568"/>
                </a:solidFill>
                <a:latin typeface="Noto Sans SC"/>
                <a:ea typeface="Noto Sans SC"/>
                <a:cs typeface="Noto Sans SC"/>
                <a:sym typeface="Noto Sans SC"/>
              </a:rPr>
              <a:t>· 明确了发展新质生产力的路线图</a:t>
            </a:r>
          </a:p>
        </p:txBody>
      </p:sp>
      <p:sp>
        <p:nvSpPr>
          <p:cNvPr id="11" name="AutoShape 11"/>
          <p:cNvSpPr/>
          <p:nvPr/>
        </p:nvSpPr>
        <p:spPr>
          <a:xfrm>
            <a:off x="8001000" y="2159000"/>
            <a:ext cx="3429000" cy="1778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txBox="1"/>
          <p:nvPr/>
        </p:nvSpPr>
        <p:spPr>
          <a:xfrm>
            <a:off x="8255000" y="2349500"/>
            <a:ext cx="292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战略意义</a:t>
            </a:r>
            <a:endParaRPr lang="en-US" sz="1100"/>
          </a:p>
        </p:txBody>
      </p:sp>
      <p:sp>
        <p:nvSpPr>
          <p:cNvPr id="13" name="AutoShape 13"/>
          <p:cNvSpPr txBox="1"/>
          <p:nvPr/>
        </p:nvSpPr>
        <p:spPr>
          <a:xfrm>
            <a:off x="8255000" y="2794000"/>
            <a:ext cx="2921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 赢得未来发展主动权的战略部署</a:t>
            </a:r>
            <a:endParaRPr lang="en-US" sz="1100"/>
          </a:p>
          <a:p>
            <a:pPr marL="0" indent="0" algn="l">
              <a:lnSpc>
                <a:spcPct val="141666"/>
              </a:lnSpc>
            </a:pPr>
            <a:r>
              <a:rPr lang="en-US" sz="1200" b="0" i="0" u="none" strike="noStrike">
                <a:solidFill>
                  <a:srgbClr val="4A5568"/>
                </a:solidFill>
                <a:latin typeface="Noto Sans SC"/>
                <a:ea typeface="Noto Sans SC"/>
                <a:cs typeface="Noto Sans SC"/>
                <a:sym typeface="Noto Sans SC"/>
              </a:rPr>
              <a:t>· 中国式现代化的核心动力支撑</a:t>
            </a:r>
          </a:p>
        </p:txBody>
      </p:sp>
      <p:sp>
        <p:nvSpPr>
          <p:cNvPr id="14" name="AutoShape 14"/>
          <p:cNvSpPr txBox="1"/>
          <p:nvPr/>
        </p:nvSpPr>
        <p:spPr>
          <a:xfrm>
            <a:off x="1016000" y="43180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对水利工作的指导意义</a:t>
            </a:r>
            <a:endParaRPr lang="en-US" sz="1100"/>
          </a:p>
        </p:txBody>
      </p:sp>
      <p:sp>
        <p:nvSpPr>
          <p:cNvPr id="15" name="AutoShape 15"/>
          <p:cNvSpPr txBox="1"/>
          <p:nvPr/>
        </p:nvSpPr>
        <p:spPr>
          <a:xfrm>
            <a:off x="1016000" y="4762500"/>
            <a:ext cx="10160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为水利高质量发展提供了根本遵循和行动指南</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明确了水利领域科技创新、产业升级、绿色发展、体制改革的方向路径</a:t>
            </a:r>
          </a:p>
          <a:p>
            <a:pPr marL="0" indent="0" algn="l">
              <a:lnSpc>
                <a:spcPct val="150000"/>
              </a:lnSpc>
            </a:pPr>
            <a:r>
              <a:rPr lang="en-US" sz="1300" b="0" i="0" u="none" strike="noStrike">
                <a:solidFill>
                  <a:srgbClr val="4A5568"/>
                </a:solidFill>
                <a:latin typeface="Noto Sans SC"/>
                <a:ea typeface="Noto Sans SC"/>
                <a:cs typeface="Noto Sans SC"/>
                <a:sym typeface="Noto Sans SC"/>
              </a:rPr>
              <a:t>· 国家水网建设和河湖长制实践，正是水利领域发展新质生产力的重要载体和抓手</a:t>
            </a:r>
          </a:p>
        </p:txBody>
      </p:sp>
      <p:sp>
        <p:nvSpPr>
          <p:cNvPr id="16" name="AutoShape 16"/>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国务院关于发展新质生产力的意见》（2026年10月）</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01 · 政策背景</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新质生产力与水利现代化具有内在一致性</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2374"/>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新质生产力要求</a:t>
            </a:r>
            <a:endParaRPr lang="en-US" sz="1100"/>
          </a:p>
        </p:txBody>
      </p:sp>
      <p:sp>
        <p:nvSpPr>
          <p:cNvPr id="6" name="AutoShape 6"/>
          <p:cNvSpPr txBox="1"/>
          <p:nvPr/>
        </p:nvSpPr>
        <p:spPr>
          <a:xfrm>
            <a:off x="8001000" y="21590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水利发展对应实践</a:t>
            </a:r>
            <a:endParaRPr lang="en-US" sz="1100"/>
          </a:p>
        </p:txBody>
      </p:sp>
      <p:cxnSp>
        <p:nvCxnSpPr>
          <p:cNvPr id="7" name="Connector 7"/>
          <p:cNvCxnSpPr/>
          <p:nvPr/>
        </p:nvCxnSpPr>
        <p:spPr>
          <a:xfrm rot="-4297">
            <a:off x="1016004" y="2724150"/>
            <a:ext cx="10160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8" name="AutoShape 8"/>
          <p:cNvSpPr txBox="1"/>
          <p:nvPr/>
        </p:nvSpPr>
        <p:spPr>
          <a:xfrm>
            <a:off x="1016000" y="2984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科技创新引领</a:t>
            </a:r>
            <a:endParaRPr lang="en-US" sz="1100"/>
          </a:p>
        </p:txBody>
      </p:sp>
      <p:cxnSp>
        <p:nvCxnSpPr>
          <p:cNvPr id="9" name="Connector 9"/>
          <p:cNvCxnSpPr/>
          <p:nvPr/>
        </p:nvCxnSpPr>
        <p:spPr>
          <a:xfrm rot="-17188">
            <a:off x="4826016" y="3168650"/>
            <a:ext cx="2540000" cy="12700"/>
          </a:xfrm>
          <a:prstGeom prst="straightConnector1">
            <a:avLst/>
          </a:prstGeom>
          <a:solidFill>
            <a:srgbClr val="DEE0E3">
              <a:alpha val="100000"/>
            </a:srgbClr>
          </a:solidFill>
          <a:ln w="12700" cap="flat" cmpd="sng">
            <a:solidFill>
              <a:srgbClr val="7CB342">
                <a:alpha val="100000"/>
              </a:srgbClr>
            </a:solidFill>
            <a:prstDash val="dash"/>
            <a:round/>
            <a:headEnd type="none" w="med" len="med"/>
            <a:tailEnd type="arrow" w="med" len="med"/>
          </a:ln>
        </p:spPr>
      </p:cxnSp>
      <p:sp>
        <p:nvSpPr>
          <p:cNvPr id="10" name="AutoShape 10"/>
          <p:cNvSpPr txBox="1"/>
          <p:nvPr/>
        </p:nvSpPr>
        <p:spPr>
          <a:xfrm>
            <a:off x="7620000" y="2984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数字孪生水网 · 智慧水利</a:t>
            </a:r>
            <a:endParaRPr lang="en-US" sz="1100"/>
          </a:p>
        </p:txBody>
      </p:sp>
      <p:cxnSp>
        <p:nvCxnSpPr>
          <p:cNvPr id="11" name="Connector 11"/>
          <p:cNvCxnSpPr/>
          <p:nvPr/>
        </p:nvCxnSpPr>
        <p:spPr>
          <a:xfrm rot="-4297">
            <a:off x="1016004" y="3613150"/>
            <a:ext cx="10160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2" name="AutoShape 12"/>
          <p:cNvSpPr txBox="1"/>
          <p:nvPr/>
        </p:nvSpPr>
        <p:spPr>
          <a:xfrm>
            <a:off x="1016000" y="3873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产业深度转型升级</a:t>
            </a:r>
            <a:endParaRPr lang="en-US" sz="1100"/>
          </a:p>
        </p:txBody>
      </p:sp>
      <p:cxnSp>
        <p:nvCxnSpPr>
          <p:cNvPr id="13" name="Connector 13"/>
          <p:cNvCxnSpPr/>
          <p:nvPr/>
        </p:nvCxnSpPr>
        <p:spPr>
          <a:xfrm rot="-17188">
            <a:off x="4826016" y="4057650"/>
            <a:ext cx="2540000" cy="12700"/>
          </a:xfrm>
          <a:prstGeom prst="straightConnector1">
            <a:avLst/>
          </a:prstGeom>
          <a:solidFill>
            <a:srgbClr val="DEE0E3">
              <a:alpha val="100000"/>
            </a:srgbClr>
          </a:solidFill>
          <a:ln w="12700" cap="flat" cmpd="sng">
            <a:solidFill>
              <a:srgbClr val="7CB342">
                <a:alpha val="100000"/>
              </a:srgbClr>
            </a:solidFill>
            <a:prstDash val="dash"/>
            <a:round/>
            <a:headEnd type="none" w="med" len="med"/>
            <a:tailEnd type="arrow" w="med" len="med"/>
          </a:ln>
        </p:spPr>
      </p:cxnSp>
      <p:sp>
        <p:nvSpPr>
          <p:cNvPr id="14" name="AutoShape 14"/>
          <p:cNvSpPr txBox="1"/>
          <p:nvPr/>
        </p:nvSpPr>
        <p:spPr>
          <a:xfrm>
            <a:off x="7620000" y="3873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国家水网 · 重大引调水工程</a:t>
            </a:r>
            <a:endParaRPr lang="en-US" sz="1100"/>
          </a:p>
        </p:txBody>
      </p:sp>
      <p:cxnSp>
        <p:nvCxnSpPr>
          <p:cNvPr id="15" name="Connector 15"/>
          <p:cNvCxnSpPr/>
          <p:nvPr/>
        </p:nvCxnSpPr>
        <p:spPr>
          <a:xfrm rot="-4297">
            <a:off x="1016004" y="4502150"/>
            <a:ext cx="10160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6" name="AutoShape 16"/>
          <p:cNvSpPr txBox="1"/>
          <p:nvPr/>
        </p:nvSpPr>
        <p:spPr>
          <a:xfrm>
            <a:off x="1016000" y="4762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绿色低碳发展</a:t>
            </a:r>
            <a:endParaRPr lang="en-US" sz="1100"/>
          </a:p>
        </p:txBody>
      </p:sp>
      <p:cxnSp>
        <p:nvCxnSpPr>
          <p:cNvPr id="17" name="Connector 17"/>
          <p:cNvCxnSpPr/>
          <p:nvPr/>
        </p:nvCxnSpPr>
        <p:spPr>
          <a:xfrm rot="-17188">
            <a:off x="4826016" y="4946650"/>
            <a:ext cx="2540000" cy="12700"/>
          </a:xfrm>
          <a:prstGeom prst="straightConnector1">
            <a:avLst/>
          </a:prstGeom>
          <a:solidFill>
            <a:srgbClr val="DEE0E3">
              <a:alpha val="100000"/>
            </a:srgbClr>
          </a:solidFill>
          <a:ln w="12700" cap="flat" cmpd="sng">
            <a:solidFill>
              <a:srgbClr val="7CB342">
                <a:alpha val="100000"/>
              </a:srgbClr>
            </a:solidFill>
            <a:prstDash val="dash"/>
            <a:round/>
            <a:headEnd type="none" w="med" len="med"/>
            <a:tailEnd type="arrow" w="med" len="med"/>
          </a:ln>
        </p:spPr>
      </p:cxnSp>
      <p:sp>
        <p:nvSpPr>
          <p:cNvPr id="18" name="AutoShape 18"/>
          <p:cNvSpPr txBox="1"/>
          <p:nvPr/>
        </p:nvSpPr>
        <p:spPr>
          <a:xfrm>
            <a:off x="7620000" y="4762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生态保护修复 · 幸福河湖建设</a:t>
            </a:r>
            <a:endParaRPr lang="en-US" sz="1100"/>
          </a:p>
        </p:txBody>
      </p:sp>
      <p:cxnSp>
        <p:nvCxnSpPr>
          <p:cNvPr id="19" name="Connector 19"/>
          <p:cNvCxnSpPr/>
          <p:nvPr/>
        </p:nvCxnSpPr>
        <p:spPr>
          <a:xfrm rot="-4297">
            <a:off x="1016004" y="5391150"/>
            <a:ext cx="10160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20" name="AutoShape 20"/>
          <p:cNvSpPr txBox="1"/>
          <p:nvPr/>
        </p:nvSpPr>
        <p:spPr>
          <a:xfrm>
            <a:off x="1016000" y="5651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体制机制创新</a:t>
            </a:r>
            <a:endParaRPr lang="en-US" sz="1100"/>
          </a:p>
        </p:txBody>
      </p:sp>
      <p:cxnSp>
        <p:nvCxnSpPr>
          <p:cNvPr id="21" name="Connector 21"/>
          <p:cNvCxnSpPr/>
          <p:nvPr/>
        </p:nvCxnSpPr>
        <p:spPr>
          <a:xfrm rot="-17188">
            <a:off x="4826016" y="5835650"/>
            <a:ext cx="2540000" cy="12700"/>
          </a:xfrm>
          <a:prstGeom prst="straightConnector1">
            <a:avLst/>
          </a:prstGeom>
          <a:solidFill>
            <a:srgbClr val="DEE0E3">
              <a:alpha val="100000"/>
            </a:srgbClr>
          </a:solidFill>
          <a:ln w="12700" cap="flat" cmpd="sng">
            <a:solidFill>
              <a:srgbClr val="7CB342">
                <a:alpha val="100000"/>
              </a:srgbClr>
            </a:solidFill>
            <a:prstDash val="dash"/>
            <a:round/>
            <a:headEnd type="none" w="med" len="med"/>
            <a:tailEnd type="arrow" w="med" len="med"/>
          </a:ln>
        </p:spPr>
      </p:cxnSp>
      <p:sp>
        <p:nvSpPr>
          <p:cNvPr id="22" name="AutoShape 22"/>
          <p:cNvSpPr txBox="1"/>
          <p:nvPr/>
        </p:nvSpPr>
        <p:spPr>
          <a:xfrm>
            <a:off x="7620000" y="5651500"/>
            <a:ext cx="355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5568"/>
                </a:solidFill>
                <a:latin typeface="Noto Sans SC"/>
                <a:ea typeface="Noto Sans SC"/>
                <a:cs typeface="Noto Sans SC"/>
                <a:sym typeface="Noto Sans SC"/>
              </a:rPr>
              <a:t>河长制湖长制 · 流域协同治理</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02 · 国家水网建设</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国家水网建设的顶层设计与战略思维</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战略定位</a:t>
            </a:r>
            <a:endParaRPr lang="en-US" sz="1100"/>
          </a:p>
        </p:txBody>
      </p:sp>
      <p:sp>
        <p:nvSpPr>
          <p:cNvPr id="6" name="AutoShape 6"/>
          <p:cNvSpPr txBox="1"/>
          <p:nvPr/>
        </p:nvSpPr>
        <p:spPr>
          <a:xfrm>
            <a:off x="1016000" y="2603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国家水网是国家基础设施体系的重要组成部分</a:t>
            </a:r>
            <a:endParaRPr lang="en-US" sz="1100" dirty="0"/>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是重大战略性、基础性、先导性工程</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事关国家水安全和长治久安</a:t>
            </a:r>
            <a:endParaRPr lang="en-US" sz="1300" b="0" i="0" u="none" strike="noStrike" dirty="0">
              <a:solidFill>
                <a:srgbClr val="4A5568"/>
              </a:solidFill>
              <a:latin typeface="Noto Sans SC"/>
              <a:ea typeface="Noto Sans SC"/>
              <a:cs typeface="Noto Sans SC"/>
              <a:sym typeface="Noto Sans SC"/>
            </a:endParaRPr>
          </a:p>
        </p:txBody>
      </p:sp>
      <p:sp>
        <p:nvSpPr>
          <p:cNvPr id="7" name="AutoShape 7"/>
          <p:cNvSpPr txBox="1"/>
          <p:nvPr/>
        </p:nvSpPr>
        <p:spPr>
          <a:xfrm>
            <a:off x="1016000" y="406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总体布局</a:t>
            </a:r>
            <a:endParaRPr lang="en-US" sz="1100"/>
          </a:p>
        </p:txBody>
      </p:sp>
      <p:sp>
        <p:nvSpPr>
          <p:cNvPr id="8" name="AutoShape 8"/>
          <p:cNvSpPr txBox="1"/>
          <p:nvPr/>
        </p:nvSpPr>
        <p:spPr>
          <a:xfrm>
            <a:off x="1016000" y="4508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"纲、目、结"体系：国家骨干网为纲，省市县水网为目，重要控制性枢纽为结</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"南北调配、东西互济"的水资源配置格局</a:t>
            </a: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建设目标</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到2030年，基本形成国家水网主骨架大动脉</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到2035年，基本形成国家水网体系</a:t>
            </a:r>
          </a:p>
          <a:p>
            <a:pPr marL="0" indent="0" algn="l">
              <a:lnSpc>
                <a:spcPct val="150000"/>
              </a:lnSpc>
            </a:pPr>
            <a:r>
              <a:rPr lang="en-US" sz="1300" b="0" i="0" u="none" strike="noStrike">
                <a:solidFill>
                  <a:srgbClr val="4A5568"/>
                </a:solidFill>
                <a:latin typeface="Noto Sans SC"/>
                <a:ea typeface="Noto Sans SC"/>
                <a:cs typeface="Noto Sans SC"/>
                <a:sym typeface="Noto Sans SC"/>
              </a:rPr>
              <a:t>· 全面提升水安全保障能力</a:t>
            </a:r>
          </a:p>
          <a:p>
            <a:pPr marL="0" indent="0" algn="l">
              <a:lnSpc>
                <a:spcPct val="150000"/>
              </a:lnSpc>
            </a:pPr>
            <a:r>
              <a:rPr lang="en-US" sz="1300" b="0" i="0" u="none" strike="noStrike">
                <a:solidFill>
                  <a:srgbClr val="4A5568"/>
                </a:solidFill>
                <a:latin typeface="Noto Sans SC"/>
                <a:ea typeface="Noto Sans SC"/>
                <a:cs typeface="Noto Sans SC"/>
                <a:sym typeface="Noto Sans SC"/>
              </a:rPr>
              <a:t>· 实现水资源合理配置、高效利用、有效保护</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战略思维</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坚持系统观念、全局视野，统筹发展和安全，统筹水资源、水环境、水生态，统筹工程措施和非工程措施。</a:t>
            </a:r>
            <a:endParaRPr lang="en-US" sz="1100"/>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依据：《国家水网建设规划纲要》、国新办《加快国家水网建设进展情况》新闻发布会（2026年1月）</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02 · 国家水网建设</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"十四五"国家水网建设取得历史性成就</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762000" y="2286000"/>
            <a:ext cx="2540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400" b="1" i="0" u="none" strike="noStrike">
                <a:solidFill>
                  <a:srgbClr val="284F2C"/>
                </a:solidFill>
                <a:latin typeface="Noto Serif SC"/>
                <a:ea typeface="Noto Serif SC"/>
                <a:cs typeface="Noto Serif SC"/>
                <a:sym typeface="Noto Serif SC"/>
              </a:rPr>
              <a:t>5.68万亿</a:t>
            </a:r>
            <a:endParaRPr lang="en-US" sz="1100"/>
          </a:p>
        </p:txBody>
      </p:sp>
      <p:sp>
        <p:nvSpPr>
          <p:cNvPr id="6" name="AutoShape 6"/>
          <p:cNvSpPr txBox="1"/>
          <p:nvPr/>
        </p:nvSpPr>
        <p:spPr>
          <a:xfrm>
            <a:off x="762000" y="317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a:ea typeface="Noto Sans SC"/>
                <a:cs typeface="Noto Sans SC"/>
                <a:sym typeface="Noto Sans SC"/>
              </a:rPr>
              <a:t>"十四五"水利建设投资（元）</a:t>
            </a:r>
            <a:endParaRPr lang="en-US" sz="1100"/>
          </a:p>
        </p:txBody>
      </p:sp>
      <p:sp>
        <p:nvSpPr>
          <p:cNvPr id="7" name="AutoShape 7"/>
          <p:cNvSpPr txBox="1"/>
          <p:nvPr/>
        </p:nvSpPr>
        <p:spPr>
          <a:xfrm>
            <a:off x="3556000" y="2286000"/>
            <a:ext cx="2540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400" b="1" i="0" u="none" strike="noStrike">
                <a:solidFill>
                  <a:srgbClr val="284F2C"/>
                </a:solidFill>
                <a:latin typeface="Noto Serif SC"/>
                <a:ea typeface="Noto Serif SC"/>
                <a:cs typeface="Noto Serif SC"/>
                <a:sym typeface="Noto Serif SC"/>
              </a:rPr>
              <a:t>80.3%</a:t>
            </a:r>
            <a:endParaRPr lang="en-US" sz="1100"/>
          </a:p>
        </p:txBody>
      </p:sp>
      <p:sp>
        <p:nvSpPr>
          <p:cNvPr id="8" name="AutoShape 8"/>
          <p:cNvSpPr txBox="1"/>
          <p:nvPr/>
        </p:nvSpPr>
        <p:spPr>
          <a:xfrm>
            <a:off x="3556000" y="317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a:ea typeface="Noto Sans SC"/>
                <a:cs typeface="Noto Sans SC"/>
                <a:sym typeface="Noto Sans SC"/>
              </a:rPr>
              <a:t>国家水网国土覆盖比例</a:t>
            </a:r>
            <a:endParaRPr lang="en-US" sz="1100"/>
          </a:p>
        </p:txBody>
      </p:sp>
      <p:sp>
        <p:nvSpPr>
          <p:cNvPr id="9" name="AutoShape 9"/>
          <p:cNvSpPr txBox="1"/>
          <p:nvPr/>
        </p:nvSpPr>
        <p:spPr>
          <a:xfrm>
            <a:off x="6350000" y="2286000"/>
            <a:ext cx="2540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400" b="1" i="0" u="none" strike="noStrike">
                <a:solidFill>
                  <a:srgbClr val="284F2C"/>
                </a:solidFill>
                <a:latin typeface="Noto Serif SC"/>
                <a:ea typeface="Noto Serif SC"/>
                <a:cs typeface="Noto Serif SC"/>
                <a:sym typeface="Noto Serif SC"/>
              </a:rPr>
              <a:t>9.5万座</a:t>
            </a:r>
            <a:endParaRPr lang="en-US" sz="1100"/>
          </a:p>
        </p:txBody>
      </p:sp>
      <p:sp>
        <p:nvSpPr>
          <p:cNvPr id="10" name="AutoShape 10"/>
          <p:cNvSpPr txBox="1"/>
          <p:nvPr/>
        </p:nvSpPr>
        <p:spPr>
          <a:xfrm>
            <a:off x="6350000" y="317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a:ea typeface="Noto Sans SC"/>
                <a:cs typeface="Noto Sans SC"/>
                <a:sym typeface="Noto Sans SC"/>
              </a:rPr>
              <a:t>全国建成水库总数</a:t>
            </a:r>
            <a:endParaRPr lang="en-US" sz="1100"/>
          </a:p>
        </p:txBody>
      </p:sp>
      <p:sp>
        <p:nvSpPr>
          <p:cNvPr id="11" name="AutoShape 11"/>
          <p:cNvSpPr txBox="1"/>
          <p:nvPr/>
        </p:nvSpPr>
        <p:spPr>
          <a:xfrm>
            <a:off x="9144000" y="2286000"/>
            <a:ext cx="2540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000" b="1" i="0" u="none" strike="noStrike">
                <a:solidFill>
                  <a:srgbClr val="284F2C"/>
                </a:solidFill>
                <a:latin typeface="Noto Serif SC"/>
                <a:ea typeface="Noto Serif SC"/>
                <a:cs typeface="Noto Serif SC"/>
                <a:sym typeface="Noto Serif SC"/>
              </a:rPr>
              <a:t>870亿m³</a:t>
            </a:r>
            <a:endParaRPr lang="en-US" sz="1100"/>
          </a:p>
        </p:txBody>
      </p:sp>
      <p:sp>
        <p:nvSpPr>
          <p:cNvPr id="12" name="AutoShape 12"/>
          <p:cNvSpPr txBox="1"/>
          <p:nvPr/>
        </p:nvSpPr>
        <p:spPr>
          <a:xfrm>
            <a:off x="9144000" y="317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a:ea typeface="Noto Sans SC"/>
                <a:cs typeface="Noto Sans SC"/>
                <a:sym typeface="Noto Sans SC"/>
              </a:rPr>
              <a:t>南水北调累计调水量</a:t>
            </a:r>
            <a:endParaRPr lang="en-US" sz="1100"/>
          </a:p>
        </p:txBody>
      </p:sp>
      <p:cxnSp>
        <p:nvCxnSpPr>
          <p:cNvPr id="13" name="Connector 13"/>
          <p:cNvCxnSpPr/>
          <p:nvPr/>
        </p:nvCxnSpPr>
        <p:spPr>
          <a:xfrm rot="-4092">
            <a:off x="762004" y="3930650"/>
            <a:ext cx="10668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4" name="AutoShape 14"/>
          <p:cNvSpPr txBox="1"/>
          <p:nvPr/>
        </p:nvSpPr>
        <p:spPr>
          <a:xfrm>
            <a:off x="1016000" y="43180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43D30"/>
                </a:solidFill>
                <a:latin typeface="Noto Sans SC"/>
                <a:ea typeface="Noto Sans SC"/>
                <a:cs typeface="Noto Sans SC"/>
                <a:sym typeface="Noto Sans SC"/>
              </a:rPr>
              <a:t>核心成就</a:t>
            </a:r>
            <a:endParaRPr lang="en-US" sz="1100"/>
          </a:p>
        </p:txBody>
      </p:sp>
      <p:sp>
        <p:nvSpPr>
          <p:cNvPr id="15" name="AutoShape 15"/>
          <p:cNvSpPr txBox="1"/>
          <p:nvPr/>
        </p:nvSpPr>
        <p:spPr>
          <a:xfrm>
            <a:off x="1016000" y="4826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4A5568"/>
                </a:solidFill>
                <a:latin typeface="Noto Sans SC"/>
                <a:ea typeface="Noto Sans SC"/>
                <a:cs typeface="Noto Sans SC"/>
                <a:sym typeface="Noto Sans SC"/>
              </a:rPr>
              <a:t>· 2022年以来连续4年水利投资超1万亿元</a:t>
            </a:r>
            <a:endParaRPr lang="en-US" sz="1100"/>
          </a:p>
          <a:p>
            <a:pPr marL="0" indent="0" algn="l">
              <a:lnSpc>
                <a:spcPct val="150000"/>
              </a:lnSpc>
            </a:pPr>
            <a:r>
              <a:rPr lang="en-US" sz="1400" b="0" i="0" u="none" strike="noStrike">
                <a:solidFill>
                  <a:srgbClr val="4A5568"/>
                </a:solidFill>
                <a:latin typeface="Noto Sans SC"/>
                <a:ea typeface="Noto Sans SC"/>
                <a:cs typeface="Noto Sans SC"/>
                <a:sym typeface="Noto Sans SC"/>
              </a:rPr>
              <a:t>· 40条骨干输排水通道已建和在建35条</a:t>
            </a:r>
          </a:p>
        </p:txBody>
      </p:sp>
      <p:sp>
        <p:nvSpPr>
          <p:cNvPr id="16" name="AutoShape 16"/>
          <p:cNvSpPr txBox="1"/>
          <p:nvPr/>
        </p:nvSpPr>
        <p:spPr>
          <a:xfrm>
            <a:off x="6350000" y="4826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4A5568"/>
                </a:solidFill>
                <a:latin typeface="Noto Sans SC"/>
                <a:ea typeface="Noto Sans SC"/>
                <a:cs typeface="Noto Sans SC"/>
                <a:sym typeface="Noto Sans SC"/>
              </a:rPr>
              <a:t>· 形成世界规模最大水利基础设施体系</a:t>
            </a:r>
            <a:endParaRPr lang="en-US" sz="1100"/>
          </a:p>
          <a:p>
            <a:pPr marL="0" indent="0" algn="l">
              <a:lnSpc>
                <a:spcPct val="150000"/>
              </a:lnSpc>
            </a:pPr>
            <a:r>
              <a:rPr lang="en-US" sz="1400" b="0" i="0" u="none" strike="noStrike">
                <a:solidFill>
                  <a:srgbClr val="4A5568"/>
                </a:solidFill>
                <a:latin typeface="Noto Sans SC"/>
                <a:ea typeface="Noto Sans SC"/>
                <a:cs typeface="Noto Sans SC"/>
                <a:sym typeface="Noto Sans SC"/>
              </a:rPr>
              <a:t>· 洪涝灾害损失占GDP比例由0.28%降至0.18%</a:t>
            </a:r>
          </a:p>
        </p:txBody>
      </p:sp>
      <p:sp>
        <p:nvSpPr>
          <p:cNvPr id="17" name="AutoShape 17"/>
          <p:cNvSpPr txBox="1"/>
          <p:nvPr/>
        </p:nvSpPr>
        <p:spPr>
          <a:xfrm>
            <a:off x="1016000" y="62865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来源：国新办新闻发布会（2026年1月）、水利部"十四五"水利高质量发展成就发布会</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a:extLst>
            <a:ext uri="{FF2B5EF4-FFF2-40B4-BE49-F238E27FC236}">
              <a16:creationId xmlns:a16="http://schemas.microsoft.com/office/drawing/2014/main" id="{991252CC-3BFC-8672-98DC-7AC3AE9DD114}"/>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D6F4673-47FE-8122-A0C2-F2C291D0D464}"/>
              </a:ext>
            </a:extLst>
          </p:cNvPr>
          <p:cNvSpPr txBox="1"/>
          <p:nvPr/>
        </p:nvSpPr>
        <p:spPr>
          <a:xfrm>
            <a:off x="762000" y="330200"/>
            <a:ext cx="10668000" cy="4572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284F2C"/>
                </a:solidFill>
                <a:effectLst/>
                <a:uLnTx/>
                <a:uFillTx/>
                <a:latin typeface="Noto Sans SC"/>
                <a:ea typeface="Noto Sans SC"/>
                <a:cs typeface="Noto Sans SC"/>
                <a:sym typeface="Noto Sans SC"/>
              </a:rPr>
              <a:t>工程是载体，技术是内核：三峡与南水北调孕育水利新质生产力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a:extLst>
              <a:ext uri="{FF2B5EF4-FFF2-40B4-BE49-F238E27FC236}">
                <a16:creationId xmlns:a16="http://schemas.microsoft.com/office/drawing/2014/main" id="{E94C1F88-6F52-CC70-8A14-115C557C26E8}"/>
              </a:ext>
            </a:extLst>
          </p:cNvPr>
          <p:cNvSpPr txBox="1"/>
          <p:nvPr/>
        </p:nvSpPr>
        <p:spPr>
          <a:xfrm>
            <a:off x="762000" y="838200"/>
            <a:ext cx="10668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两大工程是航空母舰，数字孪生、AI 调度、智能运维是舰载机</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a:extLst>
              <a:ext uri="{FF2B5EF4-FFF2-40B4-BE49-F238E27FC236}">
                <a16:creationId xmlns:a16="http://schemas.microsoft.com/office/drawing/2014/main" id="{0202E895-E71D-59D9-2532-0FA65C3F2DCC}"/>
              </a:ext>
            </a:extLst>
          </p:cNvPr>
          <p:cNvSpPr/>
          <p:nvPr/>
        </p:nvSpPr>
        <p:spPr>
          <a:xfrm>
            <a:off x="1778000" y="1333500"/>
            <a:ext cx="4318000" cy="1206500"/>
          </a:xfrm>
          <a:prstGeom prst="roundRect">
            <a:avLst>
              <a:gd name="adj" fmla="val 0"/>
            </a:avLst>
          </a:prstGeom>
          <a:solidFill>
            <a:srgbClr val="143219">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a:extLst>
              <a:ext uri="{FF2B5EF4-FFF2-40B4-BE49-F238E27FC236}">
                <a16:creationId xmlns:a16="http://schemas.microsoft.com/office/drawing/2014/main" id="{096FB5F0-8BEF-129A-5112-97FFAC3BE028}"/>
              </a:ext>
            </a:extLst>
          </p:cNvPr>
          <p:cNvSpPr txBox="1"/>
          <p:nvPr/>
        </p:nvSpPr>
        <p:spPr>
          <a:xfrm>
            <a:off x="1778000" y="14605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E8B54A"/>
                </a:solidFill>
                <a:effectLst/>
                <a:uLnTx/>
                <a:uFillTx/>
                <a:latin typeface="Noto Sans SC"/>
                <a:ea typeface="Noto Sans SC"/>
                <a:cs typeface="Noto Sans SC"/>
                <a:sym typeface="Noto Sans SC"/>
              </a:rPr>
              <a:t>工程载体 · 航空母舰</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a:extLst>
              <a:ext uri="{FF2B5EF4-FFF2-40B4-BE49-F238E27FC236}">
                <a16:creationId xmlns:a16="http://schemas.microsoft.com/office/drawing/2014/main" id="{3F8331E6-C011-5DDD-E0FC-5A104554FF62}"/>
              </a:ext>
            </a:extLst>
          </p:cNvPr>
          <p:cNvSpPr txBox="1"/>
          <p:nvPr/>
        </p:nvSpPr>
        <p:spPr>
          <a:xfrm>
            <a:off x="1778000" y="1752600"/>
            <a:ext cx="4318000" cy="4064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Noto Sans SC"/>
                <a:ea typeface="Noto Sans SC"/>
                <a:cs typeface="Noto Sans SC"/>
                <a:sym typeface="Noto Sans SC"/>
              </a:rPr>
              <a:t>三峡工程</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a:extLst>
              <a:ext uri="{FF2B5EF4-FFF2-40B4-BE49-F238E27FC236}">
                <a16:creationId xmlns:a16="http://schemas.microsoft.com/office/drawing/2014/main" id="{049144E2-95D8-870D-629B-AE685216CF13}"/>
              </a:ext>
            </a:extLst>
          </p:cNvPr>
          <p:cNvSpPr txBox="1"/>
          <p:nvPr/>
        </p:nvSpPr>
        <p:spPr>
          <a:xfrm>
            <a:off x="1778000" y="21844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C8C8BE"/>
                </a:solidFill>
                <a:effectLst/>
                <a:uLnTx/>
                <a:uFillTx/>
                <a:latin typeface="Noto Sans SC"/>
                <a:ea typeface="Noto Sans SC"/>
                <a:cs typeface="Noto Sans SC"/>
                <a:sym typeface="Noto Sans SC"/>
              </a:rPr>
              <a:t>巨型水利枢纽 · 世界最大水电站</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a:extLst>
              <a:ext uri="{FF2B5EF4-FFF2-40B4-BE49-F238E27FC236}">
                <a16:creationId xmlns:a16="http://schemas.microsoft.com/office/drawing/2014/main" id="{A85A15D6-FC82-BDC3-4214-2BD3DDB348C0}"/>
              </a:ext>
            </a:extLst>
          </p:cNvPr>
          <p:cNvSpPr/>
          <p:nvPr/>
        </p:nvSpPr>
        <p:spPr>
          <a:xfrm>
            <a:off x="6096000" y="1333500"/>
            <a:ext cx="4318000" cy="1206500"/>
          </a:xfrm>
          <a:prstGeom prst="roundRect">
            <a:avLst>
              <a:gd name="adj" fmla="val 0"/>
            </a:avLst>
          </a:prstGeom>
          <a:solidFill>
            <a:srgbClr val="143219">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a:extLst>
              <a:ext uri="{FF2B5EF4-FFF2-40B4-BE49-F238E27FC236}">
                <a16:creationId xmlns:a16="http://schemas.microsoft.com/office/drawing/2014/main" id="{5B105B11-D50B-57CC-1FFA-16B467EE9955}"/>
              </a:ext>
            </a:extLst>
          </p:cNvPr>
          <p:cNvSpPr txBox="1"/>
          <p:nvPr/>
        </p:nvSpPr>
        <p:spPr>
          <a:xfrm>
            <a:off x="6096000" y="14605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E8B54A"/>
                </a:solidFill>
                <a:effectLst/>
                <a:uLnTx/>
                <a:uFillTx/>
                <a:latin typeface="Noto Sans SC"/>
                <a:ea typeface="Noto Sans SC"/>
                <a:cs typeface="Noto Sans SC"/>
                <a:sym typeface="Noto Sans SC"/>
              </a:rPr>
              <a:t>工程载体 · 航空母舰</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a:extLst>
              <a:ext uri="{FF2B5EF4-FFF2-40B4-BE49-F238E27FC236}">
                <a16:creationId xmlns:a16="http://schemas.microsoft.com/office/drawing/2014/main" id="{DCA33A7F-4EE9-F63D-6B2A-78B2F08A76CD}"/>
              </a:ext>
            </a:extLst>
          </p:cNvPr>
          <p:cNvSpPr txBox="1"/>
          <p:nvPr/>
        </p:nvSpPr>
        <p:spPr>
          <a:xfrm>
            <a:off x="6096000" y="1752600"/>
            <a:ext cx="4318000" cy="4064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Noto Sans SC"/>
                <a:ea typeface="Noto Sans SC"/>
                <a:cs typeface="Noto Sans SC"/>
                <a:sym typeface="Noto Sans SC"/>
              </a:rPr>
              <a:t>南水北调工程</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a:extLst>
              <a:ext uri="{FF2B5EF4-FFF2-40B4-BE49-F238E27FC236}">
                <a16:creationId xmlns:a16="http://schemas.microsoft.com/office/drawing/2014/main" id="{36569E5C-010D-1191-07AD-A3EC19DB0CCA}"/>
              </a:ext>
            </a:extLst>
          </p:cNvPr>
          <p:cNvSpPr txBox="1"/>
          <p:nvPr/>
        </p:nvSpPr>
        <p:spPr>
          <a:xfrm>
            <a:off x="6096000" y="21844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C8C8BE"/>
                </a:solidFill>
                <a:effectLst/>
                <a:uLnTx/>
                <a:uFillTx/>
                <a:latin typeface="Noto Sans SC"/>
                <a:ea typeface="Noto Sans SC"/>
                <a:cs typeface="Noto Sans SC"/>
                <a:sym typeface="Noto Sans SC"/>
              </a:rPr>
              <a:t>跨流域调水 · 世界最大调水工程</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2" name="Connector 12">
            <a:extLst>
              <a:ext uri="{FF2B5EF4-FFF2-40B4-BE49-F238E27FC236}">
                <a16:creationId xmlns:a16="http://schemas.microsoft.com/office/drawing/2014/main" id="{D09DF8A0-6660-9310-9144-054C3C1BE957}"/>
              </a:ext>
            </a:extLst>
          </p:cNvPr>
          <p:cNvCxnSpPr/>
          <p:nvPr/>
        </p:nvCxnSpPr>
        <p:spPr>
          <a:xfrm rot="5285450">
            <a:off x="3746500" y="2724256"/>
            <a:ext cx="381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3" name="Connector 13">
            <a:extLst>
              <a:ext uri="{FF2B5EF4-FFF2-40B4-BE49-F238E27FC236}">
                <a16:creationId xmlns:a16="http://schemas.microsoft.com/office/drawing/2014/main" id="{C54C8584-F409-1359-FC0C-477FEF3ED848}"/>
              </a:ext>
            </a:extLst>
          </p:cNvPr>
          <p:cNvCxnSpPr/>
          <p:nvPr/>
        </p:nvCxnSpPr>
        <p:spPr>
          <a:xfrm rot="5285450">
            <a:off x="8064500" y="2724256"/>
            <a:ext cx="381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4" name="Connector 14">
            <a:extLst>
              <a:ext uri="{FF2B5EF4-FFF2-40B4-BE49-F238E27FC236}">
                <a16:creationId xmlns:a16="http://schemas.microsoft.com/office/drawing/2014/main" id="{A61DDCA3-CA85-1551-9CF1-2E71FED5330F}"/>
              </a:ext>
            </a:extLst>
          </p:cNvPr>
          <p:cNvCxnSpPr/>
          <p:nvPr/>
        </p:nvCxnSpPr>
        <p:spPr>
          <a:xfrm rot="-10110">
            <a:off x="3937009" y="2914650"/>
            <a:ext cx="4318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5" name="Connector 15">
            <a:extLst>
              <a:ext uri="{FF2B5EF4-FFF2-40B4-BE49-F238E27FC236}">
                <a16:creationId xmlns:a16="http://schemas.microsoft.com/office/drawing/2014/main" id="{C2349E07-5D44-9D83-9B1C-F17E5B2ADCE9}"/>
              </a:ext>
            </a:extLst>
          </p:cNvPr>
          <p:cNvCxnSpPr/>
          <p:nvPr/>
        </p:nvCxnSpPr>
        <p:spPr>
          <a:xfrm rot="5323618">
            <a:off x="2508250" y="3200471"/>
            <a:ext cx="5715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6" name="Connector 16">
            <a:extLst>
              <a:ext uri="{FF2B5EF4-FFF2-40B4-BE49-F238E27FC236}">
                <a16:creationId xmlns:a16="http://schemas.microsoft.com/office/drawing/2014/main" id="{867AC8EE-AE8F-303A-0A64-9DD4B44F7895}"/>
              </a:ext>
            </a:extLst>
          </p:cNvPr>
          <p:cNvCxnSpPr/>
          <p:nvPr/>
        </p:nvCxnSpPr>
        <p:spPr>
          <a:xfrm rot="5323618">
            <a:off x="5810250" y="3200471"/>
            <a:ext cx="5715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7" name="Connector 17">
            <a:extLst>
              <a:ext uri="{FF2B5EF4-FFF2-40B4-BE49-F238E27FC236}">
                <a16:creationId xmlns:a16="http://schemas.microsoft.com/office/drawing/2014/main" id="{81C64B3E-F000-99E3-52ED-8D3A7E9DE2B5}"/>
              </a:ext>
            </a:extLst>
          </p:cNvPr>
          <p:cNvCxnSpPr/>
          <p:nvPr/>
        </p:nvCxnSpPr>
        <p:spPr>
          <a:xfrm rot="5323618">
            <a:off x="9112250" y="3200471"/>
            <a:ext cx="5715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sp>
        <p:nvSpPr>
          <p:cNvPr id="18" name="AutoShape 18">
            <a:extLst>
              <a:ext uri="{FF2B5EF4-FFF2-40B4-BE49-F238E27FC236}">
                <a16:creationId xmlns:a16="http://schemas.microsoft.com/office/drawing/2014/main" id="{40F6C48F-410B-00BE-9E80-98831B41E188}"/>
              </a:ext>
            </a:extLst>
          </p:cNvPr>
          <p:cNvSpPr txBox="1"/>
          <p:nvPr/>
        </p:nvSpPr>
        <p:spPr>
          <a:xfrm>
            <a:off x="5461000" y="2667000"/>
            <a:ext cx="1270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284F2C"/>
                </a:solidFill>
                <a:effectLst/>
                <a:uLnTx/>
                <a:uFillTx/>
                <a:latin typeface="Noto Sans SC"/>
                <a:ea typeface="Noto Sans SC"/>
                <a:cs typeface="Noto Sans SC"/>
                <a:sym typeface="Noto Sans SC"/>
              </a:rPr>
              <a:t>依托发展</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a:extLst>
              <a:ext uri="{FF2B5EF4-FFF2-40B4-BE49-F238E27FC236}">
                <a16:creationId xmlns:a16="http://schemas.microsoft.com/office/drawing/2014/main" id="{A87FEBF5-6140-6C38-C9DD-1D76519D8D20}"/>
              </a:ext>
            </a:extLst>
          </p:cNvPr>
          <p:cNvSpPr/>
          <p:nvPr/>
        </p:nvSpPr>
        <p:spPr>
          <a:xfrm>
            <a:off x="1143000" y="3492500"/>
            <a:ext cx="3302000" cy="1778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a:extLst>
              <a:ext uri="{FF2B5EF4-FFF2-40B4-BE49-F238E27FC236}">
                <a16:creationId xmlns:a16="http://schemas.microsoft.com/office/drawing/2014/main" id="{AE86DBC4-0EB2-39D6-0E83-226E14B9CE5C}"/>
              </a:ext>
            </a:extLst>
          </p:cNvPr>
          <p:cNvSpPr/>
          <p:nvPr/>
        </p:nvSpPr>
        <p:spPr>
          <a:xfrm>
            <a:off x="1143000" y="3492500"/>
            <a:ext cx="3302000" cy="635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a:extLst>
              <a:ext uri="{FF2B5EF4-FFF2-40B4-BE49-F238E27FC236}">
                <a16:creationId xmlns:a16="http://schemas.microsoft.com/office/drawing/2014/main" id="{3B149582-1920-9BF9-AD16-860291206C20}"/>
              </a:ext>
            </a:extLst>
          </p:cNvPr>
          <p:cNvSpPr txBox="1"/>
          <p:nvPr/>
        </p:nvSpPr>
        <p:spPr>
          <a:xfrm>
            <a:off x="1143000" y="3632200"/>
            <a:ext cx="330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技术内核 · 舰载机</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a:extLst>
              <a:ext uri="{FF2B5EF4-FFF2-40B4-BE49-F238E27FC236}">
                <a16:creationId xmlns:a16="http://schemas.microsoft.com/office/drawing/2014/main" id="{CA0D473E-4256-A1DC-7748-6492620BBA1B}"/>
              </a:ext>
            </a:extLst>
          </p:cNvPr>
          <p:cNvSpPr txBox="1"/>
          <p:nvPr/>
        </p:nvSpPr>
        <p:spPr>
          <a:xfrm>
            <a:off x="1143000" y="3911600"/>
            <a:ext cx="33020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284F2C"/>
                </a:solidFill>
                <a:effectLst/>
                <a:uLnTx/>
                <a:uFillTx/>
                <a:latin typeface="Noto Sans SC"/>
                <a:ea typeface="Noto Sans SC"/>
                <a:cs typeface="Noto Sans SC"/>
                <a:sym typeface="Noto Sans SC"/>
              </a:rPr>
              <a:t>数字孪生</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3" name="Connector 23">
            <a:extLst>
              <a:ext uri="{FF2B5EF4-FFF2-40B4-BE49-F238E27FC236}">
                <a16:creationId xmlns:a16="http://schemas.microsoft.com/office/drawing/2014/main" id="{4B825C4E-B19C-AF10-A8B2-BDD0368F1D49}"/>
              </a:ext>
            </a:extLst>
          </p:cNvPr>
          <p:cNvCxnSpPr/>
          <p:nvPr/>
        </p:nvCxnSpPr>
        <p:spPr>
          <a:xfrm rot="-17188">
            <a:off x="1524016" y="4337050"/>
            <a:ext cx="254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24" name="AutoShape 24">
            <a:extLst>
              <a:ext uri="{FF2B5EF4-FFF2-40B4-BE49-F238E27FC236}">
                <a16:creationId xmlns:a16="http://schemas.microsoft.com/office/drawing/2014/main" id="{C4427181-295C-668F-0DFA-0882C6881A66}"/>
              </a:ext>
            </a:extLst>
          </p:cNvPr>
          <p:cNvSpPr txBox="1"/>
          <p:nvPr/>
        </p:nvSpPr>
        <p:spPr>
          <a:xfrm>
            <a:off x="1333500" y="4445000"/>
            <a:ext cx="2921000" cy="76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A5568"/>
                </a:solidFill>
                <a:effectLst/>
                <a:uLnTx/>
                <a:uFillTx/>
                <a:latin typeface="Noto Sans SC"/>
                <a:ea typeface="Noto Sans SC"/>
                <a:cs typeface="Noto Sans SC"/>
                <a:sym typeface="Noto Sans SC"/>
              </a:rPr>
              <a:t>流域与工程数字孪生体</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A5568"/>
                </a:solidFill>
                <a:effectLst/>
                <a:uLnTx/>
                <a:uFillTx/>
                <a:latin typeface="Noto Sans SC"/>
                <a:ea typeface="Noto Sans SC"/>
                <a:cs typeface="Noto Sans SC"/>
                <a:sym typeface="Noto Sans SC"/>
              </a:rPr>
              <a:t>虚实映射 · 仿真推演 · 预演预案</a:t>
            </a:r>
          </a:p>
        </p:txBody>
      </p:sp>
      <p:sp>
        <p:nvSpPr>
          <p:cNvPr id="25" name="AutoShape 25">
            <a:extLst>
              <a:ext uri="{FF2B5EF4-FFF2-40B4-BE49-F238E27FC236}">
                <a16:creationId xmlns:a16="http://schemas.microsoft.com/office/drawing/2014/main" id="{6A4007A9-FE7B-54A4-8174-12B2C7C62BCF}"/>
              </a:ext>
            </a:extLst>
          </p:cNvPr>
          <p:cNvSpPr/>
          <p:nvPr/>
        </p:nvSpPr>
        <p:spPr>
          <a:xfrm>
            <a:off x="4445000" y="3492500"/>
            <a:ext cx="3302000" cy="1778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a:extLst>
              <a:ext uri="{FF2B5EF4-FFF2-40B4-BE49-F238E27FC236}">
                <a16:creationId xmlns:a16="http://schemas.microsoft.com/office/drawing/2014/main" id="{A6B9FD0D-98DE-7C7E-0489-3A6A8A0D8B02}"/>
              </a:ext>
            </a:extLst>
          </p:cNvPr>
          <p:cNvSpPr/>
          <p:nvPr/>
        </p:nvSpPr>
        <p:spPr>
          <a:xfrm>
            <a:off x="4445000" y="3492500"/>
            <a:ext cx="3302000" cy="635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AutoShape 27">
            <a:extLst>
              <a:ext uri="{FF2B5EF4-FFF2-40B4-BE49-F238E27FC236}">
                <a16:creationId xmlns:a16="http://schemas.microsoft.com/office/drawing/2014/main" id="{AE7925DE-D23D-1E94-3001-6A12F51C8E4C}"/>
              </a:ext>
            </a:extLst>
          </p:cNvPr>
          <p:cNvSpPr txBox="1"/>
          <p:nvPr/>
        </p:nvSpPr>
        <p:spPr>
          <a:xfrm>
            <a:off x="4445000" y="3632200"/>
            <a:ext cx="330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技术内核 · 舰载机</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8" name="AutoShape 28">
            <a:extLst>
              <a:ext uri="{FF2B5EF4-FFF2-40B4-BE49-F238E27FC236}">
                <a16:creationId xmlns:a16="http://schemas.microsoft.com/office/drawing/2014/main" id="{6D0D423A-56BD-24ED-BB62-1E52EADB8F63}"/>
              </a:ext>
            </a:extLst>
          </p:cNvPr>
          <p:cNvSpPr txBox="1"/>
          <p:nvPr/>
        </p:nvSpPr>
        <p:spPr>
          <a:xfrm>
            <a:off x="4445000" y="3911600"/>
            <a:ext cx="33020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284F2C"/>
                </a:solidFill>
                <a:effectLst/>
                <a:uLnTx/>
                <a:uFillTx/>
                <a:latin typeface="Noto Sans SC"/>
                <a:ea typeface="Noto Sans SC"/>
                <a:cs typeface="Noto Sans SC"/>
                <a:sym typeface="Noto Sans SC"/>
              </a:rPr>
              <a:t>人工智能调度</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9" name="Connector 29">
            <a:extLst>
              <a:ext uri="{FF2B5EF4-FFF2-40B4-BE49-F238E27FC236}">
                <a16:creationId xmlns:a16="http://schemas.microsoft.com/office/drawing/2014/main" id="{43AF7358-3DA4-744D-BD4D-BFB2205AB722}"/>
              </a:ext>
            </a:extLst>
          </p:cNvPr>
          <p:cNvCxnSpPr/>
          <p:nvPr/>
        </p:nvCxnSpPr>
        <p:spPr>
          <a:xfrm rot="-17188">
            <a:off x="4826016" y="4337050"/>
            <a:ext cx="254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30" name="AutoShape 30">
            <a:extLst>
              <a:ext uri="{FF2B5EF4-FFF2-40B4-BE49-F238E27FC236}">
                <a16:creationId xmlns:a16="http://schemas.microsoft.com/office/drawing/2014/main" id="{E70B5000-7914-18C1-39AE-DA990BAF9E4C}"/>
              </a:ext>
            </a:extLst>
          </p:cNvPr>
          <p:cNvSpPr txBox="1"/>
          <p:nvPr/>
        </p:nvSpPr>
        <p:spPr>
          <a:xfrm>
            <a:off x="4635500" y="4445000"/>
            <a:ext cx="2921000" cy="76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A5568"/>
                </a:solidFill>
                <a:effectLst/>
                <a:uLnTx/>
                <a:uFillTx/>
                <a:latin typeface="Noto Sans SC"/>
                <a:ea typeface="Noto Sans SC"/>
                <a:cs typeface="Noto Sans SC"/>
                <a:sym typeface="Noto Sans SC"/>
              </a:rPr>
              <a:t>智能调度算法 · 多目标优化</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A5568"/>
                </a:solidFill>
                <a:effectLst/>
                <a:uLnTx/>
                <a:uFillTx/>
                <a:latin typeface="Noto Sans SC"/>
                <a:ea typeface="Noto Sans SC"/>
                <a:cs typeface="Noto Sans SC"/>
                <a:sym typeface="Noto Sans SC"/>
              </a:rPr>
              <a:t>实时决策 · 防洪供水联合调度</a:t>
            </a:r>
          </a:p>
        </p:txBody>
      </p:sp>
      <p:sp>
        <p:nvSpPr>
          <p:cNvPr id="31" name="AutoShape 31">
            <a:extLst>
              <a:ext uri="{FF2B5EF4-FFF2-40B4-BE49-F238E27FC236}">
                <a16:creationId xmlns:a16="http://schemas.microsoft.com/office/drawing/2014/main" id="{B508045D-458D-8899-BDCC-EE0F274F396D}"/>
              </a:ext>
            </a:extLst>
          </p:cNvPr>
          <p:cNvSpPr/>
          <p:nvPr/>
        </p:nvSpPr>
        <p:spPr>
          <a:xfrm>
            <a:off x="7747000" y="3492500"/>
            <a:ext cx="3302000" cy="1778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 name="AutoShape 32">
            <a:extLst>
              <a:ext uri="{FF2B5EF4-FFF2-40B4-BE49-F238E27FC236}">
                <a16:creationId xmlns:a16="http://schemas.microsoft.com/office/drawing/2014/main" id="{2EE5601C-3A08-34A4-E2A3-0BBA2E7EFAD1}"/>
              </a:ext>
            </a:extLst>
          </p:cNvPr>
          <p:cNvSpPr/>
          <p:nvPr/>
        </p:nvSpPr>
        <p:spPr>
          <a:xfrm>
            <a:off x="7747000" y="3492500"/>
            <a:ext cx="3302000" cy="635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AutoShape 33">
            <a:extLst>
              <a:ext uri="{FF2B5EF4-FFF2-40B4-BE49-F238E27FC236}">
                <a16:creationId xmlns:a16="http://schemas.microsoft.com/office/drawing/2014/main" id="{9586466D-20C7-F6DC-C085-E10A1D1989B3}"/>
              </a:ext>
            </a:extLst>
          </p:cNvPr>
          <p:cNvSpPr txBox="1"/>
          <p:nvPr/>
        </p:nvSpPr>
        <p:spPr>
          <a:xfrm>
            <a:off x="7747000" y="3632200"/>
            <a:ext cx="330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技术内核 · 舰载机</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4" name="AutoShape 34">
            <a:extLst>
              <a:ext uri="{FF2B5EF4-FFF2-40B4-BE49-F238E27FC236}">
                <a16:creationId xmlns:a16="http://schemas.microsoft.com/office/drawing/2014/main" id="{57E5912F-0A41-4699-723A-2116B6FB5177}"/>
              </a:ext>
            </a:extLst>
          </p:cNvPr>
          <p:cNvSpPr txBox="1"/>
          <p:nvPr/>
        </p:nvSpPr>
        <p:spPr>
          <a:xfrm>
            <a:off x="7747000" y="3911600"/>
            <a:ext cx="33020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284F2C"/>
                </a:solidFill>
                <a:effectLst/>
                <a:uLnTx/>
                <a:uFillTx/>
                <a:latin typeface="Noto Sans SC"/>
                <a:ea typeface="Noto Sans SC"/>
                <a:cs typeface="Noto Sans SC"/>
                <a:sym typeface="Noto Sans SC"/>
              </a:rPr>
              <a:t>智能运维</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35" name="Connector 35">
            <a:extLst>
              <a:ext uri="{FF2B5EF4-FFF2-40B4-BE49-F238E27FC236}">
                <a16:creationId xmlns:a16="http://schemas.microsoft.com/office/drawing/2014/main" id="{D7103602-E925-CDF5-A3AA-BC7D1DB1CB28}"/>
              </a:ext>
            </a:extLst>
          </p:cNvPr>
          <p:cNvCxnSpPr/>
          <p:nvPr/>
        </p:nvCxnSpPr>
        <p:spPr>
          <a:xfrm rot="-17188">
            <a:off x="8128016" y="4337050"/>
            <a:ext cx="254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36" name="AutoShape 36">
            <a:extLst>
              <a:ext uri="{FF2B5EF4-FFF2-40B4-BE49-F238E27FC236}">
                <a16:creationId xmlns:a16="http://schemas.microsoft.com/office/drawing/2014/main" id="{245BF97F-493C-6980-1B5D-3A27574B13D9}"/>
              </a:ext>
            </a:extLst>
          </p:cNvPr>
          <p:cNvSpPr txBox="1"/>
          <p:nvPr/>
        </p:nvSpPr>
        <p:spPr>
          <a:xfrm>
            <a:off x="7937500" y="4445000"/>
            <a:ext cx="2921000" cy="76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A5568"/>
                </a:solidFill>
                <a:effectLst/>
                <a:uLnTx/>
                <a:uFillTx/>
                <a:latin typeface="Noto Sans SC"/>
                <a:ea typeface="Noto Sans SC"/>
                <a:cs typeface="Noto Sans SC"/>
                <a:sym typeface="Noto Sans SC"/>
              </a:rPr>
              <a:t>设备健康诊断 · 预测性维护</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A5568"/>
                </a:solidFill>
                <a:effectLst/>
                <a:uLnTx/>
                <a:uFillTx/>
                <a:latin typeface="Noto Sans SC"/>
                <a:ea typeface="Noto Sans SC"/>
                <a:cs typeface="Noto Sans SC"/>
                <a:sym typeface="Noto Sans SC"/>
              </a:rPr>
              <a:t>无人值守 · 远程集控</a:t>
            </a:r>
          </a:p>
        </p:txBody>
      </p:sp>
      <p:sp>
        <p:nvSpPr>
          <p:cNvPr id="37" name="AutoShape 37">
            <a:extLst>
              <a:ext uri="{FF2B5EF4-FFF2-40B4-BE49-F238E27FC236}">
                <a16:creationId xmlns:a16="http://schemas.microsoft.com/office/drawing/2014/main" id="{5DBE37A6-8E47-DEFC-0665-802BFA1BA058}"/>
              </a:ext>
            </a:extLst>
          </p:cNvPr>
          <p:cNvSpPr/>
          <p:nvPr/>
        </p:nvSpPr>
        <p:spPr>
          <a:xfrm>
            <a:off x="762000" y="5651500"/>
            <a:ext cx="10668000" cy="6096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8" name="AutoShape 38">
            <a:extLst>
              <a:ext uri="{FF2B5EF4-FFF2-40B4-BE49-F238E27FC236}">
                <a16:creationId xmlns:a16="http://schemas.microsoft.com/office/drawing/2014/main" id="{BCDADB64-2E99-C360-C8BE-EA24655BCF69}"/>
              </a:ext>
            </a:extLst>
          </p:cNvPr>
          <p:cNvSpPr txBox="1"/>
          <p:nvPr/>
        </p:nvSpPr>
        <p:spPr>
          <a:xfrm>
            <a:off x="762000" y="5651500"/>
            <a:ext cx="10668000" cy="609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SC"/>
                <a:ea typeface="Noto Sans SC"/>
                <a:cs typeface="Noto Sans SC"/>
                <a:sym typeface="Noto Sans SC"/>
              </a:rPr>
              <a:t>航母搭台、舰载机作战：工程载体孕育技术体系，技术体系释放新质生产力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541639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6F5">
            <a:alpha val="100000"/>
          </a:srgbClr>
        </a:solidFill>
        <a:effectLst/>
      </p:bgPr>
    </p:bg>
    <p:spTree>
      <p:nvGrpSpPr>
        <p:cNvPr id="1" name="">
          <a:extLst>
            <a:ext uri="{FF2B5EF4-FFF2-40B4-BE49-F238E27FC236}">
              <a16:creationId xmlns:a16="http://schemas.microsoft.com/office/drawing/2014/main" id="{4EB99A04-140A-3AD2-365D-848130042F06}"/>
            </a:ext>
          </a:extLst>
        </p:cNvPr>
        <p:cNvGrpSpPr/>
        <p:nvPr/>
      </p:nvGrpSpPr>
      <p:grpSpPr>
        <a:xfrm>
          <a:off x="0" y="0"/>
          <a:ext cx="0" cy="0"/>
          <a:chOff x="0" y="0"/>
          <a:chExt cx="0" cy="0"/>
        </a:xfrm>
      </p:grpSpPr>
      <p:sp>
        <p:nvSpPr>
          <p:cNvPr id="2" name="AutoShape 2">
            <a:extLst>
              <a:ext uri="{FF2B5EF4-FFF2-40B4-BE49-F238E27FC236}">
                <a16:creationId xmlns:a16="http://schemas.microsoft.com/office/drawing/2014/main" id="{B4270C1A-BDDE-F1C1-EAB0-769BBE015622}"/>
              </a:ext>
            </a:extLst>
          </p:cNvPr>
          <p:cNvSpPr txBox="1"/>
          <p:nvPr/>
        </p:nvSpPr>
        <p:spPr>
          <a:xfrm>
            <a:off x="762000" y="457200"/>
            <a:ext cx="10668000" cy="533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4C7A5A"/>
                </a:solidFill>
                <a:effectLst/>
                <a:uLnTx/>
                <a:uFillTx/>
                <a:latin typeface="Noto Sans SC"/>
                <a:ea typeface="Noto Sans SC"/>
                <a:cs typeface="Noto Sans SC"/>
                <a:sym typeface="Noto Sans SC"/>
              </a:rPr>
              <a:t>工程是载体，技术是内核</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a:extLst>
              <a:ext uri="{FF2B5EF4-FFF2-40B4-BE49-F238E27FC236}">
                <a16:creationId xmlns:a16="http://schemas.microsoft.com/office/drawing/2014/main" id="{099CE5A7-78A7-0AE0-FF15-0F108A737C37}"/>
              </a:ext>
            </a:extLst>
          </p:cNvPr>
          <p:cNvSpPr txBox="1"/>
          <p:nvPr/>
        </p:nvSpPr>
        <p:spPr>
          <a:xfrm>
            <a:off x="762000" y="10160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536174"/>
                </a:solidFill>
                <a:effectLst/>
                <a:uLnTx/>
                <a:uFillTx/>
                <a:latin typeface="Noto Sans SC"/>
                <a:ea typeface="Noto Sans SC"/>
                <a:cs typeface="Noto Sans SC"/>
                <a:sym typeface="Noto Sans SC"/>
              </a:rPr>
              <a:t>依托重大水利工程，数字技术体系正在形成水利领域新质生产力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a:extLst>
              <a:ext uri="{FF2B5EF4-FFF2-40B4-BE49-F238E27FC236}">
                <a16:creationId xmlns:a16="http://schemas.microsoft.com/office/drawing/2014/main" id="{F0798F6A-C5BC-643F-3C5E-67A6F20A46EE}"/>
              </a:ext>
            </a:extLst>
          </p:cNvPr>
          <p:cNvSpPr/>
          <p:nvPr/>
        </p:nvSpPr>
        <p:spPr>
          <a:xfrm>
            <a:off x="635000" y="1587500"/>
            <a:ext cx="1422400" cy="304800"/>
          </a:xfrm>
          <a:prstGeom prst="roundRect">
            <a:avLst>
              <a:gd name="adj" fmla="val 0"/>
            </a:avLst>
          </a:prstGeom>
          <a:solidFill>
            <a:srgbClr val="4C7A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a:extLst>
              <a:ext uri="{FF2B5EF4-FFF2-40B4-BE49-F238E27FC236}">
                <a16:creationId xmlns:a16="http://schemas.microsoft.com/office/drawing/2014/main" id="{F8C82843-AFC1-7C99-6CD3-42AB561102B7}"/>
              </a:ext>
            </a:extLst>
          </p:cNvPr>
          <p:cNvSpPr txBox="1"/>
          <p:nvPr/>
        </p:nvSpPr>
        <p:spPr>
          <a:xfrm>
            <a:off x="635000" y="1587500"/>
            <a:ext cx="14224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FFFFFF"/>
                </a:solidFill>
                <a:effectLst/>
                <a:uLnTx/>
                <a:uFillTx/>
                <a:latin typeface="Noto Sans SC"/>
                <a:ea typeface="Noto Sans SC"/>
                <a:cs typeface="Noto Sans SC"/>
                <a:sym typeface="Noto Sans SC"/>
              </a:rPr>
              <a:t>新质生产载体</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6" name="Picture 6">
            <a:extLst>
              <a:ext uri="{FF2B5EF4-FFF2-40B4-BE49-F238E27FC236}">
                <a16:creationId xmlns:a16="http://schemas.microsoft.com/office/drawing/2014/main" id="{A9B92B36-973B-A6BD-5BC8-9B7AB53812EA}"/>
              </a:ext>
            </a:extLst>
          </p:cNvPr>
          <p:cNvPicPr>
            <a:picLocks noChangeAspect="1"/>
          </p:cNvPicPr>
          <p:nvPr/>
        </p:nvPicPr>
        <p:blipFill>
          <a:blip r:embed="rId3"/>
          <a:srcRect l="181" r="181"/>
          <a:stretch>
            <a:fillRect/>
          </a:stretch>
        </p:blipFill>
        <p:spPr>
          <a:xfrm>
            <a:off x="635000" y="2032000"/>
            <a:ext cx="2413000" cy="1612900"/>
          </a:xfrm>
          <a:prstGeom prst="rect">
            <a:avLst/>
          </a:prstGeom>
          <a:noFill/>
          <a:ln w="25400" cap="flat" cmpd="sng">
            <a:noFill/>
            <a:prstDash val="solid"/>
            <a:round/>
          </a:ln>
        </p:spPr>
      </p:pic>
      <p:pic>
        <p:nvPicPr>
          <p:cNvPr id="7" name="Picture 7">
            <a:extLst>
              <a:ext uri="{FF2B5EF4-FFF2-40B4-BE49-F238E27FC236}">
                <a16:creationId xmlns:a16="http://schemas.microsoft.com/office/drawing/2014/main" id="{5C20117A-E59C-D7B1-7755-281D74346173}"/>
              </a:ext>
            </a:extLst>
          </p:cNvPr>
          <p:cNvPicPr>
            <a:picLocks noChangeAspect="1"/>
          </p:cNvPicPr>
          <p:nvPr/>
        </p:nvPicPr>
        <p:blipFill>
          <a:blip r:embed="rId4"/>
          <a:srcRect l="7936" r="7936"/>
          <a:stretch>
            <a:fillRect/>
          </a:stretch>
        </p:blipFill>
        <p:spPr>
          <a:xfrm>
            <a:off x="3175000" y="2032000"/>
            <a:ext cx="2413000" cy="1612900"/>
          </a:xfrm>
          <a:prstGeom prst="rect">
            <a:avLst/>
          </a:prstGeom>
          <a:noFill/>
          <a:ln w="25400" cap="flat" cmpd="sng">
            <a:noFill/>
            <a:prstDash val="solid"/>
            <a:round/>
          </a:ln>
        </p:spPr>
      </p:pic>
      <p:sp>
        <p:nvSpPr>
          <p:cNvPr id="8" name="AutoShape 8">
            <a:extLst>
              <a:ext uri="{FF2B5EF4-FFF2-40B4-BE49-F238E27FC236}">
                <a16:creationId xmlns:a16="http://schemas.microsoft.com/office/drawing/2014/main" id="{A1D642C6-3CC8-5F80-0757-9235D56781F5}"/>
              </a:ext>
            </a:extLst>
          </p:cNvPr>
          <p:cNvSpPr txBox="1"/>
          <p:nvPr/>
        </p:nvSpPr>
        <p:spPr>
          <a:xfrm>
            <a:off x="635000" y="3784600"/>
            <a:ext cx="4953000" cy="3302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E3238"/>
                </a:solidFill>
                <a:effectLst/>
                <a:uLnTx/>
                <a:uFillTx/>
                <a:latin typeface="Noto Sans SC"/>
                <a:ea typeface="Noto Sans SC"/>
                <a:cs typeface="Noto Sans SC"/>
                <a:sym typeface="Noto Sans SC"/>
              </a:rPr>
              <a:t>三峡工程 · 南水北调工程</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a:extLst>
              <a:ext uri="{FF2B5EF4-FFF2-40B4-BE49-F238E27FC236}">
                <a16:creationId xmlns:a16="http://schemas.microsoft.com/office/drawing/2014/main" id="{D03B2516-3FD5-48AB-B058-F443DB856E75}"/>
              </a:ext>
            </a:extLst>
          </p:cNvPr>
          <p:cNvSpPr txBox="1"/>
          <p:nvPr/>
        </p:nvSpPr>
        <p:spPr>
          <a:xfrm>
            <a:off x="635000" y="4165600"/>
            <a:ext cx="4953000" cy="406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C9302C"/>
                </a:solidFill>
                <a:effectLst/>
                <a:uLnTx/>
                <a:uFillTx/>
                <a:latin typeface="Noto Sans SC"/>
                <a:ea typeface="Noto Sans SC"/>
                <a:cs typeface="Noto Sans SC"/>
                <a:sym typeface="Noto Sans SC"/>
              </a:rPr>
              <a:t>好比 航空母舰</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0" name="Connector 10">
            <a:extLst>
              <a:ext uri="{FF2B5EF4-FFF2-40B4-BE49-F238E27FC236}">
                <a16:creationId xmlns:a16="http://schemas.microsoft.com/office/drawing/2014/main" id="{5218C03C-7E73-6DCF-1656-97050CD4B52D}"/>
              </a:ext>
            </a:extLst>
          </p:cNvPr>
          <p:cNvCxnSpPr/>
          <p:nvPr/>
        </p:nvCxnSpPr>
        <p:spPr>
          <a:xfrm rot="5383629">
            <a:off x="4699000" y="3295665"/>
            <a:ext cx="2667000" cy="12700"/>
          </a:xfrm>
          <a:prstGeom prst="straightConnector1">
            <a:avLst/>
          </a:prstGeom>
          <a:solidFill>
            <a:srgbClr val="DEE0E3">
              <a:alpha val="100000"/>
            </a:srgbClr>
          </a:solidFill>
          <a:ln w="12700" cap="flat" cmpd="sng">
            <a:solidFill>
              <a:srgbClr val="D0D5DD">
                <a:alpha val="100000"/>
              </a:srgbClr>
            </a:solidFill>
            <a:prstDash val="solid"/>
            <a:round/>
            <a:headEnd type="none" w="med" len="med"/>
            <a:tailEnd type="none" w="med" len="med"/>
          </a:ln>
        </p:spPr>
      </p:cxnSp>
      <p:sp>
        <p:nvSpPr>
          <p:cNvPr id="11" name="AutoShape 11">
            <a:extLst>
              <a:ext uri="{FF2B5EF4-FFF2-40B4-BE49-F238E27FC236}">
                <a16:creationId xmlns:a16="http://schemas.microsoft.com/office/drawing/2014/main" id="{86EF471C-6966-8E85-F86E-54E36CE076CC}"/>
              </a:ext>
            </a:extLst>
          </p:cNvPr>
          <p:cNvSpPr txBox="1"/>
          <p:nvPr/>
        </p:nvSpPr>
        <p:spPr>
          <a:xfrm>
            <a:off x="5778500" y="2857500"/>
            <a:ext cx="508000" cy="508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4C7A5A"/>
                </a:solidFill>
                <a:effectLst/>
                <a:uLnTx/>
                <a:uFillTx/>
                <a:latin typeface="Noto Sans SC"/>
                <a:ea typeface="Noto Sans SC"/>
                <a:cs typeface="Noto Sans SC"/>
                <a:sym typeface="Noto Sans SC"/>
              </a:rPr>
              <a:t>＝</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a:extLst>
              <a:ext uri="{FF2B5EF4-FFF2-40B4-BE49-F238E27FC236}">
                <a16:creationId xmlns:a16="http://schemas.microsoft.com/office/drawing/2014/main" id="{79687634-F27B-C98D-77B6-E68E49246577}"/>
              </a:ext>
            </a:extLst>
          </p:cNvPr>
          <p:cNvSpPr/>
          <p:nvPr/>
        </p:nvSpPr>
        <p:spPr>
          <a:xfrm>
            <a:off x="6477000" y="1587500"/>
            <a:ext cx="1676400" cy="304800"/>
          </a:xfrm>
          <a:prstGeom prst="roundRect">
            <a:avLst>
              <a:gd name="adj" fmla="val 0"/>
            </a:avLst>
          </a:prstGeom>
          <a:solidFill>
            <a:srgbClr val="2E3238">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a:extLst>
              <a:ext uri="{FF2B5EF4-FFF2-40B4-BE49-F238E27FC236}">
                <a16:creationId xmlns:a16="http://schemas.microsoft.com/office/drawing/2014/main" id="{5D67FE35-BB57-B1FF-5A12-1F969338F930}"/>
              </a:ext>
            </a:extLst>
          </p:cNvPr>
          <p:cNvSpPr txBox="1"/>
          <p:nvPr/>
        </p:nvSpPr>
        <p:spPr>
          <a:xfrm>
            <a:off x="6477000" y="1587500"/>
            <a:ext cx="16764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FFFFFF"/>
                </a:solidFill>
                <a:effectLst/>
                <a:uLnTx/>
                <a:uFillTx/>
                <a:latin typeface="Noto Sans SC"/>
                <a:ea typeface="Noto Sans SC"/>
                <a:cs typeface="Noto Sans SC"/>
                <a:sym typeface="Noto Sans SC"/>
              </a:rPr>
              <a:t>新质生产力内核</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a:extLst>
              <a:ext uri="{FF2B5EF4-FFF2-40B4-BE49-F238E27FC236}">
                <a16:creationId xmlns:a16="http://schemas.microsoft.com/office/drawing/2014/main" id="{AD32A112-28C5-C817-A01F-2231A35CA012}"/>
              </a:ext>
            </a:extLst>
          </p:cNvPr>
          <p:cNvSpPr txBox="1"/>
          <p:nvPr/>
        </p:nvSpPr>
        <p:spPr>
          <a:xfrm>
            <a:off x="6477000" y="2095500"/>
            <a:ext cx="2540000" cy="152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2E3238"/>
                </a:solidFill>
                <a:effectLst/>
                <a:uLnTx/>
                <a:uFillTx/>
                <a:latin typeface="Noto Sans SC"/>
                <a:ea typeface="Noto Sans SC"/>
                <a:cs typeface="Noto Sans SC"/>
                <a:sym typeface="Noto Sans SC"/>
              </a:rPr>
              <a:t>数字孪生</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2E3238"/>
                </a:solidFill>
                <a:effectLst/>
                <a:uLnTx/>
                <a:uFillTx/>
                <a:latin typeface="Noto Sans SC"/>
                <a:ea typeface="Noto Sans SC"/>
                <a:cs typeface="Noto Sans SC"/>
                <a:sym typeface="Noto Sans SC"/>
              </a:rPr>
              <a:t>人工智能调度</a:t>
            </a: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2E3238"/>
                </a:solidFill>
                <a:effectLst/>
                <a:uLnTx/>
                <a:uFillTx/>
                <a:latin typeface="Noto Sans SC"/>
                <a:ea typeface="Noto Sans SC"/>
                <a:cs typeface="Noto Sans SC"/>
                <a:sym typeface="Noto Sans SC"/>
              </a:rPr>
              <a:t>智能运维</a:t>
            </a:r>
          </a:p>
        </p:txBody>
      </p:sp>
      <p:pic>
        <p:nvPicPr>
          <p:cNvPr id="15" name="Picture 15">
            <a:extLst>
              <a:ext uri="{FF2B5EF4-FFF2-40B4-BE49-F238E27FC236}">
                <a16:creationId xmlns:a16="http://schemas.microsoft.com/office/drawing/2014/main" id="{4D023F28-5855-1807-5F4A-A7E6C8CF1ABA}"/>
              </a:ext>
            </a:extLst>
          </p:cNvPr>
          <p:cNvPicPr>
            <a:picLocks noChangeAspect="1"/>
          </p:cNvPicPr>
          <p:nvPr/>
        </p:nvPicPr>
        <p:blipFill>
          <a:blip r:embed="rId5"/>
          <a:srcRect l="89" r="89"/>
          <a:stretch>
            <a:fillRect/>
          </a:stretch>
        </p:blipFill>
        <p:spPr>
          <a:xfrm>
            <a:off x="9144000" y="2032000"/>
            <a:ext cx="2413000" cy="1612900"/>
          </a:xfrm>
          <a:prstGeom prst="rect">
            <a:avLst/>
          </a:prstGeom>
          <a:noFill/>
          <a:ln w="25400" cap="flat" cmpd="sng">
            <a:noFill/>
            <a:prstDash val="solid"/>
            <a:round/>
          </a:ln>
        </p:spPr>
      </p:pic>
      <p:sp>
        <p:nvSpPr>
          <p:cNvPr id="16" name="AutoShape 16">
            <a:extLst>
              <a:ext uri="{FF2B5EF4-FFF2-40B4-BE49-F238E27FC236}">
                <a16:creationId xmlns:a16="http://schemas.microsoft.com/office/drawing/2014/main" id="{62D03CEA-55C3-7451-58D5-ED70335D8149}"/>
              </a:ext>
            </a:extLst>
          </p:cNvPr>
          <p:cNvSpPr txBox="1"/>
          <p:nvPr/>
        </p:nvSpPr>
        <p:spPr>
          <a:xfrm>
            <a:off x="6477000" y="3784600"/>
            <a:ext cx="5080000" cy="3302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E3238"/>
                </a:solidFill>
                <a:effectLst/>
                <a:uLnTx/>
                <a:uFillTx/>
                <a:latin typeface="Noto Sans SC"/>
                <a:ea typeface="Noto Sans SC"/>
                <a:cs typeface="Noto Sans SC"/>
                <a:sym typeface="Noto Sans SC"/>
              </a:rPr>
              <a:t>数字孪生 · AI调度 · 智能运维</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a:extLst>
              <a:ext uri="{FF2B5EF4-FFF2-40B4-BE49-F238E27FC236}">
                <a16:creationId xmlns:a16="http://schemas.microsoft.com/office/drawing/2014/main" id="{2481C6E9-902A-7BDA-9A06-14D0730FD2FA}"/>
              </a:ext>
            </a:extLst>
          </p:cNvPr>
          <p:cNvSpPr txBox="1"/>
          <p:nvPr/>
        </p:nvSpPr>
        <p:spPr>
          <a:xfrm>
            <a:off x="6477000" y="4165600"/>
            <a:ext cx="5080000" cy="406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C9302C"/>
                </a:solidFill>
                <a:effectLst/>
                <a:uLnTx/>
                <a:uFillTx/>
                <a:latin typeface="Noto Sans SC"/>
                <a:ea typeface="Noto Sans SC"/>
                <a:cs typeface="Noto Sans SC"/>
                <a:sym typeface="Noto Sans SC"/>
              </a:rPr>
              <a:t>好比 舰载机</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8" name="Connector 18">
            <a:extLst>
              <a:ext uri="{FF2B5EF4-FFF2-40B4-BE49-F238E27FC236}">
                <a16:creationId xmlns:a16="http://schemas.microsoft.com/office/drawing/2014/main" id="{7D244EE7-88AE-DCF1-E75A-132F1065084A}"/>
              </a:ext>
            </a:extLst>
          </p:cNvPr>
          <p:cNvCxnSpPr/>
          <p:nvPr/>
        </p:nvCxnSpPr>
        <p:spPr>
          <a:xfrm rot="-4092">
            <a:off x="762004" y="5010150"/>
            <a:ext cx="10668000" cy="12700"/>
          </a:xfrm>
          <a:prstGeom prst="straightConnector1">
            <a:avLst/>
          </a:prstGeom>
          <a:solidFill>
            <a:srgbClr val="DEE0E3">
              <a:alpha val="100000"/>
            </a:srgbClr>
          </a:solidFill>
          <a:ln w="12700" cap="flat" cmpd="sng">
            <a:solidFill>
              <a:srgbClr val="4C7A5A">
                <a:alpha val="100000"/>
              </a:srgbClr>
            </a:solidFill>
            <a:prstDash val="solid"/>
            <a:round/>
            <a:headEnd type="none" w="med" len="med"/>
            <a:tailEnd type="none" w="med" len="med"/>
          </a:ln>
        </p:spPr>
      </p:cxnSp>
      <p:sp>
        <p:nvSpPr>
          <p:cNvPr id="19" name="AutoShape 19">
            <a:extLst>
              <a:ext uri="{FF2B5EF4-FFF2-40B4-BE49-F238E27FC236}">
                <a16:creationId xmlns:a16="http://schemas.microsoft.com/office/drawing/2014/main" id="{10F7DB5C-7AF3-D1CE-2CAE-24B8E7195A6C}"/>
              </a:ext>
            </a:extLst>
          </p:cNvPr>
          <p:cNvSpPr txBox="1"/>
          <p:nvPr/>
        </p:nvSpPr>
        <p:spPr>
          <a:xfrm>
            <a:off x="762000" y="5207000"/>
            <a:ext cx="10668000" cy="76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536174"/>
                </a:solidFill>
                <a:effectLst/>
                <a:uLnTx/>
                <a:uFillTx/>
                <a:latin typeface="Noto Sans SC"/>
                <a:ea typeface="Noto Sans SC"/>
                <a:cs typeface="Noto Sans SC"/>
                <a:sym typeface="Noto Sans SC"/>
              </a:rPr>
              <a:t>工程搭台、技术唱戏——依托三峡和南水北调等重大工程发展起来的数字孪生、人工智能调度、智能运维等技术体系，正在形成水利领域的新质生产力。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57951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01 · 国家水网骨干工程</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dirty="0" err="1">
                <a:solidFill>
                  <a:srgbClr val="143D30"/>
                </a:solidFill>
                <a:latin typeface="Noto Serif SC"/>
                <a:ea typeface="Noto Serif SC"/>
                <a:cs typeface="Noto Serif SC"/>
                <a:sym typeface="Noto Serif SC"/>
              </a:rPr>
              <a:t>南水北调中线工程</a:t>
            </a:r>
            <a:r>
              <a:rPr lang="en-US" sz="2600" b="1" i="0" u="none" strike="noStrike" dirty="0">
                <a:solidFill>
                  <a:srgbClr val="143D30"/>
                </a:solidFill>
                <a:latin typeface="Noto Serif SC"/>
                <a:ea typeface="Noto Serif SC"/>
                <a:cs typeface="Noto Serif SC"/>
                <a:sym typeface="Noto Serif SC"/>
              </a:rPr>
              <a:t>——从</a:t>
            </a:r>
            <a:r>
              <a:rPr lang="zh-CN" altLang="en-US" sz="2600" b="1" i="0" u="none" strike="noStrike" dirty="0">
                <a:solidFill>
                  <a:srgbClr val="143D30"/>
                </a:solidFill>
                <a:latin typeface="Noto Serif SC"/>
                <a:ea typeface="Noto Serif SC"/>
                <a:cs typeface="Noto Serif SC"/>
                <a:sym typeface="Noto Serif SC"/>
              </a:rPr>
              <a:t>湖北</a:t>
            </a:r>
            <a:r>
              <a:rPr lang="en-US" sz="2600" b="1" i="0" u="none" strike="noStrike" dirty="0" err="1">
                <a:solidFill>
                  <a:srgbClr val="143D30"/>
                </a:solidFill>
                <a:latin typeface="Noto Serif SC"/>
                <a:ea typeface="Noto Serif SC"/>
                <a:cs typeface="Noto Serif SC"/>
                <a:sym typeface="Noto Serif SC"/>
              </a:rPr>
              <a:t>丹江口</a:t>
            </a:r>
            <a:r>
              <a:rPr lang="zh-CN" altLang="en-US" sz="2600" b="1" i="0" u="none" strike="noStrike" dirty="0">
                <a:solidFill>
                  <a:srgbClr val="143D30"/>
                </a:solidFill>
                <a:latin typeface="Noto Serif SC"/>
                <a:ea typeface="Noto Serif SC"/>
                <a:cs typeface="Noto Serif SC"/>
                <a:sym typeface="Noto Serif SC"/>
              </a:rPr>
              <a:t>水库</a:t>
            </a:r>
            <a:r>
              <a:rPr lang="en-US" sz="2600" b="1" i="0" u="none" strike="noStrike" dirty="0">
                <a:solidFill>
                  <a:srgbClr val="143D30"/>
                </a:solidFill>
                <a:latin typeface="Noto Serif SC"/>
                <a:ea typeface="Noto Serif SC"/>
                <a:cs typeface="Noto Serif SC"/>
                <a:sym typeface="Noto Serif SC"/>
              </a:rPr>
              <a:t>到</a:t>
            </a:r>
            <a:r>
              <a:rPr lang="zh-CN" altLang="en-US" sz="2600" b="1" i="0" u="none" strike="noStrike" dirty="0">
                <a:solidFill>
                  <a:srgbClr val="143D30"/>
                </a:solidFill>
                <a:latin typeface="Noto Serif SC"/>
                <a:ea typeface="Noto Serif SC"/>
                <a:cs typeface="Noto Serif SC"/>
                <a:sym typeface="Noto Serif SC"/>
              </a:rPr>
              <a:t>北京</a:t>
            </a:r>
            <a:r>
              <a:rPr lang="en-US" sz="2600" b="1" i="0" u="none" strike="noStrike" dirty="0" err="1">
                <a:solidFill>
                  <a:srgbClr val="143D30"/>
                </a:solidFill>
                <a:latin typeface="Noto Serif SC"/>
                <a:ea typeface="Noto Serif SC"/>
                <a:cs typeface="Noto Serif SC"/>
                <a:sym typeface="Noto Serif SC"/>
              </a:rPr>
              <a:t>团城湖</a:t>
            </a:r>
            <a:endParaRPr lang="en-US" sz="1100" dirty="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pic>
        <p:nvPicPr>
          <p:cNvPr id="5" name="Picture 5"/>
          <p:cNvPicPr>
            <a:picLocks noChangeAspect="1"/>
          </p:cNvPicPr>
          <p:nvPr/>
        </p:nvPicPr>
        <p:blipFill>
          <a:blip r:embed="rId3"/>
          <a:srcRect t="12549" b="12549"/>
          <a:stretch>
            <a:fillRect/>
          </a:stretch>
        </p:blipFill>
        <p:spPr>
          <a:xfrm>
            <a:off x="1016000" y="2032000"/>
            <a:ext cx="4826000" cy="2032000"/>
          </a:xfrm>
          <a:prstGeom prst="rect">
            <a:avLst/>
          </a:prstGeom>
          <a:noFill/>
          <a:ln w="25400" cap="flat" cmpd="sng">
            <a:noFill/>
            <a:prstDash val="solid"/>
            <a:round/>
          </a:ln>
        </p:spPr>
      </p:pic>
      <p:sp>
        <p:nvSpPr>
          <p:cNvPr id="6" name="AutoShape 6"/>
          <p:cNvSpPr txBox="1"/>
          <p:nvPr/>
        </p:nvSpPr>
        <p:spPr>
          <a:xfrm>
            <a:off x="1016000" y="4127500"/>
            <a:ext cx="4826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6B7280"/>
                </a:solidFill>
                <a:latin typeface="Noto Sans SC"/>
                <a:ea typeface="Noto Sans SC"/>
                <a:cs typeface="Noto Sans SC"/>
                <a:sym typeface="Noto Sans SC"/>
              </a:rPr>
              <a:t>▲ 丹江口水库大坝——中线工程水源地</a:t>
            </a:r>
            <a:endParaRPr lang="en-US" sz="1100"/>
          </a:p>
        </p:txBody>
      </p:sp>
      <p:pic>
        <p:nvPicPr>
          <p:cNvPr id="7" name="Picture 7"/>
          <p:cNvPicPr>
            <a:picLocks noChangeAspect="1"/>
          </p:cNvPicPr>
          <p:nvPr/>
        </p:nvPicPr>
        <p:blipFill>
          <a:blip r:embed="rId4"/>
          <a:srcRect t="18443" b="18443"/>
          <a:stretch>
            <a:fillRect/>
          </a:stretch>
        </p:blipFill>
        <p:spPr>
          <a:xfrm>
            <a:off x="6350000" y="2032000"/>
            <a:ext cx="4826000" cy="2032000"/>
          </a:xfrm>
          <a:prstGeom prst="rect">
            <a:avLst/>
          </a:prstGeom>
          <a:noFill/>
          <a:ln w="25400" cap="flat" cmpd="sng">
            <a:noFill/>
            <a:prstDash val="solid"/>
            <a:round/>
          </a:ln>
        </p:spPr>
      </p:pic>
      <p:sp>
        <p:nvSpPr>
          <p:cNvPr id="8" name="AutoShape 8"/>
          <p:cNvSpPr txBox="1"/>
          <p:nvPr/>
        </p:nvSpPr>
        <p:spPr>
          <a:xfrm>
            <a:off x="6350000" y="4127500"/>
            <a:ext cx="4826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6B7280"/>
                </a:solidFill>
                <a:latin typeface="Noto Sans SC"/>
                <a:ea typeface="Noto Sans SC"/>
                <a:cs typeface="Noto Sans SC"/>
                <a:sym typeface="Noto Sans SC"/>
              </a:rPr>
              <a:t>▲ 北京团城湖——中线工程终点纪念园</a:t>
            </a:r>
            <a:endParaRPr lang="en-US" sz="1100"/>
          </a:p>
        </p:txBody>
      </p:sp>
      <p:sp>
        <p:nvSpPr>
          <p:cNvPr id="9" name="AutoShape 9"/>
          <p:cNvSpPr txBox="1"/>
          <p:nvPr/>
        </p:nvSpPr>
        <p:spPr>
          <a:xfrm>
            <a:off x="1016000" y="46355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工程概况</a:t>
            </a:r>
            <a:endParaRPr lang="en-US" sz="1100"/>
          </a:p>
        </p:txBody>
      </p:sp>
      <p:sp>
        <p:nvSpPr>
          <p:cNvPr id="10" name="AutoShape 10"/>
          <p:cNvSpPr txBox="1"/>
          <p:nvPr/>
        </p:nvSpPr>
        <p:spPr>
          <a:xfrm>
            <a:off x="1016000" y="50165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中线工程从丹江口水库引水，全长1432公里，</a:t>
            </a:r>
            <a:r>
              <a:rPr lang="zh-CN" altLang="en-US" sz="1300" b="0" i="0" u="none" strike="noStrike" dirty="0">
                <a:solidFill>
                  <a:srgbClr val="4A5568"/>
                </a:solidFill>
                <a:latin typeface="Noto Sans SC"/>
                <a:ea typeface="Noto Sans SC"/>
                <a:cs typeface="Noto Sans SC"/>
                <a:sym typeface="Noto Sans SC"/>
              </a:rPr>
              <a:t>流经三省和两个直辖市，</a:t>
            </a:r>
            <a:r>
              <a:rPr lang="en-US" sz="1300" b="0" i="0" u="none" strike="noStrike" dirty="0" err="1">
                <a:solidFill>
                  <a:srgbClr val="4A5568"/>
                </a:solidFill>
                <a:latin typeface="Noto Sans SC"/>
                <a:ea typeface="Noto Sans SC"/>
                <a:cs typeface="Noto Sans SC"/>
                <a:sym typeface="Noto Sans SC"/>
              </a:rPr>
              <a:t>自流至北京团城湖</a:t>
            </a:r>
            <a:endParaRPr lang="en-US" sz="1100" dirty="0"/>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东中线一期工程累计调水超900亿立方米，惠及1.95亿人</a:t>
            </a:r>
          </a:p>
        </p:txBody>
      </p:sp>
      <p:sp>
        <p:nvSpPr>
          <p:cNvPr id="11" name="AutoShape 11"/>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来源：极目新闻《惠及1.95亿人，南水北调东中线一期工程累计调水超880亿立方米》（2026年5月）</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01 · 国家水网骨干工程</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南水北调东线工程与供水效益</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pic>
        <p:nvPicPr>
          <p:cNvPr id="5" name="Picture 5"/>
          <p:cNvPicPr>
            <a:picLocks noChangeAspect="1"/>
          </p:cNvPicPr>
          <p:nvPr/>
        </p:nvPicPr>
        <p:blipFill>
          <a:blip r:embed="rId3"/>
          <a:srcRect t="17974" b="17974"/>
          <a:stretch>
            <a:fillRect/>
          </a:stretch>
        </p:blipFill>
        <p:spPr>
          <a:xfrm>
            <a:off x="1016000" y="2032000"/>
            <a:ext cx="4826000" cy="1778000"/>
          </a:xfrm>
          <a:prstGeom prst="rect">
            <a:avLst/>
          </a:prstGeom>
          <a:noFill/>
          <a:ln w="25400" cap="flat" cmpd="sng">
            <a:noFill/>
            <a:prstDash val="solid"/>
            <a:round/>
          </a:ln>
        </p:spPr>
      </p:pic>
      <p:sp>
        <p:nvSpPr>
          <p:cNvPr id="6" name="AutoShape 6"/>
          <p:cNvSpPr txBox="1"/>
          <p:nvPr/>
        </p:nvSpPr>
        <p:spPr>
          <a:xfrm>
            <a:off x="1016000" y="3873500"/>
            <a:ext cx="4826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6B7280"/>
                </a:solidFill>
                <a:latin typeface="Noto Sans SC"/>
                <a:ea typeface="Noto Sans SC"/>
                <a:cs typeface="Noto Sans SC"/>
                <a:sym typeface="Noto Sans SC"/>
              </a:rPr>
              <a:t>▲ 江都水利枢纽——东线工程起点泵站群</a:t>
            </a:r>
            <a:endParaRPr lang="en-US" sz="1100"/>
          </a:p>
        </p:txBody>
      </p:sp>
      <p:pic>
        <p:nvPicPr>
          <p:cNvPr id="7" name="Picture 7"/>
          <p:cNvPicPr>
            <a:picLocks noChangeAspect="1"/>
          </p:cNvPicPr>
          <p:nvPr/>
        </p:nvPicPr>
        <p:blipFill>
          <a:blip r:embed="rId4"/>
          <a:srcRect t="22136" b="22136"/>
          <a:stretch>
            <a:fillRect/>
          </a:stretch>
        </p:blipFill>
        <p:spPr>
          <a:xfrm>
            <a:off x="6350000" y="2032000"/>
            <a:ext cx="4826000" cy="1778000"/>
          </a:xfrm>
          <a:prstGeom prst="rect">
            <a:avLst/>
          </a:prstGeom>
          <a:noFill/>
          <a:ln w="25400" cap="flat" cmpd="sng">
            <a:noFill/>
            <a:prstDash val="solid"/>
            <a:round/>
          </a:ln>
        </p:spPr>
      </p:pic>
      <p:sp>
        <p:nvSpPr>
          <p:cNvPr id="8" name="AutoShape 8"/>
          <p:cNvSpPr txBox="1"/>
          <p:nvPr/>
        </p:nvSpPr>
        <p:spPr>
          <a:xfrm>
            <a:off x="6350000" y="3873500"/>
            <a:ext cx="4826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6B7280"/>
                </a:solidFill>
                <a:latin typeface="Noto Sans SC"/>
                <a:ea typeface="Noto Sans SC"/>
                <a:cs typeface="Noto Sans SC"/>
                <a:sym typeface="Noto Sans SC"/>
              </a:rPr>
              <a:t>▲ 东平湖八里湾泵站——东线提水关键节点</a:t>
            </a:r>
            <a:endParaRPr lang="en-US" sz="1100"/>
          </a:p>
        </p:txBody>
      </p:sp>
      <p:sp>
        <p:nvSpPr>
          <p:cNvPr id="9" name="AutoShape 9"/>
          <p:cNvSpPr txBox="1"/>
          <p:nvPr/>
        </p:nvSpPr>
        <p:spPr>
          <a:xfrm>
            <a:off x="1016000" y="4318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东线工程特点</a:t>
            </a:r>
            <a:endParaRPr lang="en-US" sz="1100"/>
          </a:p>
        </p:txBody>
      </p:sp>
      <p:sp>
        <p:nvSpPr>
          <p:cNvPr id="10" name="AutoShape 10"/>
          <p:cNvSpPr txBox="1"/>
          <p:nvPr/>
        </p:nvSpPr>
        <p:spPr>
          <a:xfrm>
            <a:off x="1016000" y="46990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从长江下游扬州江都引水，13级泵站逐级提水北送</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经京杭大运河及沿线湖泊，过黄河后自流到天津</a:t>
            </a:r>
          </a:p>
          <a:p>
            <a:pPr marL="0" indent="0" algn="l">
              <a:lnSpc>
                <a:spcPct val="150000"/>
              </a:lnSpc>
            </a:pPr>
            <a:r>
              <a:rPr lang="en-US" sz="1300" b="0" i="0" u="none" strike="noStrike">
                <a:solidFill>
                  <a:srgbClr val="4A5568"/>
                </a:solidFill>
                <a:latin typeface="Noto Sans SC"/>
                <a:ea typeface="Noto Sans SC"/>
                <a:cs typeface="Noto Sans SC"/>
                <a:sym typeface="Noto Sans SC"/>
              </a:rPr>
              <a:t>· 全长1156公里，惠及山东13市61县</a:t>
            </a:r>
          </a:p>
        </p:txBody>
      </p:sp>
      <p:cxnSp>
        <p:nvCxnSpPr>
          <p:cNvPr id="11" name="Connector 11"/>
          <p:cNvCxnSpPr/>
          <p:nvPr/>
        </p:nvCxnSpPr>
        <p:spPr>
          <a:xfrm rot="5373556">
            <a:off x="5397500" y="5137174"/>
            <a:ext cx="1651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2" name="AutoShape 12"/>
          <p:cNvSpPr txBox="1"/>
          <p:nvPr/>
        </p:nvSpPr>
        <p:spPr>
          <a:xfrm>
            <a:off x="6604000" y="4318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dirty="0" err="1">
                <a:solidFill>
                  <a:srgbClr val="284F2C"/>
                </a:solidFill>
                <a:latin typeface="Noto Sans SC"/>
                <a:ea typeface="Noto Sans SC"/>
                <a:cs typeface="Noto Sans SC"/>
                <a:sym typeface="Noto Sans SC"/>
              </a:rPr>
              <a:t>供水综合效益</a:t>
            </a:r>
            <a:r>
              <a:rPr lang="zh-CN" altLang="en-US" sz="1500" b="1" i="0" u="none" strike="noStrike" dirty="0">
                <a:solidFill>
                  <a:srgbClr val="284F2C"/>
                </a:solidFill>
                <a:latin typeface="Noto Sans SC"/>
                <a:ea typeface="Noto Sans SC"/>
                <a:cs typeface="Noto Sans SC"/>
                <a:sym typeface="Noto Sans SC"/>
              </a:rPr>
              <a:t>：</a:t>
            </a:r>
            <a:r>
              <a:rPr lang="en-US" altLang="zh-CN" sz="1500" i="0" u="none" strike="noStrike" dirty="0">
                <a:solidFill>
                  <a:srgbClr val="284F2C"/>
                </a:solidFill>
                <a:latin typeface="Noto Sans SC"/>
                <a:ea typeface="Noto Sans SC"/>
                <a:cs typeface="Noto Sans SC"/>
                <a:sym typeface="Noto Sans SC"/>
              </a:rPr>
              <a:t>40</a:t>
            </a:r>
            <a:r>
              <a:rPr lang="zh-CN" altLang="en-US" sz="1500" i="0" u="none" strike="noStrike" dirty="0">
                <a:solidFill>
                  <a:srgbClr val="284F2C"/>
                </a:solidFill>
                <a:latin typeface="Noto Sans SC"/>
                <a:ea typeface="Noto Sans SC"/>
                <a:cs typeface="Noto Sans SC"/>
                <a:sym typeface="Noto Sans SC"/>
              </a:rPr>
              <a:t>多个大中城市、</a:t>
            </a:r>
            <a:r>
              <a:rPr lang="en-US" altLang="zh-CN" sz="1500" i="0" u="none" strike="noStrike" dirty="0">
                <a:solidFill>
                  <a:srgbClr val="284F2C"/>
                </a:solidFill>
                <a:latin typeface="Noto Sans SC"/>
                <a:ea typeface="Noto Sans SC"/>
                <a:cs typeface="Noto Sans SC"/>
                <a:sym typeface="Noto Sans SC"/>
              </a:rPr>
              <a:t>280</a:t>
            </a:r>
            <a:r>
              <a:rPr lang="zh-CN" altLang="en-US" sz="1500" i="0" u="none" strike="noStrike" dirty="0">
                <a:solidFill>
                  <a:srgbClr val="284F2C"/>
                </a:solidFill>
                <a:latin typeface="Noto Sans SC"/>
                <a:ea typeface="Noto Sans SC"/>
                <a:cs typeface="Noto Sans SC"/>
                <a:sym typeface="Noto Sans SC"/>
              </a:rPr>
              <a:t>多个县市区受益</a:t>
            </a:r>
            <a:endParaRPr lang="en-US" sz="1100" dirty="0"/>
          </a:p>
        </p:txBody>
      </p:sp>
      <p:sp>
        <p:nvSpPr>
          <p:cNvPr id="13" name="AutoShape 13"/>
          <p:cNvSpPr txBox="1"/>
          <p:nvPr/>
        </p:nvSpPr>
        <p:spPr>
          <a:xfrm>
            <a:off x="6604000" y="46990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zh-CN" altLang="en-US" sz="1300" b="1" i="0" u="none" strike="noStrike" dirty="0">
                <a:solidFill>
                  <a:srgbClr val="4A5568"/>
                </a:solidFill>
                <a:latin typeface="Noto Sans SC"/>
                <a:ea typeface="Noto Sans SC"/>
                <a:cs typeface="Noto Sans SC"/>
                <a:sym typeface="Noto Sans SC"/>
              </a:rPr>
              <a:t>一渠润泽四省市，苏鲁泵站十三级。</a:t>
            </a:r>
            <a:r>
              <a:rPr lang="zh-CN" altLang="en-US" sz="1300" i="0" u="none" strike="noStrike" dirty="0">
                <a:solidFill>
                  <a:srgbClr val="4A5568"/>
                </a:solidFill>
                <a:latin typeface="Noto Sans SC"/>
                <a:ea typeface="Noto Sans SC"/>
                <a:cs typeface="Noto Sans SC"/>
                <a:sym typeface="Noto Sans SC"/>
              </a:rPr>
              <a:t>（中东线受益区七省市）</a:t>
            </a:r>
            <a:endParaRPr lang="en-US" altLang="zh-CN" sz="1300" i="0" u="none" strike="noStrike" dirty="0">
              <a:solidFill>
                <a:srgbClr val="4A5568"/>
              </a:solidFill>
              <a:latin typeface="Noto Sans SC"/>
              <a:ea typeface="Noto Sans SC"/>
              <a:cs typeface="Noto Sans SC"/>
              <a:sym typeface="Noto Sans SC"/>
            </a:endParaRPr>
          </a:p>
          <a:p>
            <a:pPr marL="0" indent="0" algn="l">
              <a:lnSpc>
                <a:spcPct val="150000"/>
              </a:lnSpc>
              <a:defRPr/>
            </a:pPr>
            <a:r>
              <a:rPr lang="zh-CN" altLang="en-US" sz="1300" b="1" i="0" u="none" strike="noStrike" dirty="0">
                <a:solidFill>
                  <a:srgbClr val="4A5568"/>
                </a:solidFill>
                <a:latin typeface="Noto Sans SC"/>
                <a:ea typeface="Noto Sans SC"/>
                <a:cs typeface="Noto Sans SC"/>
                <a:sym typeface="Noto Sans SC"/>
              </a:rPr>
              <a:t>亿口甘霖辞旧水，千村清流洗病齿。（</a:t>
            </a:r>
            <a:r>
              <a:rPr lang="zh-CN" altLang="en-US" sz="1300" i="0" u="none" strike="noStrike" dirty="0">
                <a:solidFill>
                  <a:srgbClr val="4A5568"/>
                </a:solidFill>
                <a:latin typeface="Noto Sans SC"/>
                <a:ea typeface="Noto Sans SC"/>
                <a:cs typeface="Noto Sans SC"/>
                <a:sym typeface="Noto Sans SC"/>
              </a:rPr>
              <a:t>经济社会效益）</a:t>
            </a:r>
            <a:endParaRPr lang="en-US" altLang="zh-CN" sz="1300" i="0" u="none" strike="noStrike" dirty="0">
              <a:solidFill>
                <a:srgbClr val="4A5568"/>
              </a:solidFill>
              <a:latin typeface="Noto Sans SC"/>
              <a:ea typeface="Noto Sans SC"/>
              <a:cs typeface="Noto Sans SC"/>
              <a:sym typeface="Noto Sans SC"/>
            </a:endParaRPr>
          </a:p>
          <a:p>
            <a:pPr marL="0" indent="0" algn="l">
              <a:lnSpc>
                <a:spcPct val="150000"/>
              </a:lnSpc>
              <a:defRPr/>
            </a:pPr>
            <a:r>
              <a:rPr lang="zh-CN" altLang="en-US" sz="1300" b="1" i="0" u="none" strike="noStrike" dirty="0">
                <a:solidFill>
                  <a:srgbClr val="4A5568"/>
                </a:solidFill>
                <a:latin typeface="Noto Sans SC"/>
                <a:ea typeface="Noto Sans SC"/>
                <a:cs typeface="Noto Sans SC"/>
                <a:sym typeface="Noto Sans SC"/>
              </a:rPr>
              <a:t>黑龙洞前珠玉溅，白洋淀里鸥凫戏。</a:t>
            </a:r>
            <a:r>
              <a:rPr lang="zh-CN" altLang="en-US" sz="1300" i="0" u="none" strike="noStrike" dirty="0">
                <a:solidFill>
                  <a:srgbClr val="4A5568"/>
                </a:solidFill>
                <a:latin typeface="Noto Sans SC"/>
                <a:ea typeface="Noto Sans SC"/>
                <a:cs typeface="Noto Sans SC"/>
                <a:sym typeface="Noto Sans SC"/>
              </a:rPr>
              <a:t>（生态效益）</a:t>
            </a:r>
            <a:endParaRPr lang="en-US" altLang="zh-CN" sz="1300" i="0" u="none" strike="noStrike" dirty="0">
              <a:solidFill>
                <a:srgbClr val="4A5568"/>
              </a:solidFill>
              <a:latin typeface="Noto Sans SC"/>
              <a:ea typeface="Noto Sans SC"/>
              <a:cs typeface="Noto Sans SC"/>
              <a:sym typeface="Noto Sans SC"/>
            </a:endParaRPr>
          </a:p>
          <a:p>
            <a:pPr marL="0" indent="0" algn="l">
              <a:lnSpc>
                <a:spcPct val="150000"/>
              </a:lnSpc>
              <a:defRPr/>
            </a:pPr>
            <a:r>
              <a:rPr lang="zh-CN" altLang="en-US" sz="1300" b="1" i="0" u="none" strike="noStrike" dirty="0">
                <a:solidFill>
                  <a:srgbClr val="4A5568"/>
                </a:solidFill>
                <a:latin typeface="Noto Sans SC"/>
                <a:ea typeface="Noto Sans SC"/>
                <a:cs typeface="Noto Sans SC"/>
                <a:sym typeface="Noto Sans SC"/>
              </a:rPr>
              <a:t>莫道调水唯解渴，山河血脉塑新史。</a:t>
            </a:r>
            <a:r>
              <a:rPr lang="zh-CN" altLang="en-US" sz="1300" b="0" i="0" u="none" strike="noStrike" dirty="0">
                <a:solidFill>
                  <a:srgbClr val="4A5568"/>
                </a:solidFill>
                <a:latin typeface="Noto Sans SC"/>
                <a:ea typeface="Noto Sans SC"/>
                <a:cs typeface="Noto Sans SC"/>
                <a:sym typeface="Noto Sans SC"/>
              </a:rPr>
              <a:t>（战略意义，千年大计）</a:t>
            </a:r>
            <a:endParaRPr lang="en-US" sz="1300" b="0" i="0" u="none" strike="noStrike" dirty="0">
              <a:solidFill>
                <a:srgbClr val="4A5568"/>
              </a:solidFill>
              <a:latin typeface="Noto Sans SC"/>
              <a:ea typeface="Noto Sans SC"/>
              <a:cs typeface="Noto Sans SC"/>
              <a:sym typeface="Noto Sans SC"/>
            </a:endParaRPr>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来源：极目新闻（2026年5月）、今日头条《一泓清水出平湖》、水利部公开数据</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02 · 国家水网建设</a:t>
            </a:r>
            <a:endParaRPr lang="en-US" sz="1100"/>
          </a:p>
        </p:txBody>
      </p:sp>
      <p:sp>
        <p:nvSpPr>
          <p:cNvPr id="3" name="AutoShape 3"/>
          <p:cNvSpPr txBox="1"/>
          <p:nvPr/>
        </p:nvSpPr>
        <p:spPr>
          <a:xfrm>
            <a:off x="634999" y="1016000"/>
            <a:ext cx="10728739"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dirty="0" err="1">
                <a:solidFill>
                  <a:srgbClr val="143D30"/>
                </a:solidFill>
                <a:latin typeface="Noto Serif SC"/>
                <a:ea typeface="Noto Serif SC"/>
                <a:cs typeface="Noto Serif SC"/>
                <a:sym typeface="Noto Serif SC"/>
              </a:rPr>
              <a:t>国之重器：从三峡到白鹤滩再到雅下，水电新质生产力</a:t>
            </a:r>
            <a:r>
              <a:rPr lang="zh-CN" altLang="en-US" sz="2600" b="1" i="0" u="none" strike="noStrike" dirty="0">
                <a:solidFill>
                  <a:srgbClr val="143D30"/>
                </a:solidFill>
                <a:latin typeface="Noto Serif SC"/>
                <a:ea typeface="Noto Serif SC"/>
                <a:cs typeface="Noto Serif SC"/>
                <a:sym typeface="Noto Serif SC"/>
              </a:rPr>
              <a:t>（载体）</a:t>
            </a:r>
            <a:r>
              <a:rPr lang="en-US" sz="2600" b="1" i="0" u="none" strike="noStrike" dirty="0" err="1">
                <a:solidFill>
                  <a:srgbClr val="143D30"/>
                </a:solidFill>
                <a:latin typeface="Noto Serif SC"/>
                <a:ea typeface="Noto Serif SC"/>
                <a:cs typeface="Noto Serif SC"/>
                <a:sym typeface="Noto Serif SC"/>
              </a:rPr>
              <a:t>三级跳</a:t>
            </a:r>
            <a:endParaRPr lang="en-US" sz="1100" dirty="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pic>
        <p:nvPicPr>
          <p:cNvPr id="5" name="Picture 5"/>
          <p:cNvPicPr>
            <a:picLocks noChangeAspect="1"/>
          </p:cNvPicPr>
          <p:nvPr/>
        </p:nvPicPr>
        <p:blipFill>
          <a:blip r:embed="rId3"/>
          <a:srcRect t="4418" b="4418"/>
          <a:stretch>
            <a:fillRect/>
          </a:stretch>
        </p:blipFill>
        <p:spPr>
          <a:xfrm>
            <a:off x="635000" y="2095500"/>
            <a:ext cx="3556000" cy="2159000"/>
          </a:xfrm>
          <a:prstGeom prst="rect">
            <a:avLst/>
          </a:prstGeom>
          <a:noFill/>
          <a:ln w="25400" cap="flat" cmpd="sng">
            <a:noFill/>
            <a:prstDash val="solid"/>
            <a:round/>
          </a:ln>
        </p:spPr>
      </p:pic>
      <p:sp>
        <p:nvSpPr>
          <p:cNvPr id="6" name="AutoShape 6"/>
          <p:cNvSpPr txBox="1"/>
          <p:nvPr/>
        </p:nvSpPr>
        <p:spPr>
          <a:xfrm>
            <a:off x="635000" y="4381500"/>
            <a:ext cx="355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三峡大坝 · 世界最大水利枢纽</a:t>
            </a:r>
            <a:endParaRPr lang="en-US" sz="1100"/>
          </a:p>
        </p:txBody>
      </p:sp>
      <p:sp>
        <p:nvSpPr>
          <p:cNvPr id="7" name="AutoShape 7"/>
          <p:cNvSpPr txBox="1"/>
          <p:nvPr/>
        </p:nvSpPr>
        <p:spPr>
          <a:xfrm>
            <a:off x="635000" y="4762500"/>
            <a:ext cx="355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600" b="0" i="0" u="none" strike="noStrike" dirty="0">
                <a:solidFill>
                  <a:srgbClr val="4A5568"/>
                </a:solidFill>
                <a:latin typeface="Noto Sans SC"/>
                <a:ea typeface="Noto Sans SC"/>
                <a:cs typeface="Noto Sans SC"/>
                <a:sym typeface="Noto Sans SC"/>
              </a:rPr>
              <a:t>装机2250万千瓦，防洪、发电、航运综合效益巨型枢纽。代表了中国水利工程</a:t>
            </a:r>
            <a:r>
              <a:rPr lang="en-US" sz="1600" b="1" i="0" u="none" strike="noStrike" dirty="0">
                <a:solidFill>
                  <a:srgbClr val="4A5568"/>
                </a:solidFill>
                <a:latin typeface="Noto Sans SC"/>
                <a:ea typeface="Noto Sans SC"/>
                <a:cs typeface="Noto Sans SC"/>
                <a:sym typeface="Noto Sans SC"/>
              </a:rPr>
              <a:t>"大"的巅峰</a:t>
            </a:r>
            <a:r>
              <a:rPr lang="en-US" sz="1600" b="0" i="0" u="none" strike="noStrike" dirty="0">
                <a:solidFill>
                  <a:srgbClr val="4A5568"/>
                </a:solidFill>
                <a:latin typeface="Noto Sans SC"/>
                <a:ea typeface="Noto Sans SC"/>
                <a:cs typeface="Noto Sans SC"/>
                <a:sym typeface="Noto Sans SC"/>
              </a:rPr>
              <a:t>。</a:t>
            </a:r>
            <a:endParaRPr lang="en-US" sz="1600" dirty="0"/>
          </a:p>
        </p:txBody>
      </p:sp>
      <p:pic>
        <p:nvPicPr>
          <p:cNvPr id="8" name="Picture 8"/>
          <p:cNvPicPr>
            <a:picLocks noChangeAspect="1"/>
          </p:cNvPicPr>
          <p:nvPr/>
        </p:nvPicPr>
        <p:blipFill>
          <a:blip r:embed="rId4"/>
          <a:srcRect t="7849" b="7849"/>
          <a:stretch>
            <a:fillRect/>
          </a:stretch>
        </p:blipFill>
        <p:spPr>
          <a:xfrm>
            <a:off x="4445000" y="2095500"/>
            <a:ext cx="3556000" cy="2159000"/>
          </a:xfrm>
          <a:prstGeom prst="rect">
            <a:avLst/>
          </a:prstGeom>
          <a:noFill/>
          <a:ln w="25400" cap="flat" cmpd="sng">
            <a:noFill/>
            <a:prstDash val="solid"/>
            <a:round/>
          </a:ln>
        </p:spPr>
      </p:pic>
      <p:sp>
        <p:nvSpPr>
          <p:cNvPr id="9" name="AutoShape 9"/>
          <p:cNvSpPr txBox="1"/>
          <p:nvPr/>
        </p:nvSpPr>
        <p:spPr>
          <a:xfrm>
            <a:off x="4445000" y="4381500"/>
            <a:ext cx="355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白鹤滩 · 世界单机容量第一</a:t>
            </a:r>
            <a:endParaRPr lang="en-US" sz="1100"/>
          </a:p>
        </p:txBody>
      </p:sp>
      <p:sp>
        <p:nvSpPr>
          <p:cNvPr id="10" name="AutoShape 10"/>
          <p:cNvSpPr txBox="1"/>
          <p:nvPr/>
        </p:nvSpPr>
        <p:spPr>
          <a:xfrm>
            <a:off x="4445000" y="4762500"/>
            <a:ext cx="355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600" b="0" i="0" u="none" strike="noStrike" dirty="0">
                <a:solidFill>
                  <a:srgbClr val="4A5568"/>
                </a:solidFill>
                <a:latin typeface="Noto Sans SC"/>
                <a:ea typeface="Noto Sans SC"/>
                <a:cs typeface="Noto Sans SC"/>
                <a:sym typeface="Noto Sans SC"/>
              </a:rPr>
              <a:t>100万千瓦巨型机组，地下厂房世界第一。标志中国水电从"跟跑"到"领跑"，代表</a:t>
            </a:r>
            <a:r>
              <a:rPr lang="en-US" sz="1600" b="1" i="0" u="none" strike="noStrike" dirty="0">
                <a:solidFill>
                  <a:srgbClr val="4A5568"/>
                </a:solidFill>
                <a:latin typeface="Noto Sans SC"/>
                <a:ea typeface="Noto Sans SC"/>
                <a:cs typeface="Noto Sans SC"/>
                <a:sym typeface="Noto Sans SC"/>
              </a:rPr>
              <a:t>"精"的高度</a:t>
            </a:r>
            <a:r>
              <a:rPr lang="en-US" sz="1600" b="0" i="0" u="none" strike="noStrike" dirty="0">
                <a:solidFill>
                  <a:srgbClr val="4A5568"/>
                </a:solidFill>
                <a:latin typeface="Noto Sans SC"/>
                <a:ea typeface="Noto Sans SC"/>
                <a:cs typeface="Noto Sans SC"/>
                <a:sym typeface="Noto Sans SC"/>
              </a:rPr>
              <a:t>。</a:t>
            </a:r>
            <a:endParaRPr lang="en-US" sz="1600" dirty="0"/>
          </a:p>
        </p:txBody>
      </p:sp>
      <p:pic>
        <p:nvPicPr>
          <p:cNvPr id="11" name="Picture 11"/>
          <p:cNvPicPr>
            <a:picLocks noChangeAspect="1"/>
          </p:cNvPicPr>
          <p:nvPr/>
        </p:nvPicPr>
        <p:blipFill>
          <a:blip r:embed="rId5"/>
          <a:srcRect l="7039" r="7039"/>
          <a:stretch>
            <a:fillRect/>
          </a:stretch>
        </p:blipFill>
        <p:spPr>
          <a:xfrm>
            <a:off x="8255000" y="2095500"/>
            <a:ext cx="3556000" cy="2159000"/>
          </a:xfrm>
          <a:prstGeom prst="rect">
            <a:avLst/>
          </a:prstGeom>
          <a:noFill/>
          <a:ln w="25400" cap="flat" cmpd="sng">
            <a:noFill/>
            <a:prstDash val="solid"/>
            <a:round/>
          </a:ln>
        </p:spPr>
      </p:pic>
      <p:sp>
        <p:nvSpPr>
          <p:cNvPr id="12" name="AutoShape 12"/>
          <p:cNvSpPr txBox="1"/>
          <p:nvPr/>
        </p:nvSpPr>
        <p:spPr>
          <a:xfrm>
            <a:off x="8255000" y="4381500"/>
            <a:ext cx="355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雅下水电站 · 世界最大水电工程</a:t>
            </a:r>
            <a:endParaRPr lang="en-US" sz="1100"/>
          </a:p>
        </p:txBody>
      </p:sp>
      <p:sp>
        <p:nvSpPr>
          <p:cNvPr id="13" name="AutoShape 13"/>
          <p:cNvSpPr txBox="1"/>
          <p:nvPr/>
        </p:nvSpPr>
        <p:spPr>
          <a:xfrm>
            <a:off x="8255000" y="4762500"/>
            <a:ext cx="355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600" b="0" i="0" u="none" strike="noStrike" dirty="0">
                <a:solidFill>
                  <a:srgbClr val="4A5568"/>
                </a:solidFill>
                <a:latin typeface="Noto Sans SC"/>
                <a:ea typeface="Noto Sans SC"/>
                <a:cs typeface="Noto Sans SC"/>
                <a:sym typeface="Noto Sans SC"/>
              </a:rPr>
              <a:t>雅鲁藏布江下游水电工程，装机规模6000-8000万千瓦，年发电3000亿度。代表</a:t>
            </a:r>
            <a:r>
              <a:rPr lang="en-US" sz="1600" b="1" i="0" u="none" strike="noStrike" dirty="0">
                <a:solidFill>
                  <a:srgbClr val="4A5568"/>
                </a:solidFill>
                <a:latin typeface="Noto Sans SC"/>
                <a:ea typeface="Noto Sans SC"/>
                <a:cs typeface="Noto Sans SC"/>
                <a:sym typeface="Noto Sans SC"/>
              </a:rPr>
              <a:t>"新"的未来</a:t>
            </a:r>
            <a:r>
              <a:rPr lang="en-US" sz="1600" b="0" i="0" u="none" strike="noStrike" dirty="0">
                <a:solidFill>
                  <a:srgbClr val="4A5568"/>
                </a:solidFill>
                <a:latin typeface="Noto Sans SC"/>
                <a:ea typeface="Noto Sans SC"/>
                <a:cs typeface="Noto Sans SC"/>
                <a:sym typeface="Noto Sans SC"/>
              </a:rPr>
              <a:t>。</a:t>
            </a:r>
            <a:endParaRPr lang="en-US" sz="1600" dirty="0"/>
          </a:p>
        </p:txBody>
      </p:sp>
      <p:sp>
        <p:nvSpPr>
          <p:cNvPr id="14" name="AutoShape 14"/>
          <p:cNvSpPr txBox="1"/>
          <p:nvPr/>
        </p:nvSpPr>
        <p:spPr>
          <a:xfrm>
            <a:off x="1016000" y="6223000"/>
            <a:ext cx="1016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dirty="0" err="1">
                <a:solidFill>
                  <a:srgbClr val="B4781E"/>
                </a:solidFill>
                <a:latin typeface="Noto Sans SC"/>
                <a:ea typeface="Noto Sans SC"/>
                <a:cs typeface="Noto Sans SC"/>
                <a:sym typeface="Noto Sans SC"/>
              </a:rPr>
              <a:t>从“大”到“精”再到“新</a:t>
            </a:r>
            <a:r>
              <a:rPr lang="en-US" sz="1600" b="1" i="0" u="none" strike="noStrike" dirty="0">
                <a:solidFill>
                  <a:srgbClr val="B4781E"/>
                </a:solidFill>
                <a:latin typeface="Noto Sans SC"/>
                <a:ea typeface="Noto Sans SC"/>
                <a:cs typeface="Noto Sans SC"/>
                <a:sym typeface="Noto Sans SC"/>
              </a:rPr>
              <a:t>”——</a:t>
            </a:r>
            <a:r>
              <a:rPr lang="en-US" sz="1600" b="1" i="0" u="none" strike="noStrike" dirty="0" err="1">
                <a:solidFill>
                  <a:srgbClr val="B4781E"/>
                </a:solidFill>
                <a:latin typeface="Noto Sans SC"/>
                <a:ea typeface="Noto Sans SC"/>
                <a:cs typeface="Noto Sans SC"/>
                <a:sym typeface="Noto Sans SC"/>
              </a:rPr>
              <a:t>中国水电生产力</a:t>
            </a:r>
            <a:r>
              <a:rPr lang="zh-CN" altLang="en-US" sz="1600" b="1" i="0" u="none" strike="noStrike" dirty="0">
                <a:solidFill>
                  <a:srgbClr val="B4781E"/>
                </a:solidFill>
                <a:latin typeface="Noto Sans SC"/>
                <a:ea typeface="Noto Sans SC"/>
                <a:cs typeface="Noto Sans SC"/>
                <a:sym typeface="Noto Sans SC"/>
              </a:rPr>
              <a:t>载体</a:t>
            </a:r>
            <a:r>
              <a:rPr lang="en-US" sz="1600" b="1" i="0" u="none" strike="noStrike" dirty="0" err="1">
                <a:solidFill>
                  <a:srgbClr val="B4781E"/>
                </a:solidFill>
                <a:latin typeface="Noto Sans SC"/>
                <a:ea typeface="Noto Sans SC"/>
                <a:cs typeface="Noto Sans SC"/>
                <a:sym typeface="Noto Sans SC"/>
              </a:rPr>
              <a:t>三级跳，呼唤新型生产关系与之匹配</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CASE · THREE GORGES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1049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1E1E1E"/>
                </a:solidFill>
                <a:effectLst/>
                <a:uLnTx/>
                <a:uFillTx/>
                <a:latin typeface="Noto Serif SC"/>
                <a:ea typeface="Noto Serif SC"/>
                <a:cs typeface="Noto Serif SC"/>
                <a:sym typeface="Noto Serif SC"/>
              </a:rPr>
              <a:t>三峡：机器人军团入职大国重器，从"潜水员下水"到"机器人下水"</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272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52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399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廊道巡检机器人</a:t>
            </a:r>
            <a:r>
              <a:rPr kumimoji="0" lang="en-US" sz="16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三峡澜盾一号"上岗</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AutoShape 9"/>
          <p:cNvSpPr txBox="1"/>
          <p:nvPr/>
        </p:nvSpPr>
        <p:spPr>
          <a:xfrm>
            <a:off x="1879600" y="20320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在三峡大坝基础排水廊道沿预设路线全程自主巡航，替代人工进入高风险、潮湿、狭窄廊道完成排水孔、抽排系统巡检</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6670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692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6797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水下检修机器人：300米深、2000米涵洞</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AutoShape 13"/>
          <p:cNvSpPr txBox="1"/>
          <p:nvPr/>
        </p:nvSpPr>
        <p:spPr>
          <a:xfrm>
            <a:off x="1879600" y="29718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长江电力水下机器人可深入300米水下检修、进入近2000米水下涵洞作业，完成坝体摄像、扫描、切割、打磨，给电站做"胃镜"、大坝做"CT"，潜水员逐步上岸。</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6068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6322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778000" y="360045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溪洛渡：轨道+履带+四足"全家桶</a:t>
            </a:r>
            <a:r>
              <a:rPr kumimoji="0" lang="en-US" sz="16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AutoShape 17"/>
          <p:cNvSpPr txBox="1"/>
          <p:nvPr/>
        </p:nvSpPr>
        <p:spPr>
          <a:xfrm>
            <a:off x="1879600" y="39116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4</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台轨道式+3台履带式+1台四足机器人，水垫塘与大坝廊道无死角立体化感知，四足机器人行进速度3米/秒、一次巡检覆盖3公里廊道。</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5466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5720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5593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监测自动化：2分钟完成大坝"全身体检</a:t>
            </a:r>
            <a:r>
              <a:rPr kumimoji="0" lang="en-US" sz="14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AutoShape 21"/>
          <p:cNvSpPr txBox="1"/>
          <p:nvPr/>
        </p:nvSpPr>
        <p:spPr>
          <a:xfrm>
            <a:off x="1879600" y="48514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三峡大坝8000多个安全监测点全自动化采集，数据获取从"小时级"跨入"百秒级"；数字孪生三峡把防洪预警响应从75分钟压缩到15分钟。</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5626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6642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B84C3A"/>
                </a:solidFill>
                <a:effectLst/>
                <a:uLnTx/>
                <a:uFillTx/>
                <a:latin typeface="Noto Sans SC"/>
                <a:ea typeface="Noto Sans SC"/>
                <a:cs typeface="Noto Sans SC"/>
                <a:sym typeface="Noto Sans SC"/>
              </a:rPr>
              <a:t>一句话：</a:t>
            </a:r>
            <a:r>
              <a:rPr kumimoji="0" lang="en-US" sz="1300" b="0" i="0" u="none" strike="noStrike" kern="0" cap="none" spc="0" normalizeH="0" baseline="0" noProof="0">
                <a:ln>
                  <a:noFill/>
                </a:ln>
                <a:solidFill>
                  <a:srgbClr val="B84C3A"/>
                </a:solidFill>
                <a:effectLst/>
                <a:uLnTx/>
                <a:uFillTx/>
                <a:latin typeface="Noto Sans SC"/>
                <a:ea typeface="Noto Sans SC"/>
                <a:cs typeface="Noto Sans SC"/>
                <a:sym typeface="Noto Sans SC"/>
              </a:rPr>
              <a:t>三峡已从"人跑现场"进入"机器人跑、人看屏幕"的智能运维时代。</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来源：三峡集团、长江电力官网2025-2026年公开报道整理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10 / 12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CASE · SOUTH-TO-NORTH DIVERSION</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1049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1E1E1E"/>
                </a:solidFill>
                <a:effectLst/>
                <a:uLnTx/>
                <a:uFillTx/>
                <a:latin typeface="Noto Serif SC"/>
                <a:ea typeface="Noto Serif SC"/>
                <a:cs typeface="Noto Serif SC"/>
                <a:sym typeface="Noto Serif SC"/>
              </a:rPr>
              <a:t>南水北调："天空地水工"一体，无人机巢+机器狗全天候巡千里长渠</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272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52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399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无人机巢：全流程无人自动巡检</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0320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中线沿线设无人机巢，多机协同自动起飞、航线规划、数据采集、返航充电、自动上传</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一个人不用出现在现场，巡检全流程闭环</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6670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692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6797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机器狗+AI视频：人、车入渠自动识别</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778000" y="2978150"/>
            <a:ext cx="8890000" cy="457200"/>
          </a:xfrm>
          <a:prstGeom prst="rect">
            <a:avLst/>
          </a:prstGeom>
          <a:noFill/>
          <a:ln w="12700" cap="flat" cmpd="sng">
            <a:noFill/>
            <a:prstDash val="solid"/>
            <a:round/>
          </a:ln>
        </p:spPr>
        <p:txBody>
          <a:bodyPr vert="horz" wrap="square" lIns="0" tIns="0" rIns="0" bIns="0" rtlCol="0" anchor="ctr" anchorCtr="0"/>
          <a:lstStyle/>
          <a:p>
            <a:pPr lvl="0">
              <a:lnSpc>
                <a:spcPct val="125000"/>
              </a:lnSpc>
              <a:defRPr/>
            </a:pP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lang="en-US" altLang="zh-CN" dirty="0" err="1">
                <a:solidFill>
                  <a:srgbClr val="4C4C4C"/>
                </a:solidFill>
                <a:latin typeface="Noto Sans SC"/>
                <a:ea typeface="Noto Sans SC"/>
                <a:cs typeface="Noto Sans SC"/>
                <a:sym typeface="Noto Sans SC"/>
              </a:rPr>
              <a:t>沿线部署六足、四足、轮足机器狗自主巡检；摄像机实时</a:t>
            </a:r>
            <a:r>
              <a:rPr lang="en-US" altLang="zh-CN" dirty="0">
                <a:solidFill>
                  <a:srgbClr val="4C4C4C"/>
                </a:solidFill>
                <a:latin typeface="Noto Sans SC"/>
                <a:ea typeface="Noto Sans SC"/>
                <a:cs typeface="Noto Sans SC"/>
                <a:sym typeface="Noto Sans SC"/>
              </a:rPr>
              <a:t> AI </a:t>
            </a:r>
            <a:r>
              <a:rPr lang="en-US" altLang="zh-CN" dirty="0" err="1">
                <a:solidFill>
                  <a:srgbClr val="4C4C4C"/>
                </a:solidFill>
                <a:latin typeface="Noto Sans SC"/>
                <a:ea typeface="Noto Sans SC"/>
                <a:cs typeface="Noto Sans SC"/>
                <a:sym typeface="Noto Sans SC"/>
              </a:rPr>
              <a:t>识别入渠人员车辆、作业行为，把"人防"升级为"技防</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6068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6322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6195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丹江口大坝：测量机器人7天→2小时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879600" y="39116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10台测量机器人替代人工观测，坝面变形测量周期从7天缩短到2小时，精度锁定2毫米以内；坝体裂缝、渗水、坡面隆起由无人机 AI </a:t>
            </a: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自动识别</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5466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5720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5593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立体感知：8万传感器+1.3万路视频+卫星</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48514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全线布设8万余支安全监测传感器、1.3万余路高清视频，叠加无人机、遥感、北斗、低轨卫星，形成"天空地水工"一体化数字孪生中线2.0。</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5626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6642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B84C3A"/>
                </a:solidFill>
                <a:effectLst/>
                <a:uLnTx/>
                <a:uFillTx/>
                <a:latin typeface="Noto Sans SC"/>
                <a:ea typeface="Noto Sans SC"/>
                <a:cs typeface="Noto Sans SC"/>
                <a:sym typeface="Noto Sans SC"/>
              </a:rPr>
              <a:t>一句话：</a:t>
            </a:r>
            <a:r>
              <a:rPr kumimoji="0" lang="en-US" sz="1300" b="0" i="0" u="none" strike="noStrike" kern="0" cap="none" spc="0" normalizeH="0" baseline="0" noProof="0">
                <a:ln>
                  <a:noFill/>
                </a:ln>
                <a:solidFill>
                  <a:srgbClr val="B84C3A"/>
                </a:solidFill>
                <a:effectLst/>
                <a:uLnTx/>
                <a:uFillTx/>
                <a:latin typeface="Noto Sans SC"/>
                <a:ea typeface="Noto Sans SC"/>
                <a:cs typeface="Noto Sans SC"/>
                <a:sym typeface="Noto Sans SC"/>
              </a:rPr>
              <a:t>1432公里中线长渠，靠"无人机巢+机器狗+传感器"无人化巡护。</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来源：水利部南水北调司、南水北调中线公司2025-2026年公开报道整理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11 / 12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INSTITUTION · WHAT CHANGED</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1049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机制改革：两</a:t>
            </a:r>
            <a:r>
              <a:rPr kumimoji="0" lang="zh-CN" altLang="en-US" sz="24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大</a:t>
            </a:r>
            <a:r>
              <a:rPr kumimoji="0" lang="en-US" sz="24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工程做了哪些"</a:t>
            </a:r>
            <a:r>
              <a:rPr kumimoji="0" lang="en-US" sz="24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软配套</a:t>
            </a:r>
            <a:r>
              <a:rPr kumimoji="0" lang="en-US" sz="24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a:t>
            </a:r>
            <a:r>
              <a:rPr kumimoji="0" lang="en-US" sz="24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让硬设备真正转起来</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272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52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399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巡检方式：从"人步行"到"机器人+无人机+AI识别"</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0320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把"人员定期巡检"制度改为"</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机器人自主巡检+人工复核异常</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巡检频次从月度</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周度提到全天候实时，</a:t>
            </a:r>
            <a:r>
              <a:rPr kumimoji="0" lang="en-US" sz="1600" b="0" i="0" u="sng" strike="noStrike" kern="0" cap="none" spc="0" normalizeH="0" baseline="0" noProof="0" dirty="0" err="1">
                <a:ln>
                  <a:noFill/>
                </a:ln>
                <a:solidFill>
                  <a:srgbClr val="4C4C4C"/>
                </a:solidFill>
                <a:effectLst/>
                <a:uLnTx/>
                <a:uFillTx/>
                <a:latin typeface="Noto Sans SC"/>
                <a:ea typeface="Noto Sans SC"/>
                <a:cs typeface="Noto Sans SC"/>
                <a:sym typeface="Noto Sans SC"/>
              </a:rPr>
              <a:t>潜水员等高风险岗位逐步退出一线</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6670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692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6797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岗位职责：从"跑现场"到"看大屏、派工单、核闭环</a:t>
            </a:r>
            <a:r>
              <a:rPr kumimoji="0" lang="en-US" sz="14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AutoShape 13"/>
          <p:cNvSpPr txBox="1"/>
          <p:nvPr/>
        </p:nvSpPr>
        <p:spPr>
          <a:xfrm>
            <a:off x="1879600" y="29718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运维人员转向远程集控中心，</a:t>
            </a:r>
            <a:r>
              <a:rPr kumimoji="0" lang="en-US" sz="1600" b="0" i="0" u="sng" strike="noStrike" kern="0" cap="none" spc="0" normalizeH="0" baseline="0" noProof="0" dirty="0" err="1">
                <a:ln>
                  <a:noFill/>
                </a:ln>
                <a:solidFill>
                  <a:srgbClr val="4C4C4C"/>
                </a:solidFill>
                <a:effectLst/>
                <a:uLnTx/>
                <a:uFillTx/>
                <a:latin typeface="Noto Sans SC"/>
                <a:ea typeface="Noto Sans SC"/>
                <a:cs typeface="Noto Sans SC"/>
                <a:sym typeface="Noto Sans SC"/>
              </a:rPr>
              <a:t>按</a:t>
            </a:r>
            <a:r>
              <a:rPr kumimoji="0" lang="en-US" sz="1600" b="0" i="0" u="sng" strike="noStrike" kern="0" cap="none" spc="0" normalizeH="0" baseline="0" noProof="0" dirty="0">
                <a:ln>
                  <a:noFill/>
                </a:ln>
                <a:solidFill>
                  <a:srgbClr val="4C4C4C"/>
                </a:solidFill>
                <a:effectLst/>
                <a:uLnTx/>
                <a:uFillTx/>
                <a:latin typeface="Noto Sans SC"/>
                <a:ea typeface="Noto Sans SC"/>
                <a:cs typeface="Noto Sans SC"/>
                <a:sym typeface="Noto Sans SC"/>
              </a:rPr>
              <a:t> AI </a:t>
            </a:r>
            <a:r>
              <a:rPr kumimoji="0" lang="en-US" sz="1600" b="0" i="0" u="sng" strike="noStrike" kern="0" cap="none" spc="0" normalizeH="0" baseline="0" noProof="0" dirty="0" err="1">
                <a:ln>
                  <a:noFill/>
                </a:ln>
                <a:solidFill>
                  <a:srgbClr val="4C4C4C"/>
                </a:solidFill>
                <a:effectLst/>
                <a:uLnTx/>
                <a:uFillTx/>
                <a:latin typeface="Noto Sans SC"/>
                <a:ea typeface="Noto Sans SC"/>
                <a:cs typeface="Noto Sans SC"/>
                <a:sym typeface="Noto Sans SC"/>
              </a:rPr>
              <a:t>工单派单、核查、处置、销号；新设"无人机飞手+机器人运维+算法训练"等新岗位，并选派骨干考证上岗</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6068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6322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6195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协作模式：从"自买自管"到"国企+科技公司联合</a:t>
            </a:r>
            <a:r>
              <a:rPr kumimoji="0" lang="en-US" sz="14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AutoShape 17"/>
          <p:cNvSpPr txBox="1"/>
          <p:nvPr/>
        </p:nvSpPr>
        <p:spPr>
          <a:xfrm>
            <a:off x="1879600" y="39116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长江电力联合科研院所迭代水下机器人；南水北调成立水网智科公司，联合空天信息企业做"低轨卫星+低空无人机"，</a:t>
            </a:r>
            <a:r>
              <a:rPr kumimoji="0" lang="en-US" sz="1600" b="0" i="0" u="sng" strike="noStrike" kern="0" cap="none" spc="0" normalizeH="0" baseline="0" noProof="0" dirty="0">
                <a:ln>
                  <a:noFill/>
                </a:ln>
                <a:solidFill>
                  <a:srgbClr val="4C4C4C"/>
                </a:solidFill>
                <a:effectLst/>
                <a:uLnTx/>
                <a:uFillTx/>
                <a:latin typeface="Noto Sans SC"/>
                <a:ea typeface="Noto Sans SC"/>
                <a:cs typeface="Noto Sans SC"/>
                <a:sym typeface="Noto Sans SC"/>
              </a:rPr>
              <a:t>把科技力量变成常态化外包能力。</a:t>
            </a:r>
            <a:endParaRPr kumimoji="0" lang="en-US" sz="1600" b="0" i="0" u="sng"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546600"/>
            <a:ext cx="50800" cy="7874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5720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5593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考核指挥棒：从"巡检里程"到"隐患发现率+处置时效"</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48514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sng" strike="noStrike" kern="0" cap="none" spc="0" normalizeH="0" baseline="0" noProof="0" dirty="0">
                <a:ln>
                  <a:noFill/>
                </a:ln>
                <a:solidFill>
                  <a:srgbClr val="4C4C4C"/>
                </a:solidFill>
                <a:effectLst/>
                <a:uLnTx/>
                <a:uFillTx/>
                <a:latin typeface="Noto Sans SC"/>
                <a:ea typeface="Noto Sans SC"/>
                <a:cs typeface="Noto Sans SC"/>
                <a:sym typeface="Noto Sans SC"/>
              </a:rPr>
              <a:t>考核不再数"</a:t>
            </a:r>
            <a:r>
              <a:rPr kumimoji="0" lang="en-US" sz="1600" b="0" i="0" u="sng" strike="noStrike" kern="0" cap="none" spc="0" normalizeH="0" baseline="0" noProof="0" dirty="0" err="1">
                <a:ln>
                  <a:noFill/>
                </a:ln>
                <a:solidFill>
                  <a:srgbClr val="4C4C4C"/>
                </a:solidFill>
                <a:effectLst/>
                <a:uLnTx/>
                <a:uFillTx/>
                <a:latin typeface="Noto Sans SC"/>
                <a:ea typeface="Noto Sans SC"/>
                <a:cs typeface="Noto Sans SC"/>
                <a:sym typeface="Noto Sans SC"/>
              </a:rPr>
              <a:t>今天走了几公里</a:t>
            </a:r>
            <a:r>
              <a:rPr kumimoji="0" lang="en-US" sz="1600" b="0" i="0" u="sng"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改看</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 AI </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识别准确率、隐患上报及时率、故障处置闭环率，并配套数字孪生"预报、预警、预演、预案"四预能力建设</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5626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6642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启示：</a:t>
            </a:r>
            <a:r>
              <a:rPr kumimoji="0" lang="en-US" sz="1600" b="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新质生产力落地</a:t>
            </a:r>
            <a:r>
              <a:rPr kumimoji="0" lang="en-US" sz="16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硬设备+软制度一起改，缺任何一边，设备都会变成仓库里的摆设</a:t>
            </a:r>
            <a:r>
              <a:rPr kumimoji="0" lang="en-US" sz="13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来源：三峡集团、长江电力、南水北调集团公开报道及智慧水利建设方向整理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12 / 12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7" name="Picture 27"/>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03 · 现状与问题</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dirty="0" err="1">
                <a:solidFill>
                  <a:srgbClr val="143D30"/>
                </a:solidFill>
                <a:latin typeface="Noto Serif SC"/>
                <a:ea typeface="Noto Serif SC"/>
                <a:cs typeface="Noto Serif SC"/>
                <a:sym typeface="Noto Serif SC"/>
              </a:rPr>
              <a:t>旧鞋挤脚：水利生产关系</a:t>
            </a:r>
            <a:r>
              <a:rPr lang="zh-CN" altLang="en-US" sz="2600" b="1" i="0" u="none" strike="noStrike" dirty="0">
                <a:solidFill>
                  <a:srgbClr val="143D30"/>
                </a:solidFill>
                <a:latin typeface="Noto Serif SC"/>
                <a:ea typeface="Noto Serif SC"/>
                <a:cs typeface="Noto Serif SC"/>
                <a:sym typeface="Noto Serif SC"/>
              </a:rPr>
              <a:t>存在</a:t>
            </a:r>
            <a:r>
              <a:rPr lang="en-US" sz="2600" b="1" i="0" u="none" strike="noStrike" dirty="0" err="1">
                <a:solidFill>
                  <a:srgbClr val="143D30"/>
                </a:solidFill>
                <a:latin typeface="Noto Serif SC"/>
                <a:ea typeface="Noto Serif SC"/>
                <a:cs typeface="Noto Serif SC"/>
                <a:sym typeface="Noto Serif SC"/>
              </a:rPr>
              <a:t>的“不合脚</a:t>
            </a:r>
            <a:r>
              <a:rPr lang="en-US" sz="2600" b="1" i="0" u="none" strike="noStrike" dirty="0">
                <a:solidFill>
                  <a:srgbClr val="143D30"/>
                </a:solidFill>
                <a:latin typeface="Noto Serif SC"/>
                <a:ea typeface="Noto Serif SC"/>
                <a:cs typeface="Noto Serif SC"/>
                <a:sym typeface="Noto Serif SC"/>
              </a:rPr>
              <a:t>”</a:t>
            </a:r>
            <a:r>
              <a:rPr lang="zh-CN" altLang="en-US" sz="2600" b="1" i="0" u="none" strike="noStrike" dirty="0">
                <a:solidFill>
                  <a:srgbClr val="143D30"/>
                </a:solidFill>
                <a:latin typeface="Noto Serif SC"/>
                <a:ea typeface="Noto Serif SC"/>
                <a:cs typeface="Noto Serif SC"/>
                <a:sym typeface="Noto Serif SC"/>
              </a:rPr>
              <a:t>问题</a:t>
            </a:r>
            <a:endParaRPr lang="en-US" sz="1100" dirty="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C24C57">
                <a:alpha val="100000"/>
              </a:srgbClr>
            </a:solidFill>
            <a:prstDash val="solid"/>
            <a:round/>
            <a:headEnd type="none" w="lg" len="lg"/>
            <a:tailEnd type="none" w="lg" len="lg"/>
          </a:ln>
        </p:spPr>
      </p:cxnSp>
      <p:sp>
        <p:nvSpPr>
          <p:cNvPr id="5" name="AutoShape 5"/>
          <p:cNvSpPr/>
          <p:nvPr/>
        </p:nvSpPr>
        <p:spPr>
          <a:xfrm>
            <a:off x="762000" y="2095500"/>
            <a:ext cx="3556000" cy="3556000"/>
          </a:xfrm>
          <a:prstGeom prst="roundRect">
            <a:avLst>
              <a:gd name="adj" fmla="val 0"/>
            </a:avLst>
          </a:prstGeom>
          <a:solidFill>
            <a:srgbClr val="C24C57">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txBox="1"/>
          <p:nvPr/>
        </p:nvSpPr>
        <p:spPr>
          <a:xfrm>
            <a:off x="1016000" y="3238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24C57"/>
                </a:solidFill>
                <a:latin typeface="Noto Sans SC"/>
                <a:ea typeface="Noto Sans SC"/>
                <a:cs typeface="Noto Sans SC"/>
                <a:sym typeface="Noto Sans SC"/>
              </a:rPr>
              <a:t>鞋身太小：产权不清</a:t>
            </a:r>
            <a:endParaRPr lang="en-US" sz="1100"/>
          </a:p>
        </p:txBody>
      </p:sp>
      <p:cxnSp>
        <p:nvCxnSpPr>
          <p:cNvPr id="7" name="Connector 7"/>
          <p:cNvCxnSpPr/>
          <p:nvPr/>
        </p:nvCxnSpPr>
        <p:spPr>
          <a:xfrm rot="-85925">
            <a:off x="1016079" y="3676650"/>
            <a:ext cx="508000" cy="12700"/>
          </a:xfrm>
          <a:prstGeom prst="straightConnector1">
            <a:avLst/>
          </a:prstGeom>
          <a:solidFill>
            <a:srgbClr val="DEE0E3">
              <a:alpha val="100000"/>
            </a:srgbClr>
          </a:solidFill>
          <a:ln w="12700" cap="flat" cmpd="sng">
            <a:solidFill>
              <a:srgbClr val="C24C57">
                <a:alpha val="100000"/>
              </a:srgbClr>
            </a:solidFill>
            <a:prstDash val="solid"/>
            <a:round/>
            <a:headEnd type="none" w="med" len="med"/>
            <a:tailEnd type="none" w="med" len="med"/>
          </a:ln>
        </p:spPr>
      </p:cxnSp>
      <p:sp>
        <p:nvSpPr>
          <p:cNvPr id="8" name="AutoShape 8"/>
          <p:cNvSpPr txBox="1"/>
          <p:nvPr/>
        </p:nvSpPr>
        <p:spPr>
          <a:xfrm>
            <a:off x="1016000" y="3810000"/>
            <a:ext cx="3048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水资源产权界定模糊</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水权交易"有场无市"</a:t>
            </a:r>
          </a:p>
          <a:p>
            <a:pPr marL="0" indent="0" algn="l">
              <a:lnSpc>
                <a:spcPct val="150000"/>
              </a:lnSpc>
            </a:pPr>
            <a:r>
              <a:rPr lang="en-US" sz="1200" b="0" i="0" u="none" strike="noStrike">
                <a:solidFill>
                  <a:srgbClr val="4A5568"/>
                </a:solidFill>
                <a:latin typeface="Noto Sans SC"/>
                <a:ea typeface="Noto Sans SC"/>
                <a:cs typeface="Noto Sans SC"/>
                <a:sym typeface="Noto Sans SC"/>
              </a:rPr>
              <a:t>· 水利工程产权流转不畅</a:t>
            </a:r>
          </a:p>
          <a:p>
            <a:pPr marL="0" indent="0" algn="l">
              <a:lnSpc>
                <a:spcPct val="150000"/>
              </a:lnSpc>
            </a:pPr>
            <a:r>
              <a:rPr lang="en-US" sz="1200" b="0" i="0" u="none" strike="noStrike">
                <a:solidFill>
                  <a:srgbClr val="4A5568"/>
                </a:solidFill>
                <a:latin typeface="Noto Sans SC"/>
                <a:ea typeface="Noto Sans SC"/>
                <a:cs typeface="Noto Sans SC"/>
                <a:sym typeface="Noto Sans SC"/>
              </a:rPr>
              <a:t>· 社会资本"想进不敢进"</a:t>
            </a:r>
          </a:p>
        </p:txBody>
      </p:sp>
      <p:sp>
        <p:nvSpPr>
          <p:cNvPr id="9" name="AutoShape 9"/>
          <p:cNvSpPr/>
          <p:nvPr/>
        </p:nvSpPr>
        <p:spPr>
          <a:xfrm>
            <a:off x="4445000" y="2095500"/>
            <a:ext cx="3556000" cy="3556000"/>
          </a:xfrm>
          <a:prstGeom prst="roundRect">
            <a:avLst>
              <a:gd name="adj" fmla="val 0"/>
            </a:avLst>
          </a:prstGeom>
          <a:solidFill>
            <a:srgbClr val="C24C57">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0" name="AutoShape 10"/>
          <p:cNvSpPr txBox="1"/>
          <p:nvPr/>
        </p:nvSpPr>
        <p:spPr>
          <a:xfrm>
            <a:off x="4699000" y="3238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24C57"/>
                </a:solidFill>
                <a:latin typeface="Noto Sans SC"/>
                <a:ea typeface="Noto Sans SC"/>
                <a:cs typeface="Noto Sans SC"/>
                <a:sym typeface="Noto Sans SC"/>
              </a:rPr>
              <a:t>鞋带系错：条块分割</a:t>
            </a:r>
            <a:endParaRPr lang="en-US" sz="1100"/>
          </a:p>
        </p:txBody>
      </p:sp>
      <p:cxnSp>
        <p:nvCxnSpPr>
          <p:cNvPr id="11" name="Connector 11"/>
          <p:cNvCxnSpPr/>
          <p:nvPr/>
        </p:nvCxnSpPr>
        <p:spPr>
          <a:xfrm rot="-85925">
            <a:off x="4699079" y="3676650"/>
            <a:ext cx="508000" cy="12700"/>
          </a:xfrm>
          <a:prstGeom prst="straightConnector1">
            <a:avLst/>
          </a:prstGeom>
          <a:solidFill>
            <a:srgbClr val="DEE0E3">
              <a:alpha val="100000"/>
            </a:srgbClr>
          </a:solidFill>
          <a:ln w="12700" cap="flat" cmpd="sng">
            <a:solidFill>
              <a:srgbClr val="C24C57">
                <a:alpha val="100000"/>
              </a:srgbClr>
            </a:solidFill>
            <a:prstDash val="solid"/>
            <a:round/>
            <a:headEnd type="none" w="med" len="med"/>
            <a:tailEnd type="none" w="med" len="med"/>
          </a:ln>
        </p:spPr>
      </p:cxnSp>
      <p:sp>
        <p:nvSpPr>
          <p:cNvPr id="12" name="AutoShape 12"/>
          <p:cNvSpPr txBox="1"/>
          <p:nvPr/>
        </p:nvSpPr>
        <p:spPr>
          <a:xfrm>
            <a:off x="4699000" y="3810000"/>
            <a:ext cx="3048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水利部门"单打独斗"</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跨区域协同"各吹各调"</a:t>
            </a:r>
          </a:p>
          <a:p>
            <a:pPr marL="0" indent="0" algn="l">
              <a:lnSpc>
                <a:spcPct val="150000"/>
              </a:lnSpc>
            </a:pPr>
            <a:r>
              <a:rPr lang="en-US" sz="1200" b="0" i="0" u="none" strike="noStrike">
                <a:solidFill>
                  <a:srgbClr val="4A5568"/>
                </a:solidFill>
                <a:latin typeface="Noto Sans SC"/>
                <a:ea typeface="Noto Sans SC"/>
                <a:cs typeface="Noto Sans SC"/>
                <a:sym typeface="Noto Sans SC"/>
              </a:rPr>
              <a:t>· 流域与行政区域"两张皮"</a:t>
            </a:r>
          </a:p>
          <a:p>
            <a:pPr marL="0" indent="0" algn="l">
              <a:lnSpc>
                <a:spcPct val="150000"/>
              </a:lnSpc>
            </a:pPr>
            <a:r>
              <a:rPr lang="en-US" sz="1200" b="0" i="0" u="none" strike="noStrike">
                <a:solidFill>
                  <a:srgbClr val="4A5568"/>
                </a:solidFill>
                <a:latin typeface="Noto Sans SC"/>
                <a:ea typeface="Noto Sans SC"/>
                <a:cs typeface="Noto Sans SC"/>
                <a:sym typeface="Noto Sans SC"/>
              </a:rPr>
              <a:t>· 基层执法"看得见管不着"</a:t>
            </a:r>
          </a:p>
        </p:txBody>
      </p:sp>
      <p:sp>
        <p:nvSpPr>
          <p:cNvPr id="13" name="AutoShape 13"/>
          <p:cNvSpPr/>
          <p:nvPr/>
        </p:nvSpPr>
        <p:spPr>
          <a:xfrm>
            <a:off x="8128000" y="2095500"/>
            <a:ext cx="3556000" cy="3556000"/>
          </a:xfrm>
          <a:prstGeom prst="roundRect">
            <a:avLst>
              <a:gd name="adj" fmla="val 0"/>
            </a:avLst>
          </a:prstGeom>
          <a:solidFill>
            <a:srgbClr val="C24C57">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txBox="1"/>
          <p:nvPr/>
        </p:nvSpPr>
        <p:spPr>
          <a:xfrm>
            <a:off x="8382000" y="32385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24C57"/>
                </a:solidFill>
                <a:latin typeface="Noto Sans SC"/>
                <a:ea typeface="Noto Sans SC"/>
                <a:cs typeface="Noto Sans SC"/>
                <a:sym typeface="Noto Sans SC"/>
              </a:rPr>
              <a:t>鞋底太硬：激励不足</a:t>
            </a:r>
            <a:endParaRPr lang="en-US" sz="1100"/>
          </a:p>
        </p:txBody>
      </p:sp>
      <p:cxnSp>
        <p:nvCxnSpPr>
          <p:cNvPr id="15" name="Connector 15"/>
          <p:cNvCxnSpPr/>
          <p:nvPr/>
        </p:nvCxnSpPr>
        <p:spPr>
          <a:xfrm rot="-85925">
            <a:off x="8382079" y="3676650"/>
            <a:ext cx="508000" cy="12700"/>
          </a:xfrm>
          <a:prstGeom prst="straightConnector1">
            <a:avLst/>
          </a:prstGeom>
          <a:solidFill>
            <a:srgbClr val="DEE0E3">
              <a:alpha val="100000"/>
            </a:srgbClr>
          </a:solidFill>
          <a:ln w="12700" cap="flat" cmpd="sng">
            <a:solidFill>
              <a:srgbClr val="C24C57">
                <a:alpha val="100000"/>
              </a:srgbClr>
            </a:solidFill>
            <a:prstDash val="solid"/>
            <a:round/>
            <a:headEnd type="none" w="med" len="med"/>
            <a:tailEnd type="none" w="med" len="med"/>
          </a:ln>
        </p:spPr>
      </p:cxnSp>
      <p:sp>
        <p:nvSpPr>
          <p:cNvPr id="16" name="AutoShape 16"/>
          <p:cNvSpPr txBox="1"/>
          <p:nvPr/>
        </p:nvSpPr>
        <p:spPr>
          <a:xfrm>
            <a:off x="8382000" y="3810000"/>
            <a:ext cx="3048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水价偏低，节水"不靠市场靠自觉"</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生态保护者"守着绿水青山受穷"</a:t>
            </a:r>
          </a:p>
          <a:p>
            <a:pPr marL="0" indent="0" algn="l">
              <a:lnSpc>
                <a:spcPct val="150000"/>
              </a:lnSpc>
            </a:pPr>
            <a:r>
              <a:rPr lang="en-US" sz="1200" b="0" i="0" u="none" strike="noStrike">
                <a:solidFill>
                  <a:srgbClr val="4A5568"/>
                </a:solidFill>
                <a:latin typeface="Noto Sans SC"/>
                <a:ea typeface="Noto Sans SC"/>
                <a:cs typeface="Noto Sans SC"/>
                <a:sym typeface="Noto Sans SC"/>
              </a:rPr>
              <a:t>· 科研人员"帽子导向"重实绩轻</a:t>
            </a:r>
          </a:p>
          <a:p>
            <a:pPr marL="0" indent="0" algn="l">
              <a:lnSpc>
                <a:spcPct val="150000"/>
              </a:lnSpc>
            </a:pPr>
            <a:r>
              <a:rPr lang="en-US" sz="1200" b="0" i="0" u="none" strike="noStrike">
                <a:solidFill>
                  <a:srgbClr val="4A5568"/>
                </a:solidFill>
                <a:latin typeface="Noto Sans SC"/>
                <a:ea typeface="Noto Sans SC"/>
                <a:cs typeface="Noto Sans SC"/>
                <a:sym typeface="Noto Sans SC"/>
              </a:rPr>
              <a:t>· 基层水管单位"事多人少钱紧"</a:t>
            </a:r>
          </a:p>
        </p:txBody>
      </p:sp>
      <p:sp>
        <p:nvSpPr>
          <p:cNvPr id="17" name="AutoShape 17"/>
          <p:cNvSpPr txBox="1"/>
          <p:nvPr/>
        </p:nvSpPr>
        <p:spPr>
          <a:xfrm>
            <a:off x="1016000" y="59055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b="1" dirty="0">
                <a:solidFill>
                  <a:srgbClr val="B4781E"/>
                </a:solidFill>
                <a:latin typeface="Noto Sans SC"/>
                <a:ea typeface="Noto Sans SC"/>
                <a:cs typeface="Noto Sans SC"/>
                <a:sym typeface="Noto Sans SC"/>
              </a:rPr>
              <a:t>问题</a:t>
            </a:r>
            <a:r>
              <a:rPr lang="en-US" sz="1400" b="1" i="0" u="none" strike="noStrike" dirty="0">
                <a:solidFill>
                  <a:srgbClr val="B4781E"/>
                </a:solidFill>
                <a:latin typeface="Noto Sans SC"/>
                <a:ea typeface="Noto Sans SC"/>
                <a:cs typeface="Noto Sans SC"/>
                <a:sym typeface="Noto Sans SC"/>
              </a:rPr>
              <a:t>：传统管理体制的"</a:t>
            </a:r>
            <a:r>
              <a:rPr lang="en-US" sz="1400" b="1" i="0" u="none" strike="noStrike" dirty="0" err="1">
                <a:solidFill>
                  <a:srgbClr val="B4781E"/>
                </a:solidFill>
                <a:latin typeface="Noto Sans SC"/>
                <a:ea typeface="Noto Sans SC"/>
                <a:cs typeface="Noto Sans SC"/>
                <a:sym typeface="Noto Sans SC"/>
              </a:rPr>
              <a:t>旧鞋</a:t>
            </a:r>
            <a:r>
              <a:rPr lang="en-US" sz="1400" b="1" i="0" u="none" strike="noStrike" dirty="0">
                <a:solidFill>
                  <a:srgbClr val="B4781E"/>
                </a:solidFill>
                <a:latin typeface="Noto Sans SC"/>
                <a:ea typeface="Noto Sans SC"/>
                <a:cs typeface="Noto Sans SC"/>
                <a:sym typeface="Noto Sans SC"/>
              </a:rPr>
              <a:t>"，</a:t>
            </a:r>
            <a:r>
              <a:rPr lang="en-US" sz="1400" b="1" i="0" u="none" strike="noStrike" dirty="0" err="1">
                <a:solidFill>
                  <a:srgbClr val="B4781E"/>
                </a:solidFill>
                <a:latin typeface="Noto Sans SC"/>
                <a:ea typeface="Noto Sans SC"/>
                <a:cs typeface="Noto Sans SC"/>
                <a:sym typeface="Noto Sans SC"/>
              </a:rPr>
              <a:t>配不上新质生产力的"大脚</a:t>
            </a:r>
            <a:r>
              <a:rPr lang="en-US" sz="1400" b="1" i="0" u="none" strike="noStrike" dirty="0">
                <a:solidFill>
                  <a:srgbClr val="B4781E"/>
                </a:solidFill>
                <a:latin typeface="Noto Sans SC"/>
                <a:ea typeface="Noto Sans SC"/>
                <a:cs typeface="Noto Sans SC"/>
                <a:sym typeface="Noto Sans SC"/>
              </a:rPr>
              <a:t>"</a:t>
            </a:r>
            <a:endParaRPr lang="en-US" sz="1100" dirty="0"/>
          </a:p>
        </p:txBody>
      </p:sp>
      <p:sp>
        <p:nvSpPr>
          <p:cNvPr id="18" name="AutoShape 18"/>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国务院关于发展新质生产力的意见》问题导向、水利体制改革调研</a:t>
            </a:r>
            <a:endParaRPr lang="en-US" sz="1100"/>
          </a:p>
        </p:txBody>
      </p:sp>
      <p:pic>
        <p:nvPicPr>
          <p:cNvPr id="19" name="Picture 19"/>
          <p:cNvPicPr>
            <a:picLocks noChangeAspect="1"/>
          </p:cNvPicPr>
          <p:nvPr/>
        </p:nvPicPr>
        <p:blipFill>
          <a:blip r:embed="rId3"/>
          <a:srcRect t="28598" b="28598"/>
          <a:stretch>
            <a:fillRect/>
          </a:stretch>
        </p:blipFill>
        <p:spPr>
          <a:xfrm>
            <a:off x="762000" y="2095500"/>
            <a:ext cx="3556000" cy="1016000"/>
          </a:xfrm>
          <a:prstGeom prst="rect">
            <a:avLst/>
          </a:prstGeom>
          <a:noFill/>
          <a:ln w="25400" cap="flat" cmpd="sng">
            <a:noFill/>
            <a:prstDash val="solid"/>
            <a:round/>
          </a:ln>
        </p:spPr>
      </p:pic>
      <p:pic>
        <p:nvPicPr>
          <p:cNvPr id="20" name="Picture 20"/>
          <p:cNvPicPr>
            <a:picLocks noChangeAspect="1"/>
          </p:cNvPicPr>
          <p:nvPr/>
        </p:nvPicPr>
        <p:blipFill>
          <a:blip r:embed="rId4"/>
          <a:srcRect t="30008" b="30008"/>
          <a:stretch>
            <a:fillRect/>
          </a:stretch>
        </p:blipFill>
        <p:spPr>
          <a:xfrm>
            <a:off x="4445000" y="2095500"/>
            <a:ext cx="3556000" cy="1016000"/>
          </a:xfrm>
          <a:prstGeom prst="rect">
            <a:avLst/>
          </a:prstGeom>
          <a:noFill/>
          <a:ln w="25400" cap="flat" cmpd="sng">
            <a:noFill/>
            <a:prstDash val="solid"/>
            <a:round/>
          </a:ln>
        </p:spPr>
      </p:pic>
      <p:pic>
        <p:nvPicPr>
          <p:cNvPr id="21" name="Picture 21"/>
          <p:cNvPicPr>
            <a:picLocks noChangeAspect="1"/>
          </p:cNvPicPr>
          <p:nvPr/>
        </p:nvPicPr>
        <p:blipFill>
          <a:blip r:embed="rId5"/>
          <a:srcRect t="28156" b="28156"/>
          <a:stretch>
            <a:fillRect/>
          </a:stretch>
        </p:blipFill>
        <p:spPr>
          <a:xfrm>
            <a:off x="8128000" y="2095500"/>
            <a:ext cx="3556000" cy="1016000"/>
          </a:xfrm>
          <a:prstGeom prst="rect">
            <a:avLst/>
          </a:prstGeom>
          <a:noFill/>
          <a:ln w="25400" cap="flat" cmpd="sng">
            <a:noFill/>
            <a:prstDash val="solid"/>
            <a:rou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04 · 问题与路径</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问题导向：水利发展深层次矛盾与根源分析</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C24C57">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24C57"/>
                </a:solidFill>
                <a:latin typeface="Noto Sans SC"/>
                <a:ea typeface="Noto Sans SC"/>
                <a:cs typeface="Noto Sans SC"/>
                <a:sym typeface="Noto Sans SC"/>
              </a:rPr>
              <a:t>生产力层面的矛盾</a:t>
            </a:r>
            <a:endParaRPr lang="en-US" sz="1100"/>
          </a:p>
        </p:txBody>
      </p:sp>
      <p:sp>
        <p:nvSpPr>
          <p:cNvPr id="6" name="AutoShape 6"/>
          <p:cNvSpPr txBox="1"/>
          <p:nvPr/>
        </p:nvSpPr>
        <p:spPr>
          <a:xfrm>
            <a:off x="1016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水利基础设施网络仍不完善，骨干通道未全部贯通</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数字化智能化水平不高，数字孪生应用深度不足</a:t>
            </a:r>
          </a:p>
          <a:p>
            <a:pPr marL="0" indent="0" algn="l">
              <a:lnSpc>
                <a:spcPct val="150000"/>
              </a:lnSpc>
            </a:pPr>
            <a:r>
              <a:rPr lang="en-US" sz="1300" b="0" i="0" u="none" strike="noStrike">
                <a:solidFill>
                  <a:srgbClr val="4A5568"/>
                </a:solidFill>
                <a:latin typeface="Noto Sans SC"/>
                <a:ea typeface="Noto Sans SC"/>
                <a:cs typeface="Noto Sans SC"/>
                <a:sym typeface="Noto Sans SC"/>
              </a:rPr>
              <a:t>· 关键核心技术存在"卡脖子"问题</a:t>
            </a:r>
          </a:p>
          <a:p>
            <a:pPr marL="0" indent="0" algn="l">
              <a:lnSpc>
                <a:spcPct val="150000"/>
              </a:lnSpc>
            </a:pPr>
            <a:r>
              <a:rPr lang="en-US" sz="1300" b="0" i="0" u="none" strike="noStrike">
                <a:solidFill>
                  <a:srgbClr val="4A5568"/>
                </a:solidFill>
                <a:latin typeface="Noto Sans SC"/>
                <a:ea typeface="Noto Sans SC"/>
                <a:cs typeface="Noto Sans SC"/>
                <a:sym typeface="Noto Sans SC"/>
              </a:rPr>
              <a:t>· 传统水利工程建设运维模式效率偏低</a:t>
            </a:r>
          </a:p>
        </p:txBody>
      </p:sp>
      <p:sp>
        <p:nvSpPr>
          <p:cNvPr id="7" name="AutoShape 7"/>
          <p:cNvSpPr txBox="1"/>
          <p:nvPr/>
        </p:nvSpPr>
        <p:spPr>
          <a:xfrm>
            <a:off x="1016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24C57"/>
                </a:solidFill>
                <a:latin typeface="Noto Sans SC"/>
                <a:ea typeface="Noto Sans SC"/>
                <a:cs typeface="Noto Sans SC"/>
                <a:sym typeface="Noto Sans SC"/>
              </a:rPr>
              <a:t>根源分析</a:t>
            </a:r>
            <a:endParaRPr lang="en-US" sz="1100"/>
          </a:p>
        </p:txBody>
      </p:sp>
      <p:sp>
        <p:nvSpPr>
          <p:cNvPr id="8" name="AutoShape 8"/>
          <p:cNvSpPr txBox="1"/>
          <p:nvPr/>
        </p:nvSpPr>
        <p:spPr>
          <a:xfrm>
            <a:off x="1016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传统发展路径依赖较重，创新驱动不足，要素配置效率不高，体制机制障碍尚未完全破除。</a:t>
            </a:r>
            <a:endParaRPr lang="en-US" sz="1100"/>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24C57"/>
                </a:solidFill>
                <a:latin typeface="Noto Sans SC"/>
                <a:ea typeface="Noto Sans SC"/>
                <a:cs typeface="Noto Sans SC"/>
                <a:sym typeface="Noto Sans SC"/>
              </a:rPr>
              <a:t>生产关系层面的矛盾</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水要素市场化配置程度不高，水价形成机制不完善</a:t>
            </a:r>
            <a:endParaRPr lang="en-US" sz="1100" dirty="0"/>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水利投融资渠道单一，社会资本参与不足</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跨区域跨部门协同治理机制不健全</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人才评价激励机制不适应创新要求</a:t>
            </a:r>
            <a:endParaRPr lang="en-US" sz="1300" b="0" i="0" u="none" strike="noStrike" dirty="0">
              <a:solidFill>
                <a:srgbClr val="4A5568"/>
              </a:solidFill>
              <a:latin typeface="Noto Sans SC"/>
              <a:ea typeface="Noto Sans SC"/>
              <a:cs typeface="Noto Sans SC"/>
              <a:sym typeface="Noto Sans SC"/>
            </a:endParaRP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24C57"/>
                </a:solidFill>
                <a:latin typeface="Noto Sans SC"/>
                <a:ea typeface="Noto Sans SC"/>
                <a:cs typeface="Noto Sans SC"/>
                <a:sym typeface="Noto Sans SC"/>
              </a:rPr>
              <a:t>解决思路</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既要在生产力上向科技创新要动力，也要在生产关系上向深化改革要活力，二者协同推进。</a:t>
            </a:r>
            <a:endParaRPr lang="en-US" sz="1100"/>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国务院关于发展新质生产力的意见》问题导向要求、水利部"十五五"规划前期研究</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04 · 问题与路径</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水利新质生产力的内涵与基本特征</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核心内涵</a:t>
            </a:r>
            <a:endParaRPr lang="en-US" sz="1100"/>
          </a:p>
        </p:txBody>
      </p:sp>
      <p:sp>
        <p:nvSpPr>
          <p:cNvPr id="6" name="AutoShape 6"/>
          <p:cNvSpPr txBox="1"/>
          <p:nvPr/>
        </p:nvSpPr>
        <p:spPr>
          <a:xfrm>
            <a:off x="1016000" y="26035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600" b="0" i="0" u="none" strike="noStrike" dirty="0">
                <a:solidFill>
                  <a:srgbClr val="4A5568"/>
                </a:solidFill>
                <a:latin typeface="Noto Sans SC"/>
                <a:ea typeface="Noto Sans SC"/>
                <a:cs typeface="Noto Sans SC"/>
                <a:sym typeface="Noto Sans SC"/>
              </a:rPr>
              <a:t>以科技创新为核心驱动，以数字孪生水网为重要载体，以绿色低碳为鲜明底色，以体制机制创新为制度保障，实现水利发展质量变革、效率变革、动力变革。</a:t>
            </a:r>
            <a:endParaRPr lang="en-US" sz="1600" dirty="0"/>
          </a:p>
        </p:txBody>
      </p:sp>
      <p:sp>
        <p:nvSpPr>
          <p:cNvPr id="7" name="AutoShape 7"/>
          <p:cNvSpPr/>
          <p:nvPr/>
        </p:nvSpPr>
        <p:spPr>
          <a:xfrm>
            <a:off x="762000" y="3556000"/>
            <a:ext cx="2540000" cy="2032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8" name="AutoShape 8"/>
          <p:cNvSpPr txBox="1"/>
          <p:nvPr/>
        </p:nvSpPr>
        <p:spPr>
          <a:xfrm>
            <a:off x="1016000" y="374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高科技</a:t>
            </a:r>
            <a:endParaRPr lang="en-US" sz="1100"/>
          </a:p>
        </p:txBody>
      </p:sp>
      <p:sp>
        <p:nvSpPr>
          <p:cNvPr id="9" name="AutoShape 9"/>
          <p:cNvSpPr txBox="1"/>
          <p:nvPr/>
        </p:nvSpPr>
        <p:spPr>
          <a:xfrm>
            <a:off x="1016000" y="41910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数字孪生、人工智能</a:t>
            </a:r>
            <a:endParaRPr lang="en-US" sz="1100" dirty="0"/>
          </a:p>
          <a:p>
            <a:pPr marL="0" indent="0" algn="l">
              <a:lnSpc>
                <a:spcPct val="141666"/>
              </a:lnSpc>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智慧水利感知网</a:t>
            </a:r>
            <a:endParaRPr lang="en-US" sz="1200" b="0" i="0" u="none" strike="noStrike" dirty="0">
              <a:solidFill>
                <a:srgbClr val="4A5568"/>
              </a:solidFill>
              <a:latin typeface="Noto Sans SC"/>
              <a:ea typeface="Noto Sans SC"/>
              <a:cs typeface="Noto Sans SC"/>
              <a:sym typeface="Noto Sans SC"/>
            </a:endParaRPr>
          </a:p>
          <a:p>
            <a:pPr marL="0" indent="0" algn="l">
              <a:lnSpc>
                <a:spcPct val="141666"/>
              </a:lnSpc>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关键核心技术突破</a:t>
            </a:r>
            <a:endParaRPr lang="en-US" sz="1200" b="0" i="0" u="none" strike="noStrike" dirty="0">
              <a:solidFill>
                <a:srgbClr val="4A5568"/>
              </a:solidFill>
              <a:latin typeface="Noto Sans SC"/>
              <a:ea typeface="Noto Sans SC"/>
              <a:cs typeface="Noto Sans SC"/>
              <a:sym typeface="Noto Sans SC"/>
            </a:endParaRPr>
          </a:p>
        </p:txBody>
      </p:sp>
      <p:sp>
        <p:nvSpPr>
          <p:cNvPr id="10" name="AutoShape 10"/>
          <p:cNvSpPr/>
          <p:nvPr/>
        </p:nvSpPr>
        <p:spPr>
          <a:xfrm>
            <a:off x="3556000" y="3556000"/>
            <a:ext cx="2540000" cy="2032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txBox="1"/>
          <p:nvPr/>
        </p:nvSpPr>
        <p:spPr>
          <a:xfrm>
            <a:off x="3810000" y="374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dirty="0" err="1">
                <a:solidFill>
                  <a:srgbClr val="284F2C"/>
                </a:solidFill>
                <a:latin typeface="Noto Sans SC"/>
                <a:ea typeface="Noto Sans SC"/>
                <a:cs typeface="Noto Sans SC"/>
                <a:sym typeface="Noto Sans SC"/>
              </a:rPr>
              <a:t>高效能</a:t>
            </a:r>
            <a:r>
              <a:rPr lang="zh-CN" altLang="en-US" sz="1500" b="1" i="0" u="none" strike="noStrike" dirty="0">
                <a:solidFill>
                  <a:srgbClr val="284F2C"/>
                </a:solidFill>
                <a:latin typeface="Noto Sans SC"/>
                <a:ea typeface="Noto Sans SC"/>
                <a:cs typeface="Noto Sans SC"/>
                <a:sym typeface="Noto Sans SC"/>
              </a:rPr>
              <a:t>（效益）</a:t>
            </a:r>
            <a:endParaRPr lang="en-US" sz="1100" dirty="0"/>
          </a:p>
        </p:txBody>
      </p:sp>
      <p:sp>
        <p:nvSpPr>
          <p:cNvPr id="12" name="AutoShape 12"/>
          <p:cNvSpPr txBox="1"/>
          <p:nvPr/>
        </p:nvSpPr>
        <p:spPr>
          <a:xfrm>
            <a:off x="3810000" y="41910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水网调度智能化</a:t>
            </a:r>
            <a:endParaRPr lang="en-US" sz="1100" dirty="0"/>
          </a:p>
          <a:p>
            <a:pPr marL="0" indent="0" algn="l">
              <a:lnSpc>
                <a:spcPct val="141666"/>
              </a:lnSpc>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水资源配置精准化</a:t>
            </a:r>
            <a:endParaRPr lang="en-US" sz="1200" b="0" i="0" u="none" strike="noStrike" dirty="0">
              <a:solidFill>
                <a:srgbClr val="4A5568"/>
              </a:solidFill>
              <a:latin typeface="Noto Sans SC"/>
              <a:ea typeface="Noto Sans SC"/>
              <a:cs typeface="Noto Sans SC"/>
              <a:sym typeface="Noto Sans SC"/>
            </a:endParaRPr>
          </a:p>
          <a:p>
            <a:pPr marL="0" indent="0" algn="l">
              <a:lnSpc>
                <a:spcPct val="141666"/>
              </a:lnSpc>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工程运维集约化</a:t>
            </a:r>
            <a:r>
              <a:rPr lang="zh-CN" altLang="en-US" sz="1200" b="0" i="0" u="none" strike="noStrike" dirty="0">
                <a:solidFill>
                  <a:srgbClr val="4A5568"/>
                </a:solidFill>
                <a:latin typeface="Noto Sans SC"/>
                <a:ea typeface="Noto Sans SC"/>
                <a:cs typeface="Noto Sans SC"/>
                <a:sym typeface="Noto Sans SC"/>
              </a:rPr>
              <a:t>、高效化</a:t>
            </a:r>
            <a:endParaRPr lang="en-US" sz="1200" b="0" i="0" u="none" strike="noStrike" dirty="0">
              <a:solidFill>
                <a:srgbClr val="4A5568"/>
              </a:solidFill>
              <a:latin typeface="Noto Sans SC"/>
              <a:ea typeface="Noto Sans SC"/>
              <a:cs typeface="Noto Sans SC"/>
              <a:sym typeface="Noto Sans SC"/>
            </a:endParaRPr>
          </a:p>
          <a:p>
            <a:pPr marL="0" indent="0" algn="l">
              <a:lnSpc>
                <a:spcPct val="141666"/>
              </a:lnSpc>
            </a:pPr>
            <a:r>
              <a:rPr lang="zh-CN" altLang="en-US" sz="1200" dirty="0">
                <a:solidFill>
                  <a:srgbClr val="4A5568"/>
                </a:solidFill>
                <a:latin typeface="Noto Sans SC"/>
                <a:ea typeface="Noto Sans SC"/>
                <a:cs typeface="Noto Sans SC"/>
                <a:sym typeface="Noto Sans SC"/>
              </a:rPr>
              <a:t>      效益好、可持续</a:t>
            </a:r>
            <a:endParaRPr lang="en-US" sz="1200" b="0" i="0" u="none" strike="noStrike" dirty="0">
              <a:solidFill>
                <a:srgbClr val="4A5568"/>
              </a:solidFill>
              <a:latin typeface="Noto Sans SC"/>
              <a:ea typeface="Noto Sans SC"/>
              <a:cs typeface="Noto Sans SC"/>
              <a:sym typeface="Noto Sans SC"/>
            </a:endParaRPr>
          </a:p>
        </p:txBody>
      </p:sp>
      <p:sp>
        <p:nvSpPr>
          <p:cNvPr id="13" name="AutoShape 13"/>
          <p:cNvSpPr/>
          <p:nvPr/>
        </p:nvSpPr>
        <p:spPr>
          <a:xfrm>
            <a:off x="6350000" y="3556000"/>
            <a:ext cx="2540000" cy="2032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4" name="AutoShape 14"/>
          <p:cNvSpPr txBox="1"/>
          <p:nvPr/>
        </p:nvSpPr>
        <p:spPr>
          <a:xfrm>
            <a:off x="6604000" y="374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高质量</a:t>
            </a:r>
            <a:endParaRPr lang="en-US" sz="1100"/>
          </a:p>
        </p:txBody>
      </p:sp>
      <p:sp>
        <p:nvSpPr>
          <p:cNvPr id="15" name="AutoShape 15"/>
          <p:cNvSpPr txBox="1"/>
          <p:nvPr/>
        </p:nvSpPr>
        <p:spPr>
          <a:xfrm>
            <a:off x="6604000" y="41910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水安全保障更可靠</a:t>
            </a:r>
            <a:endParaRPr lang="en-US" sz="1100" dirty="0"/>
          </a:p>
          <a:p>
            <a:pPr marL="0" indent="0" algn="l">
              <a:lnSpc>
                <a:spcPct val="141666"/>
              </a:lnSpc>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水生态环境更优美</a:t>
            </a:r>
            <a:endParaRPr lang="en-US" sz="1200" b="0" i="0" u="none" strike="noStrike" dirty="0">
              <a:solidFill>
                <a:srgbClr val="4A5568"/>
              </a:solidFill>
              <a:latin typeface="Noto Sans SC"/>
              <a:ea typeface="Noto Sans SC"/>
              <a:cs typeface="Noto Sans SC"/>
              <a:sym typeface="Noto Sans SC"/>
            </a:endParaRPr>
          </a:p>
          <a:p>
            <a:pPr marL="0" indent="0" algn="l">
              <a:lnSpc>
                <a:spcPct val="141666"/>
              </a:lnSpc>
            </a:pPr>
            <a:r>
              <a:rPr lang="en-US" sz="1200" b="0" i="0" u="none" strike="noStrike" dirty="0">
                <a:solidFill>
                  <a:srgbClr val="4A5568"/>
                </a:solidFill>
                <a:latin typeface="Noto Sans SC"/>
                <a:ea typeface="Noto Sans SC"/>
                <a:cs typeface="Noto Sans SC"/>
                <a:sym typeface="Noto Sans SC"/>
              </a:rPr>
              <a:t>· </a:t>
            </a:r>
            <a:r>
              <a:rPr lang="en-US" sz="1200" b="0" i="0" u="none" strike="noStrike" dirty="0" err="1">
                <a:solidFill>
                  <a:srgbClr val="4A5568"/>
                </a:solidFill>
                <a:latin typeface="Noto Sans SC"/>
                <a:ea typeface="Noto Sans SC"/>
                <a:cs typeface="Noto Sans SC"/>
                <a:sym typeface="Noto Sans SC"/>
              </a:rPr>
              <a:t>水管理服务更优质</a:t>
            </a:r>
            <a:endParaRPr lang="en-US" sz="1200" b="0" i="0" u="none" strike="noStrike" dirty="0">
              <a:solidFill>
                <a:srgbClr val="4A5568"/>
              </a:solidFill>
              <a:latin typeface="Noto Sans SC"/>
              <a:ea typeface="Noto Sans SC"/>
              <a:cs typeface="Noto Sans SC"/>
              <a:sym typeface="Noto Sans SC"/>
            </a:endParaRPr>
          </a:p>
        </p:txBody>
      </p:sp>
      <p:sp>
        <p:nvSpPr>
          <p:cNvPr id="16" name="AutoShape 16"/>
          <p:cNvSpPr/>
          <p:nvPr/>
        </p:nvSpPr>
        <p:spPr>
          <a:xfrm>
            <a:off x="9144000" y="3556000"/>
            <a:ext cx="2540000" cy="2032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7"/>
          <p:cNvSpPr txBox="1"/>
          <p:nvPr/>
        </p:nvSpPr>
        <p:spPr>
          <a:xfrm>
            <a:off x="9398000" y="37465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绿色化</a:t>
            </a:r>
            <a:endParaRPr lang="en-US" sz="1100"/>
          </a:p>
        </p:txBody>
      </p:sp>
      <p:sp>
        <p:nvSpPr>
          <p:cNvPr id="18" name="AutoShape 18"/>
          <p:cNvSpPr txBox="1"/>
          <p:nvPr/>
        </p:nvSpPr>
        <p:spPr>
          <a:xfrm>
            <a:off x="9398000" y="4191000"/>
            <a:ext cx="2032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 绿色低碳循环发展</a:t>
            </a:r>
            <a:endParaRPr lang="en-US" sz="1100"/>
          </a:p>
          <a:p>
            <a:pPr marL="0" indent="0" algn="l">
              <a:lnSpc>
                <a:spcPct val="141666"/>
              </a:lnSpc>
            </a:pPr>
            <a:r>
              <a:rPr lang="en-US" sz="1200" b="0" i="0" u="none" strike="noStrike">
                <a:solidFill>
                  <a:srgbClr val="4A5568"/>
                </a:solidFill>
                <a:latin typeface="Noto Sans SC"/>
                <a:ea typeface="Noto Sans SC"/>
                <a:cs typeface="Noto Sans SC"/>
                <a:sym typeface="Noto Sans SC"/>
              </a:rPr>
              <a:t>· 生态产品价值实现</a:t>
            </a:r>
          </a:p>
          <a:p>
            <a:pPr marL="0" indent="0" algn="l">
              <a:lnSpc>
                <a:spcPct val="141666"/>
              </a:lnSpc>
            </a:pPr>
            <a:r>
              <a:rPr lang="en-US" sz="1200" b="0" i="0" u="none" strike="noStrike">
                <a:solidFill>
                  <a:srgbClr val="4A5568"/>
                </a:solidFill>
                <a:latin typeface="Noto Sans SC"/>
                <a:ea typeface="Noto Sans SC"/>
                <a:cs typeface="Noto Sans SC"/>
                <a:sym typeface="Noto Sans SC"/>
              </a:rPr>
              <a:t>· 人水和谐共生</a:t>
            </a:r>
          </a:p>
        </p:txBody>
      </p:sp>
      <p:sp>
        <p:nvSpPr>
          <p:cNvPr id="19" name="AutoShape 19"/>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国务院关于发展新质生产力的意见》"高技术、高效能、高质量"要求</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04 · 问题与路径</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600" b="1" dirty="0" err="1">
                <a:solidFill>
                  <a:srgbClr val="143D30"/>
                </a:solidFill>
                <a:latin typeface="Noto Serif SC"/>
                <a:ea typeface="Noto Serif SC"/>
                <a:cs typeface="Noto Serif SC"/>
                <a:sym typeface="Noto Serif SC"/>
              </a:rPr>
              <a:t>四轮</a:t>
            </a:r>
            <a:r>
              <a:rPr lang="zh-CN" altLang="en-US" sz="2600" b="1" dirty="0">
                <a:solidFill>
                  <a:srgbClr val="143D30"/>
                </a:solidFill>
                <a:latin typeface="Noto Serif SC"/>
                <a:ea typeface="Noto Serif SC"/>
                <a:cs typeface="Noto Serif SC"/>
                <a:sym typeface="Noto Serif SC"/>
              </a:rPr>
              <a:t>协调 </a:t>
            </a:r>
            <a:r>
              <a:rPr lang="en-US" altLang="zh-CN" sz="2600" b="1" dirty="0" err="1">
                <a:solidFill>
                  <a:srgbClr val="143D30"/>
                </a:solidFill>
                <a:latin typeface="Noto Serif SC"/>
                <a:ea typeface="Noto Serif SC"/>
                <a:cs typeface="Noto Serif SC"/>
                <a:sym typeface="Noto Serif SC"/>
              </a:rPr>
              <a:t>驱动</a:t>
            </a:r>
            <a:r>
              <a:rPr lang="zh-CN" altLang="en-US" sz="2600" b="1" i="0" u="none" strike="noStrike" dirty="0">
                <a:solidFill>
                  <a:srgbClr val="143D30"/>
                </a:solidFill>
                <a:latin typeface="Noto Serif SC"/>
                <a:ea typeface="Noto Serif SC"/>
                <a:cs typeface="Noto Serif SC"/>
                <a:sym typeface="Noto Serif SC"/>
              </a:rPr>
              <a:t>水利新质生产力</a:t>
            </a:r>
            <a:endParaRPr lang="en-US" sz="1100" dirty="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p:nvPr/>
        </p:nvSpPr>
        <p:spPr>
          <a:xfrm>
            <a:off x="762000" y="2159000"/>
            <a:ext cx="2540000" cy="3556000"/>
          </a:xfrm>
          <a:prstGeom prst="roundRect">
            <a:avLst>
              <a:gd name="adj" fmla="val 0"/>
            </a:avLst>
          </a:prstGeom>
          <a:solidFill>
            <a:srgbClr val="284F2C">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txBox="1"/>
          <p:nvPr/>
        </p:nvSpPr>
        <p:spPr>
          <a:xfrm>
            <a:off x="1016000" y="24130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轮子一：科技</a:t>
            </a:r>
            <a:endParaRPr lang="en-US" sz="1100"/>
          </a:p>
        </p:txBody>
      </p:sp>
      <p:sp>
        <p:nvSpPr>
          <p:cNvPr id="7" name="AutoShape 7"/>
          <p:cNvSpPr txBox="1"/>
          <p:nvPr/>
        </p:nvSpPr>
        <p:spPr>
          <a:xfrm>
            <a:off x="1015999" y="2857500"/>
            <a:ext cx="2032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dirty="0" err="1">
                <a:solidFill>
                  <a:srgbClr val="6B7280"/>
                </a:solidFill>
                <a:latin typeface="Noto Sans SC"/>
                <a:ea typeface="Noto Sans SC"/>
                <a:cs typeface="Noto Sans SC"/>
                <a:sym typeface="Noto Sans SC"/>
              </a:rPr>
              <a:t>发动机</a:t>
            </a:r>
            <a:endParaRPr lang="en-US" sz="1600" dirty="0"/>
          </a:p>
        </p:txBody>
      </p:sp>
      <p:cxnSp>
        <p:nvCxnSpPr>
          <p:cNvPr id="8" name="Connector 8"/>
          <p:cNvCxnSpPr/>
          <p:nvPr/>
        </p:nvCxnSpPr>
        <p:spPr>
          <a:xfrm rot="-85925">
            <a:off x="1016079" y="3295650"/>
            <a:ext cx="508000" cy="12700"/>
          </a:xfrm>
          <a:prstGeom prst="straightConnector1">
            <a:avLst/>
          </a:prstGeom>
          <a:solidFill>
            <a:srgbClr val="DEE0E3">
              <a:alpha val="100000"/>
            </a:srgbClr>
          </a:solidFill>
          <a:ln w="12700" cap="flat" cmpd="sng">
            <a:solidFill>
              <a:srgbClr val="284F2C">
                <a:alpha val="100000"/>
              </a:srgbClr>
            </a:solidFill>
            <a:prstDash val="solid"/>
            <a:round/>
            <a:headEnd type="none" w="med" len="med"/>
            <a:tailEnd type="none" w="med" len="med"/>
          </a:ln>
        </p:spPr>
      </p:cxnSp>
      <p:sp>
        <p:nvSpPr>
          <p:cNvPr id="9" name="AutoShape 9"/>
          <p:cNvSpPr txBox="1"/>
          <p:nvPr/>
        </p:nvSpPr>
        <p:spPr>
          <a:xfrm>
            <a:off x="1016000" y="3492500"/>
            <a:ext cx="2032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数字孪生水网</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智慧水利感知网</a:t>
            </a:r>
          </a:p>
          <a:p>
            <a:pPr marL="0" indent="0" algn="l">
              <a:lnSpc>
                <a:spcPct val="150000"/>
              </a:lnSpc>
            </a:pPr>
            <a:r>
              <a:rPr lang="en-US" sz="1200" b="0" i="0" u="none" strike="noStrike">
                <a:solidFill>
                  <a:srgbClr val="4A5568"/>
                </a:solidFill>
                <a:latin typeface="Noto Sans SC"/>
                <a:ea typeface="Noto Sans SC"/>
                <a:cs typeface="Noto Sans SC"/>
                <a:sym typeface="Noto Sans SC"/>
              </a:rPr>
              <a:t>· 关键核心技术突破</a:t>
            </a:r>
          </a:p>
        </p:txBody>
      </p:sp>
      <p:sp>
        <p:nvSpPr>
          <p:cNvPr id="10" name="AutoShape 10"/>
          <p:cNvSpPr/>
          <p:nvPr/>
        </p:nvSpPr>
        <p:spPr>
          <a:xfrm>
            <a:off x="3556000" y="2159000"/>
            <a:ext cx="2540000" cy="3556000"/>
          </a:xfrm>
          <a:prstGeom prst="roundRect">
            <a:avLst>
              <a:gd name="adj" fmla="val 0"/>
            </a:avLst>
          </a:prstGeom>
          <a:solidFill>
            <a:srgbClr val="284F2C">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11" name="AutoShape 11"/>
          <p:cNvSpPr txBox="1"/>
          <p:nvPr/>
        </p:nvSpPr>
        <p:spPr>
          <a:xfrm>
            <a:off x="3810000" y="24130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轮子二：工程</a:t>
            </a:r>
            <a:endParaRPr lang="en-US" sz="1100"/>
          </a:p>
        </p:txBody>
      </p:sp>
      <p:sp>
        <p:nvSpPr>
          <p:cNvPr id="12" name="AutoShape 12"/>
          <p:cNvSpPr txBox="1"/>
          <p:nvPr/>
        </p:nvSpPr>
        <p:spPr>
          <a:xfrm>
            <a:off x="3810000" y="2857500"/>
            <a:ext cx="2032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dirty="0" err="1">
                <a:solidFill>
                  <a:srgbClr val="6B7280"/>
                </a:solidFill>
                <a:latin typeface="Noto Sans SC"/>
                <a:ea typeface="Noto Sans SC"/>
                <a:cs typeface="Noto Sans SC"/>
                <a:sym typeface="Noto Sans SC"/>
              </a:rPr>
              <a:t>硬底盘</a:t>
            </a:r>
            <a:endParaRPr lang="en-US" sz="1600" dirty="0"/>
          </a:p>
        </p:txBody>
      </p:sp>
      <p:cxnSp>
        <p:nvCxnSpPr>
          <p:cNvPr id="13" name="Connector 13"/>
          <p:cNvCxnSpPr/>
          <p:nvPr/>
        </p:nvCxnSpPr>
        <p:spPr>
          <a:xfrm rot="-85925">
            <a:off x="3810079" y="3295650"/>
            <a:ext cx="508000" cy="12700"/>
          </a:xfrm>
          <a:prstGeom prst="straightConnector1">
            <a:avLst/>
          </a:prstGeom>
          <a:solidFill>
            <a:srgbClr val="DEE0E3">
              <a:alpha val="100000"/>
            </a:srgbClr>
          </a:solidFill>
          <a:ln w="12700" cap="flat" cmpd="sng">
            <a:solidFill>
              <a:srgbClr val="284F2C">
                <a:alpha val="100000"/>
              </a:srgbClr>
            </a:solidFill>
            <a:prstDash val="solid"/>
            <a:round/>
            <a:headEnd type="none" w="med" len="med"/>
            <a:tailEnd type="none" w="med" len="med"/>
          </a:ln>
        </p:spPr>
      </p:cxnSp>
      <p:sp>
        <p:nvSpPr>
          <p:cNvPr id="14" name="AutoShape 14"/>
          <p:cNvSpPr txBox="1"/>
          <p:nvPr/>
        </p:nvSpPr>
        <p:spPr>
          <a:xfrm>
            <a:off x="3810000" y="3492500"/>
            <a:ext cx="2032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国家水网主骨架</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重大引调水工程</a:t>
            </a:r>
          </a:p>
          <a:p>
            <a:pPr marL="0" indent="0" algn="l">
              <a:lnSpc>
                <a:spcPct val="150000"/>
              </a:lnSpc>
            </a:pPr>
            <a:r>
              <a:rPr lang="en-US" sz="1200" b="0" i="0" u="none" strike="noStrike">
                <a:solidFill>
                  <a:srgbClr val="4A5568"/>
                </a:solidFill>
                <a:latin typeface="Noto Sans SC"/>
                <a:ea typeface="Noto Sans SC"/>
                <a:cs typeface="Noto Sans SC"/>
                <a:sym typeface="Noto Sans SC"/>
              </a:rPr>
              <a:t>· 市县水网联动</a:t>
            </a:r>
          </a:p>
        </p:txBody>
      </p:sp>
      <p:sp>
        <p:nvSpPr>
          <p:cNvPr id="15" name="AutoShape 15"/>
          <p:cNvSpPr/>
          <p:nvPr/>
        </p:nvSpPr>
        <p:spPr>
          <a:xfrm>
            <a:off x="6350000" y="2159000"/>
            <a:ext cx="2540000" cy="3556000"/>
          </a:xfrm>
          <a:prstGeom prst="roundRect">
            <a:avLst>
              <a:gd name="adj" fmla="val 0"/>
            </a:avLst>
          </a:prstGeom>
          <a:solidFill>
            <a:srgbClr val="284F2C">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6"/>
          <p:cNvSpPr txBox="1"/>
          <p:nvPr/>
        </p:nvSpPr>
        <p:spPr>
          <a:xfrm>
            <a:off x="6604000" y="24130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轮子三：制度</a:t>
            </a:r>
            <a:endParaRPr lang="en-US" sz="1100"/>
          </a:p>
        </p:txBody>
      </p:sp>
      <p:sp>
        <p:nvSpPr>
          <p:cNvPr id="17" name="AutoShape 17"/>
          <p:cNvSpPr txBox="1"/>
          <p:nvPr/>
        </p:nvSpPr>
        <p:spPr>
          <a:xfrm>
            <a:off x="6604000" y="2857500"/>
            <a:ext cx="2032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dirty="0" err="1">
                <a:solidFill>
                  <a:srgbClr val="6B7280"/>
                </a:solidFill>
                <a:latin typeface="Noto Sans SC"/>
                <a:ea typeface="Noto Sans SC"/>
                <a:cs typeface="Noto Sans SC"/>
                <a:sym typeface="Noto Sans SC"/>
              </a:rPr>
              <a:t>方向盘</a:t>
            </a:r>
            <a:endParaRPr lang="en-US" sz="1600" dirty="0"/>
          </a:p>
        </p:txBody>
      </p:sp>
      <p:cxnSp>
        <p:nvCxnSpPr>
          <p:cNvPr id="18" name="Connector 18"/>
          <p:cNvCxnSpPr/>
          <p:nvPr/>
        </p:nvCxnSpPr>
        <p:spPr>
          <a:xfrm rot="-85925">
            <a:off x="6604079" y="3295650"/>
            <a:ext cx="508000" cy="12700"/>
          </a:xfrm>
          <a:prstGeom prst="straightConnector1">
            <a:avLst/>
          </a:prstGeom>
          <a:solidFill>
            <a:srgbClr val="DEE0E3">
              <a:alpha val="100000"/>
            </a:srgbClr>
          </a:solidFill>
          <a:ln w="12700" cap="flat" cmpd="sng">
            <a:solidFill>
              <a:srgbClr val="284F2C">
                <a:alpha val="100000"/>
              </a:srgbClr>
            </a:solidFill>
            <a:prstDash val="solid"/>
            <a:round/>
            <a:headEnd type="none" w="med" len="med"/>
            <a:tailEnd type="none" w="med" len="med"/>
          </a:ln>
        </p:spPr>
      </p:cxnSp>
      <p:sp>
        <p:nvSpPr>
          <p:cNvPr id="19" name="AutoShape 19"/>
          <p:cNvSpPr txBox="1"/>
          <p:nvPr/>
        </p:nvSpPr>
        <p:spPr>
          <a:xfrm>
            <a:off x="6604000" y="3492500"/>
            <a:ext cx="2032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河湖长制深化</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跨区域协同治理</a:t>
            </a:r>
          </a:p>
          <a:p>
            <a:pPr marL="0" indent="0" algn="l">
              <a:lnSpc>
                <a:spcPct val="150000"/>
              </a:lnSpc>
            </a:pPr>
            <a:r>
              <a:rPr lang="en-US" sz="1200" b="0" i="0" u="none" strike="noStrike">
                <a:solidFill>
                  <a:srgbClr val="4A5568"/>
                </a:solidFill>
                <a:latin typeface="Noto Sans SC"/>
                <a:ea typeface="Noto Sans SC"/>
                <a:cs typeface="Noto Sans SC"/>
                <a:sym typeface="Noto Sans SC"/>
              </a:rPr>
              <a:t>· 考核激励机制</a:t>
            </a:r>
          </a:p>
        </p:txBody>
      </p:sp>
      <p:sp>
        <p:nvSpPr>
          <p:cNvPr id="20" name="AutoShape 20"/>
          <p:cNvSpPr/>
          <p:nvPr/>
        </p:nvSpPr>
        <p:spPr>
          <a:xfrm>
            <a:off x="9144000" y="2159000"/>
            <a:ext cx="2540000" cy="3556000"/>
          </a:xfrm>
          <a:prstGeom prst="roundRect">
            <a:avLst>
              <a:gd name="adj" fmla="val 0"/>
            </a:avLst>
          </a:prstGeom>
          <a:solidFill>
            <a:srgbClr val="284F2C">
              <a:alpha val="8000"/>
            </a:srgbClr>
          </a:solidFill>
          <a:ln w="25400" cap="flat" cmpd="sng">
            <a:noFill/>
            <a:prstDash val="solid"/>
            <a:round/>
          </a:ln>
        </p:spPr>
        <p:txBody>
          <a:bodyPr vert="horz" wrap="square" lIns="63500" tIns="63500" rIns="63500" bIns="63500" rtlCol="0" anchor="ctr"/>
          <a:lstStyle/>
          <a:p>
            <a:pPr algn="ctr">
              <a:defRPr/>
            </a:pPr>
            <a:endParaRPr/>
          </a:p>
        </p:txBody>
      </p:sp>
      <p:sp>
        <p:nvSpPr>
          <p:cNvPr id="21" name="AutoShape 21"/>
          <p:cNvSpPr txBox="1"/>
          <p:nvPr/>
        </p:nvSpPr>
        <p:spPr>
          <a:xfrm>
            <a:off x="9398000" y="2413000"/>
            <a:ext cx="203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轮子四：绿色</a:t>
            </a:r>
            <a:endParaRPr lang="en-US" sz="1100"/>
          </a:p>
        </p:txBody>
      </p:sp>
      <p:sp>
        <p:nvSpPr>
          <p:cNvPr id="22" name="AutoShape 22"/>
          <p:cNvSpPr txBox="1"/>
          <p:nvPr/>
        </p:nvSpPr>
        <p:spPr>
          <a:xfrm>
            <a:off x="9398000" y="2857500"/>
            <a:ext cx="2032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dirty="0">
                <a:solidFill>
                  <a:srgbClr val="6B7280"/>
                </a:solidFill>
                <a:latin typeface="Noto Sans SC"/>
                <a:ea typeface="Noto Sans SC"/>
                <a:cs typeface="Noto Sans SC"/>
                <a:sym typeface="Noto Sans SC"/>
              </a:rPr>
              <a:t>新</a:t>
            </a:r>
            <a:r>
              <a:rPr lang="zh-CN" altLang="en-US" sz="1600" b="0" i="0" u="none" strike="noStrike" dirty="0">
                <a:solidFill>
                  <a:srgbClr val="6B7280"/>
                </a:solidFill>
                <a:latin typeface="Noto Sans SC"/>
                <a:ea typeface="Noto Sans SC"/>
                <a:cs typeface="Noto Sans SC"/>
                <a:sym typeface="Noto Sans SC"/>
              </a:rPr>
              <a:t>动力</a:t>
            </a:r>
            <a:endParaRPr lang="en-US" sz="1600" dirty="0"/>
          </a:p>
        </p:txBody>
      </p:sp>
      <p:cxnSp>
        <p:nvCxnSpPr>
          <p:cNvPr id="23" name="Connector 23"/>
          <p:cNvCxnSpPr/>
          <p:nvPr/>
        </p:nvCxnSpPr>
        <p:spPr>
          <a:xfrm rot="-85925">
            <a:off x="9398079" y="3295650"/>
            <a:ext cx="508000" cy="12700"/>
          </a:xfrm>
          <a:prstGeom prst="straightConnector1">
            <a:avLst/>
          </a:prstGeom>
          <a:solidFill>
            <a:srgbClr val="DEE0E3">
              <a:alpha val="100000"/>
            </a:srgbClr>
          </a:solidFill>
          <a:ln w="12700" cap="flat" cmpd="sng">
            <a:solidFill>
              <a:srgbClr val="284F2C">
                <a:alpha val="100000"/>
              </a:srgbClr>
            </a:solidFill>
            <a:prstDash val="solid"/>
            <a:round/>
            <a:headEnd type="none" w="med" len="med"/>
            <a:tailEnd type="none" w="med" len="med"/>
          </a:ln>
        </p:spPr>
      </p:cxnSp>
      <p:sp>
        <p:nvSpPr>
          <p:cNvPr id="24" name="AutoShape 24"/>
          <p:cNvSpPr txBox="1"/>
          <p:nvPr/>
        </p:nvSpPr>
        <p:spPr>
          <a:xfrm>
            <a:off x="9398000" y="3492500"/>
            <a:ext cx="20320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幸福河湖建设</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生态产品价值实现</a:t>
            </a:r>
          </a:p>
          <a:p>
            <a:pPr marL="0" indent="0" algn="l">
              <a:lnSpc>
                <a:spcPct val="150000"/>
              </a:lnSpc>
            </a:pPr>
            <a:r>
              <a:rPr lang="en-US" sz="1200" b="0" i="0" u="none" strike="noStrike">
                <a:solidFill>
                  <a:srgbClr val="4A5568"/>
                </a:solidFill>
                <a:latin typeface="Noto Sans SC"/>
                <a:ea typeface="Noto Sans SC"/>
                <a:cs typeface="Noto Sans SC"/>
                <a:sym typeface="Noto Sans SC"/>
              </a:rPr>
              <a:t>· 绿色低碳循环发展</a:t>
            </a:r>
          </a:p>
        </p:txBody>
      </p:sp>
      <p:sp>
        <p:nvSpPr>
          <p:cNvPr id="25" name="AutoShape 25"/>
          <p:cNvSpPr txBox="1"/>
          <p:nvPr/>
        </p:nvSpPr>
        <p:spPr>
          <a:xfrm>
            <a:off x="1016000" y="5969000"/>
            <a:ext cx="1016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B4781E"/>
                </a:solidFill>
                <a:latin typeface="Noto Sans SC"/>
                <a:ea typeface="Noto Sans SC"/>
                <a:cs typeface="Noto Sans SC"/>
                <a:sym typeface="Noto Sans SC"/>
              </a:rPr>
              <a:t>四轮齐转，才能跑得稳、跑得远——水利新质生产力的"四驱模式"</a:t>
            </a:r>
            <a:endParaRPr lang="en-US" sz="1100"/>
          </a:p>
        </p:txBody>
      </p:sp>
      <p:sp>
        <p:nvSpPr>
          <p:cNvPr id="26" name="AutoShape 26"/>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国务院关于发展新质生产力的意见》四条创新方向</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04 · 问题与路径</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科技创新引领：数字孪生水网与智慧水利</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感知网络层</a:t>
            </a:r>
            <a:endParaRPr lang="en-US" sz="1100"/>
          </a:p>
        </p:txBody>
      </p:sp>
      <p:sp>
        <p:nvSpPr>
          <p:cNvPr id="6" name="AutoShape 6"/>
          <p:cNvSpPr txBox="1"/>
          <p:nvPr/>
        </p:nvSpPr>
        <p:spPr>
          <a:xfrm>
            <a:off x="1016000" y="26035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天空地一体化监测网络</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水位、流量、水质自动监测站全覆盖</a:t>
            </a:r>
          </a:p>
          <a:p>
            <a:pPr marL="0" indent="0" algn="l">
              <a:lnSpc>
                <a:spcPct val="150000"/>
              </a:lnSpc>
            </a:pPr>
            <a:r>
              <a:rPr lang="en-US" sz="1300" b="0" i="0" u="none" strike="noStrike">
                <a:solidFill>
                  <a:srgbClr val="4A5568"/>
                </a:solidFill>
                <a:latin typeface="Noto Sans SC"/>
                <a:ea typeface="Noto Sans SC"/>
                <a:cs typeface="Noto Sans SC"/>
                <a:sym typeface="Noto Sans SC"/>
              </a:rPr>
              <a:t>· 卫星遥感、无人机巡查常态化</a:t>
            </a:r>
          </a:p>
        </p:txBody>
      </p:sp>
      <p:sp>
        <p:nvSpPr>
          <p:cNvPr id="7" name="AutoShape 7"/>
          <p:cNvSpPr txBox="1"/>
          <p:nvPr/>
        </p:nvSpPr>
        <p:spPr>
          <a:xfrm>
            <a:off x="1016000" y="3810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数字孪生平台层</a:t>
            </a:r>
            <a:endParaRPr lang="en-US" sz="1100"/>
          </a:p>
        </p:txBody>
      </p:sp>
      <p:sp>
        <p:nvSpPr>
          <p:cNvPr id="8" name="AutoShape 8"/>
          <p:cNvSpPr txBox="1"/>
          <p:nvPr/>
        </p:nvSpPr>
        <p:spPr>
          <a:xfrm>
            <a:off x="1016000" y="4254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构建数字孪生流域、数字孪生工程</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实现物理水网与数字水网同步映射</a:t>
            </a:r>
          </a:p>
          <a:p>
            <a:pPr marL="0" indent="0" algn="l">
              <a:lnSpc>
                <a:spcPct val="150000"/>
              </a:lnSpc>
            </a:pPr>
            <a:r>
              <a:rPr lang="en-US" sz="1300" b="0" i="0" u="none" strike="noStrike">
                <a:solidFill>
                  <a:srgbClr val="4A5568"/>
                </a:solidFill>
                <a:latin typeface="Noto Sans SC"/>
                <a:ea typeface="Noto Sans SC"/>
                <a:cs typeface="Noto Sans SC"/>
                <a:sym typeface="Noto Sans SC"/>
              </a:rPr>
              <a:t>· 水文水资源预报预警智能化</a:t>
            </a: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智能应用层</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水网智能调度决策支持</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防洪抗旱智能预警与应急调度</a:t>
            </a:r>
          </a:p>
          <a:p>
            <a:pPr marL="0" indent="0" algn="l">
              <a:lnSpc>
                <a:spcPct val="150000"/>
              </a:lnSpc>
            </a:pPr>
            <a:r>
              <a:rPr lang="en-US" sz="1300" b="0" i="0" u="none" strike="noStrike">
                <a:solidFill>
                  <a:srgbClr val="4A5568"/>
                </a:solidFill>
                <a:latin typeface="Noto Sans SC"/>
                <a:ea typeface="Noto Sans SC"/>
                <a:cs typeface="Noto Sans SC"/>
                <a:sym typeface="Noto Sans SC"/>
              </a:rPr>
              <a:t>· 河湖长制数字化巡查监管</a:t>
            </a:r>
          </a:p>
          <a:p>
            <a:pPr marL="0" indent="0" algn="l">
              <a:lnSpc>
                <a:spcPct val="150000"/>
              </a:lnSpc>
            </a:pPr>
            <a:r>
              <a:rPr lang="en-US" sz="1300" b="0" i="0" u="none" strike="noStrike">
                <a:solidFill>
                  <a:srgbClr val="4A5568"/>
                </a:solidFill>
                <a:latin typeface="Noto Sans SC"/>
                <a:ea typeface="Noto Sans SC"/>
                <a:cs typeface="Noto Sans SC"/>
                <a:sym typeface="Noto Sans SC"/>
              </a:rPr>
              <a:t>· 水资源精细化管理与节水智能监管</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核心技术攻关</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突破水工程安全、水资源高效利用、水生态保护等关键核心技术，以科技创新引领水利现代化。</a:t>
            </a:r>
            <a:endParaRPr lang="en-US" sz="1100"/>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依据：《关于推进智慧水利建设的指导意见》、"人工智能+"行动要求</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04 · 问题与路径</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dirty="0" err="1">
                <a:solidFill>
                  <a:srgbClr val="143D30"/>
                </a:solidFill>
                <a:latin typeface="Noto Serif SC"/>
                <a:ea typeface="Noto Serif SC"/>
                <a:cs typeface="Noto Serif SC"/>
                <a:sym typeface="Noto Serif SC"/>
              </a:rPr>
              <a:t>目标导向：发展蓝图</a:t>
            </a:r>
            <a:endParaRPr lang="en-US" sz="1100" dirty="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2030年目标（十五五末）</a:t>
            </a:r>
            <a:endParaRPr lang="en-US" sz="1100"/>
          </a:p>
        </p:txBody>
      </p:sp>
      <p:sp>
        <p:nvSpPr>
          <p:cNvPr id="6" name="AutoShape 6"/>
          <p:cNvSpPr txBox="1"/>
          <p:nvPr/>
        </p:nvSpPr>
        <p:spPr>
          <a:xfrm>
            <a:off x="1016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国家水网主骨架大动脉基本形成</a:t>
            </a:r>
            <a:endParaRPr lang="en-US" dirty="0"/>
          </a:p>
          <a:p>
            <a:pPr marL="0" indent="0" algn="l">
              <a:lnSpc>
                <a:spcPct val="150000"/>
              </a:lnSpc>
            </a:pPr>
            <a:r>
              <a:rPr lang="en-US"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重点骨干输排水通道全部建成</a:t>
            </a:r>
            <a:endParaRPr lang="en-US" b="0" i="0" u="none" strike="noStrike" dirty="0">
              <a:solidFill>
                <a:srgbClr val="4A5568"/>
              </a:solidFill>
              <a:latin typeface="Noto Sans SC"/>
              <a:ea typeface="Noto Sans SC"/>
              <a:cs typeface="Noto Sans SC"/>
              <a:sym typeface="Noto Sans SC"/>
            </a:endParaRPr>
          </a:p>
          <a:p>
            <a:pPr marL="0" indent="0" algn="l">
              <a:lnSpc>
                <a:spcPct val="150000"/>
              </a:lnSpc>
            </a:pPr>
            <a:r>
              <a:rPr lang="en-US"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数字孪生水网覆盖主要工程</a:t>
            </a:r>
            <a:endParaRPr lang="en-US" b="0" i="0" u="none" strike="noStrike" dirty="0">
              <a:solidFill>
                <a:srgbClr val="4A5568"/>
              </a:solidFill>
              <a:latin typeface="Noto Sans SC"/>
              <a:ea typeface="Noto Sans SC"/>
              <a:cs typeface="Noto Sans SC"/>
              <a:sym typeface="Noto Sans SC"/>
            </a:endParaRPr>
          </a:p>
          <a:p>
            <a:pPr marL="0" indent="0" algn="l">
              <a:lnSpc>
                <a:spcPct val="150000"/>
              </a:lnSpc>
            </a:pPr>
            <a:r>
              <a:rPr lang="en-US"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河湖长制效能显著提升</a:t>
            </a:r>
            <a:endParaRPr lang="en-US" b="0" i="0" u="none" strike="noStrike" dirty="0">
              <a:solidFill>
                <a:srgbClr val="4A5568"/>
              </a:solidFill>
              <a:latin typeface="Noto Sans SC"/>
              <a:ea typeface="Noto Sans SC"/>
              <a:cs typeface="Noto Sans SC"/>
              <a:sym typeface="Noto Sans SC"/>
            </a:endParaRPr>
          </a:p>
          <a:p>
            <a:pPr marL="0" indent="0" algn="l">
              <a:lnSpc>
                <a:spcPct val="150000"/>
              </a:lnSpc>
            </a:pPr>
            <a:r>
              <a:rPr lang="en-US" b="0" i="0" u="none" strike="noStrike" dirty="0">
                <a:solidFill>
                  <a:srgbClr val="4A5568"/>
                </a:solidFill>
                <a:latin typeface="Noto Sans SC"/>
                <a:ea typeface="Noto Sans SC"/>
                <a:cs typeface="Noto Sans SC"/>
                <a:sym typeface="Noto Sans SC"/>
              </a:rPr>
              <a:t>· 重点湖库水质优良比例达80%以上</a:t>
            </a:r>
          </a:p>
        </p:txBody>
      </p:sp>
      <p:sp>
        <p:nvSpPr>
          <p:cNvPr id="7" name="AutoShape 7"/>
          <p:cNvSpPr txBox="1"/>
          <p:nvPr/>
        </p:nvSpPr>
        <p:spPr>
          <a:xfrm>
            <a:off x="1016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2035年远景</a:t>
            </a:r>
            <a:endParaRPr lang="en-US" sz="1100"/>
          </a:p>
        </p:txBody>
      </p:sp>
      <p:sp>
        <p:nvSpPr>
          <p:cNvPr id="8" name="AutoShape 8"/>
          <p:cNvSpPr txBox="1"/>
          <p:nvPr/>
        </p:nvSpPr>
        <p:spPr>
          <a:xfrm>
            <a:off x="1016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b="0" i="0" u="none" strike="noStrike" dirty="0" err="1">
                <a:solidFill>
                  <a:srgbClr val="4A5568"/>
                </a:solidFill>
                <a:latin typeface="Noto Sans SC"/>
                <a:ea typeface="Noto Sans SC"/>
                <a:cs typeface="Noto Sans SC"/>
                <a:sym typeface="Noto Sans SC"/>
              </a:rPr>
              <a:t>基本建成国家水网体系，水利现代化基本实现，水安全保障能力与基本实现现代化相适应</a:t>
            </a:r>
            <a:r>
              <a:rPr lang="en-US" b="0" i="0" u="none" strike="noStrike" dirty="0">
                <a:solidFill>
                  <a:srgbClr val="4A5568"/>
                </a:solidFill>
                <a:latin typeface="Noto Sans SC"/>
                <a:ea typeface="Noto Sans SC"/>
                <a:cs typeface="Noto Sans SC"/>
                <a:sym typeface="Noto Sans SC"/>
              </a:rPr>
              <a:t>。</a:t>
            </a:r>
            <a:endParaRPr lang="en-US" dirty="0"/>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标志性指标</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全要素生产率大幅提升</a:t>
            </a:r>
            <a:endParaRPr lang="en-US" dirty="0"/>
          </a:p>
          <a:p>
            <a:pPr marL="0" indent="0" algn="l">
              <a:lnSpc>
                <a:spcPct val="150000"/>
              </a:lnSpc>
            </a:pPr>
            <a:r>
              <a:rPr lang="en-US"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水利科技创新贡献率显著提高</a:t>
            </a:r>
            <a:endParaRPr lang="en-US" b="0" i="0" u="none" strike="noStrike" dirty="0">
              <a:solidFill>
                <a:srgbClr val="4A5568"/>
              </a:solidFill>
              <a:latin typeface="Noto Sans SC"/>
              <a:ea typeface="Noto Sans SC"/>
              <a:cs typeface="Noto Sans SC"/>
              <a:sym typeface="Noto Sans SC"/>
            </a:endParaRPr>
          </a:p>
          <a:p>
            <a:pPr marL="0" indent="0" algn="l">
              <a:lnSpc>
                <a:spcPct val="150000"/>
              </a:lnSpc>
            </a:pPr>
            <a:r>
              <a:rPr lang="en-US"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万元GDP用水量持续下降</a:t>
            </a:r>
            <a:endParaRPr lang="en-US" b="0" i="0" u="none" strike="noStrike" dirty="0">
              <a:solidFill>
                <a:srgbClr val="4A5568"/>
              </a:solidFill>
              <a:latin typeface="Noto Sans SC"/>
              <a:ea typeface="Noto Sans SC"/>
              <a:cs typeface="Noto Sans SC"/>
              <a:sym typeface="Noto Sans SC"/>
            </a:endParaRPr>
          </a:p>
          <a:p>
            <a:pPr marL="0" indent="0" algn="l">
              <a:lnSpc>
                <a:spcPct val="150000"/>
              </a:lnSpc>
            </a:pPr>
            <a:r>
              <a:rPr lang="en-US" b="0" i="0" u="none" strike="noStrike" dirty="0">
                <a:solidFill>
                  <a:srgbClr val="4A5568"/>
                </a:solidFill>
                <a:latin typeface="Noto Sans SC"/>
                <a:ea typeface="Noto Sans SC"/>
                <a:cs typeface="Noto Sans SC"/>
                <a:sym typeface="Noto Sans SC"/>
              </a:rPr>
              <a:t>· </a:t>
            </a:r>
            <a:r>
              <a:rPr lang="en-US" b="0" i="0" u="none" strike="noStrike" dirty="0" err="1">
                <a:solidFill>
                  <a:srgbClr val="4A5568"/>
                </a:solidFill>
                <a:latin typeface="Noto Sans SC"/>
                <a:ea typeface="Noto Sans SC"/>
                <a:cs typeface="Noto Sans SC"/>
                <a:sym typeface="Noto Sans SC"/>
              </a:rPr>
              <a:t>河湖生态流量保障程度全面达标</a:t>
            </a:r>
            <a:endParaRPr lang="en-US" b="0" i="0" u="none" strike="noStrike" dirty="0">
              <a:solidFill>
                <a:srgbClr val="4A5568"/>
              </a:solidFill>
              <a:latin typeface="Noto Sans SC"/>
              <a:ea typeface="Noto Sans SC"/>
              <a:cs typeface="Noto Sans SC"/>
              <a:sym typeface="Noto Sans SC"/>
            </a:endParaRPr>
          </a:p>
          <a:p>
            <a:pPr marL="0" indent="0" algn="l">
              <a:lnSpc>
                <a:spcPct val="150000"/>
              </a:lnSpc>
            </a:pPr>
            <a:r>
              <a:rPr lang="en-US" b="0" i="0" u="none" strike="noStrike" dirty="0">
                <a:solidFill>
                  <a:srgbClr val="4A5568"/>
                </a:solidFill>
                <a:latin typeface="Noto Sans SC"/>
                <a:ea typeface="Noto Sans SC"/>
                <a:cs typeface="Noto Sans SC"/>
                <a:sym typeface="Noto Sans SC"/>
              </a:rPr>
              <a:t>· 数字孪生水网覆盖率达90%以上</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核心标志</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b="0" i="0" u="none" strike="noStrike" dirty="0" err="1">
                <a:solidFill>
                  <a:srgbClr val="4A5568"/>
                </a:solidFill>
                <a:latin typeface="Noto Sans SC"/>
                <a:ea typeface="Noto Sans SC"/>
                <a:cs typeface="Noto Sans SC"/>
                <a:sym typeface="Noto Sans SC"/>
              </a:rPr>
              <a:t>水利领域新质生产力基本形成，新型生产关系基本建立，水利高质量发展取得决定性进展</a:t>
            </a:r>
            <a:r>
              <a:rPr lang="en-US" b="0" i="0" u="none" strike="noStrike" dirty="0">
                <a:solidFill>
                  <a:srgbClr val="4A5568"/>
                </a:solidFill>
                <a:latin typeface="Noto Sans SC"/>
                <a:ea typeface="Noto Sans SC"/>
                <a:cs typeface="Noto Sans SC"/>
                <a:sym typeface="Noto Sans SC"/>
              </a:rPr>
              <a:t>。</a:t>
            </a:r>
            <a:endParaRPr lang="en-US" dirty="0"/>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依据：《国家水网建设规划纲要》、水利部"十五五"规划基本思路</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3D30">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1016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3" name="AutoShape 3"/>
          <p:cNvSpPr txBox="1"/>
          <p:nvPr/>
        </p:nvSpPr>
        <p:spPr>
          <a:xfrm>
            <a:off x="1016000" y="2540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FFFFFF">
                    <a:alpha val="60000"/>
                  </a:srgbClr>
                </a:solidFill>
                <a:latin typeface="Noto Sans SC"/>
                <a:ea typeface="Noto Sans SC"/>
                <a:cs typeface="Noto Sans SC"/>
                <a:sym typeface="Noto Sans SC"/>
              </a:rPr>
              <a:t>05 · 下一步落实</a:t>
            </a:r>
            <a:endParaRPr lang="en-US" sz="1100"/>
          </a:p>
        </p:txBody>
      </p:sp>
      <p:sp>
        <p:nvSpPr>
          <p:cNvPr id="4" name="AutoShape 4"/>
          <p:cNvSpPr txBox="1"/>
          <p:nvPr/>
        </p:nvSpPr>
        <p:spPr>
          <a:xfrm>
            <a:off x="1016000" y="3175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600" b="1" dirty="0">
                <a:solidFill>
                  <a:srgbClr val="FFFFFF"/>
                </a:solidFill>
                <a:latin typeface="Noto Serif SC"/>
                <a:ea typeface="Noto Serif SC"/>
                <a:cs typeface="Noto Serif SC"/>
                <a:sym typeface="Noto Serif SC"/>
              </a:rPr>
              <a:t>多措并举 </a:t>
            </a:r>
            <a:r>
              <a:rPr lang="en-US" sz="3600" b="1" i="0" u="none" strike="noStrike" dirty="0" err="1">
                <a:solidFill>
                  <a:srgbClr val="FFFFFF"/>
                </a:solidFill>
                <a:latin typeface="Noto Serif SC"/>
                <a:ea typeface="Noto Serif SC"/>
                <a:cs typeface="Noto Serif SC"/>
                <a:sym typeface="Noto Serif SC"/>
              </a:rPr>
              <a:t>构建与新质生产力相适应的</a:t>
            </a:r>
            <a:endParaRPr lang="en-US" sz="1100" dirty="0"/>
          </a:p>
        </p:txBody>
      </p:sp>
      <p:sp>
        <p:nvSpPr>
          <p:cNvPr id="5" name="AutoShape 5"/>
          <p:cNvSpPr txBox="1"/>
          <p:nvPr/>
        </p:nvSpPr>
        <p:spPr>
          <a:xfrm>
            <a:off x="1016000" y="3937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FFFFFF"/>
                </a:solidFill>
                <a:latin typeface="Noto Serif SC"/>
                <a:ea typeface="Noto Serif SC"/>
                <a:cs typeface="Noto Serif SC"/>
                <a:sym typeface="Noto Serif SC"/>
              </a:rPr>
              <a:t>水利领域新型生产关系</a:t>
            </a:r>
            <a:endParaRPr lang="en-US" sz="1100"/>
          </a:p>
        </p:txBody>
      </p:sp>
      <p:cxnSp>
        <p:nvCxnSpPr>
          <p:cNvPr id="6" name="Connector 6"/>
          <p:cNvCxnSpPr/>
          <p:nvPr/>
        </p:nvCxnSpPr>
        <p:spPr>
          <a:xfrm rot="-57290">
            <a:off x="1016053" y="5073650"/>
            <a:ext cx="762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7" name="AutoShape 7"/>
          <p:cNvSpPr txBox="1"/>
          <p:nvPr/>
        </p:nvSpPr>
        <p:spPr>
          <a:xfrm>
            <a:off x="1016000" y="53340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FFFFFF">
                    <a:alpha val="70196"/>
                  </a:srgbClr>
                </a:solidFill>
                <a:latin typeface="Noto Sans SC"/>
                <a:ea typeface="Noto Sans SC"/>
                <a:cs typeface="Noto Sans SC"/>
                <a:sym typeface="Noto Sans SC"/>
              </a:rPr>
              <a:t>深化体制机制改革 · 打通堵点卡点 · 让先进生产要素顺畅流动</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381000"/>
            <a:ext cx="10668000" cy="533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a:ln>
                  <a:noFill/>
                </a:ln>
                <a:solidFill>
                  <a:srgbClr val="284F2C"/>
                </a:solidFill>
                <a:effectLst/>
                <a:uLnTx/>
                <a:uFillTx/>
                <a:latin typeface="Noto Sans SC"/>
                <a:ea typeface="Noto Sans SC"/>
                <a:cs typeface="Noto Sans SC"/>
                <a:sym typeface="Noto Sans SC"/>
              </a:rPr>
              <a:t>构建与新质生产力相适应的水利领域新型生产关系</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762000" y="9398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产权要素是基础 · 层级权责定框架 · 多元主体促协同 · 人才分配激活力 · 法治监管作保障</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p:nvPr/>
        </p:nvSpPr>
        <p:spPr>
          <a:xfrm>
            <a:off x="3937000" y="1460500"/>
            <a:ext cx="4318000" cy="558800"/>
          </a:xfrm>
          <a:prstGeom prst="roundRect">
            <a:avLst>
              <a:gd name="adj" fmla="val 0"/>
            </a:avLst>
          </a:prstGeom>
          <a:solidFill>
            <a:srgbClr val="143219">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3937000" y="1460500"/>
            <a:ext cx="4318000" cy="558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SC"/>
                <a:ea typeface="Noto Sans SC"/>
                <a:cs typeface="Noto Sans SC"/>
                <a:sym typeface="Noto Sans SC"/>
              </a:rPr>
              <a:t>水利新质生产力：数字孪生 · 智能监测 · 水数据</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6" name="Connector 6"/>
          <p:cNvCxnSpPr/>
          <p:nvPr/>
        </p:nvCxnSpPr>
        <p:spPr>
          <a:xfrm rot="5267844">
            <a:off x="5930900" y="2178172"/>
            <a:ext cx="3302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sp>
        <p:nvSpPr>
          <p:cNvPr id="7" name="AutoShape 7"/>
          <p:cNvSpPr/>
          <p:nvPr/>
        </p:nvSpPr>
        <p:spPr>
          <a:xfrm>
            <a:off x="3937000" y="2349500"/>
            <a:ext cx="4318000" cy="5334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3937000" y="2349500"/>
            <a:ext cx="4318000" cy="5334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构建与之适应的新型生产关系</a:t>
            </a:r>
            <a:r>
              <a:rPr kumimoji="0" lang="zh-CN" altLang="en-US" sz="16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（体制机制）</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9" name="Connector 9"/>
          <p:cNvCxnSpPr/>
          <p:nvPr/>
        </p:nvCxnSpPr>
        <p:spPr>
          <a:xfrm rot="5277275">
            <a:off x="5918200" y="3054463"/>
            <a:ext cx="3556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0" name="Connector 10"/>
          <p:cNvCxnSpPr/>
          <p:nvPr/>
        </p:nvCxnSpPr>
        <p:spPr>
          <a:xfrm rot="-4774">
            <a:off x="1524004" y="3232150"/>
            <a:ext cx="9144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1" name="Connector 11"/>
          <p:cNvCxnSpPr/>
          <p:nvPr/>
        </p:nvCxnSpPr>
        <p:spPr>
          <a:xfrm rot="5285450">
            <a:off x="1333500" y="3422756"/>
            <a:ext cx="381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2" name="Connector 12"/>
          <p:cNvCxnSpPr/>
          <p:nvPr/>
        </p:nvCxnSpPr>
        <p:spPr>
          <a:xfrm rot="5285450">
            <a:off x="3619500" y="3422756"/>
            <a:ext cx="381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3" name="Connector 13"/>
          <p:cNvCxnSpPr/>
          <p:nvPr/>
        </p:nvCxnSpPr>
        <p:spPr>
          <a:xfrm rot="5285450">
            <a:off x="5905500" y="3422756"/>
            <a:ext cx="381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4" name="Connector 14"/>
          <p:cNvCxnSpPr/>
          <p:nvPr/>
        </p:nvCxnSpPr>
        <p:spPr>
          <a:xfrm rot="5285450">
            <a:off x="8191500" y="3422756"/>
            <a:ext cx="381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cxnSp>
        <p:nvCxnSpPr>
          <p:cNvPr id="15" name="Connector 15"/>
          <p:cNvCxnSpPr/>
          <p:nvPr/>
        </p:nvCxnSpPr>
        <p:spPr>
          <a:xfrm rot="5285450">
            <a:off x="10477500" y="3422756"/>
            <a:ext cx="381000" cy="12700"/>
          </a:xfrm>
          <a:prstGeom prst="straightConnector1">
            <a:avLst/>
          </a:prstGeom>
          <a:solidFill>
            <a:srgbClr val="DEE0E3">
              <a:alpha val="100000"/>
            </a:srgbClr>
          </a:solidFill>
          <a:ln w="25400" cap="flat" cmpd="sng">
            <a:solidFill>
              <a:srgbClr val="284F2C">
                <a:alpha val="100000"/>
              </a:srgbClr>
            </a:solidFill>
            <a:prstDash val="solid"/>
            <a:round/>
            <a:headEnd type="none" w="lg" len="lg"/>
            <a:tailEnd type="none" w="lg" len="lg"/>
          </a:ln>
        </p:spPr>
      </p:cxnSp>
      <p:sp>
        <p:nvSpPr>
          <p:cNvPr id="16" name="AutoShape 16"/>
          <p:cNvSpPr/>
          <p:nvPr/>
        </p:nvSpPr>
        <p:spPr>
          <a:xfrm>
            <a:off x="508000" y="3619500"/>
            <a:ext cx="2032000" cy="2159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p:nvPr/>
        </p:nvSpPr>
        <p:spPr>
          <a:xfrm>
            <a:off x="508000" y="3619500"/>
            <a:ext cx="2032000" cy="63500"/>
          </a:xfrm>
          <a:prstGeom prst="roundRect">
            <a:avLst>
              <a:gd name="adj" fmla="val 0"/>
            </a:avLst>
          </a:prstGeom>
          <a:solidFill>
            <a:srgbClr val="A06E1E">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508000" y="3759200"/>
            <a:ext cx="203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基 础</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508000" y="4013200"/>
            <a:ext cx="2032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84F2C"/>
                </a:solidFill>
                <a:effectLst/>
                <a:uLnTx/>
                <a:uFillTx/>
                <a:latin typeface="Noto Sans SC"/>
                <a:ea typeface="Noto Sans SC"/>
                <a:cs typeface="Noto Sans SC"/>
                <a:sym typeface="Noto Sans SC"/>
              </a:rPr>
              <a:t>要素产权</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0" name="Connector 20"/>
          <p:cNvCxnSpPr/>
          <p:nvPr/>
        </p:nvCxnSpPr>
        <p:spPr>
          <a:xfrm rot="-34376">
            <a:off x="889032" y="4413250"/>
            <a:ext cx="127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21" name="AutoShape 21"/>
          <p:cNvSpPr txBox="1"/>
          <p:nvPr/>
        </p:nvSpPr>
        <p:spPr>
          <a:xfrm>
            <a:off x="698500" y="4521200"/>
            <a:ext cx="1651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1"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水权交易</a:t>
            </a:r>
            <a:endParaRPr kumimoji="0" lang="en-US"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数据确权</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资产盘活</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22" name="AutoShape 22"/>
          <p:cNvSpPr/>
          <p:nvPr/>
        </p:nvSpPr>
        <p:spPr>
          <a:xfrm>
            <a:off x="2794000" y="3619500"/>
            <a:ext cx="2032000" cy="2159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p:nvPr/>
        </p:nvSpPr>
        <p:spPr>
          <a:xfrm>
            <a:off x="2794000" y="3619500"/>
            <a:ext cx="2032000" cy="63500"/>
          </a:xfrm>
          <a:prstGeom prst="roundRect">
            <a:avLst>
              <a:gd name="adj" fmla="val 0"/>
            </a:avLst>
          </a:prstGeom>
          <a:solidFill>
            <a:srgbClr val="A06E1E">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AutoShape 24"/>
          <p:cNvSpPr txBox="1"/>
          <p:nvPr/>
        </p:nvSpPr>
        <p:spPr>
          <a:xfrm>
            <a:off x="2794000" y="3759200"/>
            <a:ext cx="203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框 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5" name="AutoShape 25"/>
          <p:cNvSpPr txBox="1"/>
          <p:nvPr/>
        </p:nvSpPr>
        <p:spPr>
          <a:xfrm>
            <a:off x="2794000" y="4013200"/>
            <a:ext cx="2032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84F2C"/>
                </a:solidFill>
                <a:effectLst/>
                <a:uLnTx/>
                <a:uFillTx/>
                <a:latin typeface="Noto Sans SC"/>
                <a:ea typeface="Noto Sans SC"/>
                <a:cs typeface="Noto Sans SC"/>
                <a:sym typeface="Noto Sans SC"/>
              </a:rPr>
              <a:t>层级权责</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6" name="Connector 26"/>
          <p:cNvCxnSpPr/>
          <p:nvPr/>
        </p:nvCxnSpPr>
        <p:spPr>
          <a:xfrm rot="-34376">
            <a:off x="3175032" y="4413250"/>
            <a:ext cx="127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27" name="AutoShape 27"/>
          <p:cNvSpPr txBox="1"/>
          <p:nvPr/>
        </p:nvSpPr>
        <p:spPr>
          <a:xfrm>
            <a:off x="2984500" y="4521200"/>
            <a:ext cx="1651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央地权责</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流域协同</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lang="zh-CN" altLang="en-US" dirty="0">
                <a:solidFill>
                  <a:srgbClr val="4A5568"/>
                </a:solidFill>
                <a:latin typeface="Noto Sans SC"/>
                <a:ea typeface="Noto Sans SC"/>
                <a:cs typeface="Noto Sans SC"/>
                <a:sym typeface="Noto Sans SC"/>
              </a:rPr>
              <a:t>地区协同</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河湖长制</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28" name="AutoShape 28"/>
          <p:cNvSpPr/>
          <p:nvPr/>
        </p:nvSpPr>
        <p:spPr>
          <a:xfrm>
            <a:off x="5080000" y="3619500"/>
            <a:ext cx="2032000" cy="2159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9" name="AutoShape 29"/>
          <p:cNvSpPr/>
          <p:nvPr/>
        </p:nvSpPr>
        <p:spPr>
          <a:xfrm>
            <a:off x="5080000" y="3619500"/>
            <a:ext cx="2032000" cy="63500"/>
          </a:xfrm>
          <a:prstGeom prst="roundRect">
            <a:avLst>
              <a:gd name="adj" fmla="val 0"/>
            </a:avLst>
          </a:prstGeom>
          <a:solidFill>
            <a:srgbClr val="A06E1E">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AutoShape 30"/>
          <p:cNvSpPr txBox="1"/>
          <p:nvPr/>
        </p:nvSpPr>
        <p:spPr>
          <a:xfrm>
            <a:off x="5080000" y="3759200"/>
            <a:ext cx="203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协 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1" name="AutoShape 31"/>
          <p:cNvSpPr txBox="1"/>
          <p:nvPr/>
        </p:nvSpPr>
        <p:spPr>
          <a:xfrm>
            <a:off x="5080000" y="4013200"/>
            <a:ext cx="2032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84F2C"/>
                </a:solidFill>
                <a:effectLst/>
                <a:uLnTx/>
                <a:uFillTx/>
                <a:latin typeface="Noto Sans SC"/>
                <a:ea typeface="Noto Sans SC"/>
                <a:cs typeface="Noto Sans SC"/>
                <a:sym typeface="Noto Sans SC"/>
              </a:rPr>
              <a:t>多元主体</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32" name="Connector 32"/>
          <p:cNvCxnSpPr/>
          <p:nvPr/>
        </p:nvCxnSpPr>
        <p:spPr>
          <a:xfrm rot="-34376">
            <a:off x="5461032" y="4413250"/>
            <a:ext cx="127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33" name="AutoShape 33"/>
          <p:cNvSpPr txBox="1"/>
          <p:nvPr/>
        </p:nvSpPr>
        <p:spPr>
          <a:xfrm>
            <a:off x="5257807" y="4406900"/>
            <a:ext cx="1651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zh-CN" alt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政府投资</a:t>
            </a:r>
            <a:endParaRPr kumimoji="0" lang="en-US" altLang="zh-CN"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社会资本</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特许经营</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产学研用</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34" name="AutoShape 34"/>
          <p:cNvSpPr/>
          <p:nvPr/>
        </p:nvSpPr>
        <p:spPr>
          <a:xfrm>
            <a:off x="7366000" y="3619500"/>
            <a:ext cx="2032000" cy="2159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AutoShape 35"/>
          <p:cNvSpPr/>
          <p:nvPr/>
        </p:nvSpPr>
        <p:spPr>
          <a:xfrm>
            <a:off x="7366000" y="3619500"/>
            <a:ext cx="2032000" cy="63500"/>
          </a:xfrm>
          <a:prstGeom prst="roundRect">
            <a:avLst>
              <a:gd name="adj" fmla="val 0"/>
            </a:avLst>
          </a:prstGeom>
          <a:solidFill>
            <a:srgbClr val="A06E1E">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AutoShape 36"/>
          <p:cNvSpPr txBox="1"/>
          <p:nvPr/>
        </p:nvSpPr>
        <p:spPr>
          <a:xfrm>
            <a:off x="7366000" y="3759200"/>
            <a:ext cx="203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活 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7" name="AutoShape 37"/>
          <p:cNvSpPr txBox="1"/>
          <p:nvPr/>
        </p:nvSpPr>
        <p:spPr>
          <a:xfrm>
            <a:off x="7366000" y="4013200"/>
            <a:ext cx="2032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84F2C"/>
                </a:solidFill>
                <a:effectLst/>
                <a:uLnTx/>
                <a:uFillTx/>
                <a:latin typeface="Noto Sans SC"/>
                <a:ea typeface="Noto Sans SC"/>
                <a:cs typeface="Noto Sans SC"/>
                <a:sym typeface="Noto Sans SC"/>
              </a:rPr>
              <a:t>人才分配</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38" name="Connector 38"/>
          <p:cNvCxnSpPr/>
          <p:nvPr/>
        </p:nvCxnSpPr>
        <p:spPr>
          <a:xfrm rot="-34376">
            <a:off x="7747032" y="4413250"/>
            <a:ext cx="127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39" name="AutoShape 39"/>
          <p:cNvSpPr txBox="1"/>
          <p:nvPr/>
        </p:nvSpPr>
        <p:spPr>
          <a:xfrm>
            <a:off x="7556500" y="4521200"/>
            <a:ext cx="1651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岗位转型</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成果转化</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管护激励</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40" name="AutoShape 40"/>
          <p:cNvSpPr/>
          <p:nvPr/>
        </p:nvSpPr>
        <p:spPr>
          <a:xfrm>
            <a:off x="9652000" y="3619500"/>
            <a:ext cx="2032000" cy="2159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1" name="AutoShape 41"/>
          <p:cNvSpPr/>
          <p:nvPr/>
        </p:nvSpPr>
        <p:spPr>
          <a:xfrm>
            <a:off x="9652000" y="3619500"/>
            <a:ext cx="2032000" cy="63500"/>
          </a:xfrm>
          <a:prstGeom prst="roundRect">
            <a:avLst>
              <a:gd name="adj" fmla="val 0"/>
            </a:avLst>
          </a:prstGeom>
          <a:solidFill>
            <a:srgbClr val="A06E1E">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2" name="AutoShape 42"/>
          <p:cNvSpPr txBox="1"/>
          <p:nvPr/>
        </p:nvSpPr>
        <p:spPr>
          <a:xfrm>
            <a:off x="9652000" y="3759200"/>
            <a:ext cx="2032000" cy="228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A06E1E"/>
                </a:solidFill>
                <a:effectLst/>
                <a:uLnTx/>
                <a:uFillTx/>
                <a:latin typeface="Noto Sans SC"/>
                <a:ea typeface="Noto Sans SC"/>
                <a:cs typeface="Noto Sans SC"/>
                <a:sym typeface="Noto Sans SC"/>
              </a:rPr>
              <a:t>保 障</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3" name="AutoShape 43"/>
          <p:cNvSpPr txBox="1"/>
          <p:nvPr/>
        </p:nvSpPr>
        <p:spPr>
          <a:xfrm>
            <a:off x="9652000" y="4013200"/>
            <a:ext cx="2032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84F2C"/>
                </a:solidFill>
                <a:effectLst/>
                <a:uLnTx/>
                <a:uFillTx/>
                <a:latin typeface="Noto Sans SC"/>
                <a:ea typeface="Noto Sans SC"/>
                <a:cs typeface="Noto Sans SC"/>
                <a:sym typeface="Noto Sans SC"/>
              </a:rPr>
              <a:t>法治监管</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44" name="Connector 44"/>
          <p:cNvCxnSpPr/>
          <p:nvPr/>
        </p:nvCxnSpPr>
        <p:spPr>
          <a:xfrm rot="-34376">
            <a:off x="10033032" y="4413250"/>
            <a:ext cx="1270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45" name="AutoShape 45"/>
          <p:cNvSpPr txBox="1"/>
          <p:nvPr/>
        </p:nvSpPr>
        <p:spPr>
          <a:xfrm>
            <a:off x="9842500" y="4521200"/>
            <a:ext cx="1651000" cy="1143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水法规</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智慧监管</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生态补偿</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46" name="AutoShape 46"/>
          <p:cNvSpPr txBox="1"/>
          <p:nvPr/>
        </p:nvSpPr>
        <p:spPr>
          <a:xfrm>
            <a:off x="762000" y="60960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787364"/>
                </a:solidFill>
                <a:effectLst/>
                <a:uLnTx/>
                <a:uFillTx/>
                <a:latin typeface="Noto Sans SC"/>
                <a:ea typeface="Noto Sans SC"/>
                <a:cs typeface="Noto Sans SC"/>
                <a:sym typeface="Noto Sans SC"/>
              </a:rPr>
              <a:t>调整水利领域要素权属、管理权责、投融资模式、人才激励与监管机制，破除体制堵点，解放水利新质生产力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05 · 构建新型生产关系</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完善水要素市场化配置，让水资源价值充分显现</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推进水权交易制度</a:t>
            </a:r>
            <a:endParaRPr lang="en-US" sz="1100"/>
          </a:p>
        </p:txBody>
      </p:sp>
      <p:sp>
        <p:nvSpPr>
          <p:cNvPr id="6" name="AutoShape 6"/>
          <p:cNvSpPr txBox="1"/>
          <p:nvPr/>
        </p:nvSpPr>
        <p:spPr>
          <a:xfrm>
            <a:off x="1016000" y="2603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健全水资源产权制度，明确水权归属</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完善流域上下游水权交易平台</a:t>
            </a:r>
          </a:p>
          <a:p>
            <a:pPr marL="0" indent="0" algn="l">
              <a:lnSpc>
                <a:spcPct val="150000"/>
              </a:lnSpc>
            </a:pPr>
            <a:r>
              <a:rPr lang="en-US" sz="1300" b="0" i="0" u="none" strike="noStrike">
                <a:solidFill>
                  <a:srgbClr val="4A5568"/>
                </a:solidFill>
                <a:latin typeface="Noto Sans SC"/>
                <a:ea typeface="Noto Sans SC"/>
                <a:cs typeface="Noto Sans SC"/>
                <a:sym typeface="Noto Sans SC"/>
              </a:rPr>
              <a:t>· 推动区域间、行业间水权交易</a:t>
            </a:r>
          </a:p>
          <a:p>
            <a:pPr marL="0" indent="0" algn="l">
              <a:lnSpc>
                <a:spcPct val="150000"/>
              </a:lnSpc>
            </a:pPr>
            <a:r>
              <a:rPr lang="en-US" sz="1300" b="0" i="0" u="none" strike="noStrike">
                <a:solidFill>
                  <a:srgbClr val="4A5568"/>
                </a:solidFill>
                <a:latin typeface="Noto Sans SC"/>
                <a:ea typeface="Noto Sans SC"/>
                <a:cs typeface="Noto Sans SC"/>
                <a:sym typeface="Noto Sans SC"/>
              </a:rPr>
              <a:t>· 让市场在水资源配置中起决定性作用</a:t>
            </a:r>
          </a:p>
        </p:txBody>
      </p:sp>
      <p:sp>
        <p:nvSpPr>
          <p:cNvPr id="7" name="AutoShape 7"/>
          <p:cNvSpPr txBox="1"/>
          <p:nvPr/>
        </p:nvSpPr>
        <p:spPr>
          <a:xfrm>
            <a:off x="1016000" y="406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深化水价综合改革</a:t>
            </a:r>
            <a:endParaRPr lang="en-US" sz="1100"/>
          </a:p>
        </p:txBody>
      </p:sp>
      <p:sp>
        <p:nvSpPr>
          <p:cNvPr id="8" name="AutoShape 8"/>
          <p:cNvSpPr txBox="1"/>
          <p:nvPr/>
        </p:nvSpPr>
        <p:spPr>
          <a:xfrm>
            <a:off x="1016000" y="4508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完善居民用水阶梯价格制度</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推进农业水价综合改革</a:t>
            </a:r>
          </a:p>
          <a:p>
            <a:pPr marL="0" indent="0" algn="l">
              <a:lnSpc>
                <a:spcPct val="150000"/>
              </a:lnSpc>
            </a:pPr>
            <a:r>
              <a:rPr lang="en-US" sz="1300" b="0" i="0" u="none" strike="noStrike">
                <a:solidFill>
                  <a:srgbClr val="4A5568"/>
                </a:solidFill>
                <a:latin typeface="Noto Sans SC"/>
                <a:ea typeface="Noto Sans SC"/>
                <a:cs typeface="Noto Sans SC"/>
                <a:sym typeface="Noto Sans SC"/>
              </a:rPr>
              <a:t>· 建立充分反映供水成本、激励节水的水价机制</a:t>
            </a: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健全生态产品价值实现机制</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完善流域横向生态保护补偿机制</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探索水生态产品价值核算方法</a:t>
            </a:r>
          </a:p>
          <a:p>
            <a:pPr marL="0" indent="0" algn="l">
              <a:lnSpc>
                <a:spcPct val="150000"/>
              </a:lnSpc>
            </a:pPr>
            <a:r>
              <a:rPr lang="en-US" sz="1300" b="0" i="0" u="none" strike="noStrike">
                <a:solidFill>
                  <a:srgbClr val="4A5568"/>
                </a:solidFill>
                <a:latin typeface="Noto Sans SC"/>
                <a:ea typeface="Noto Sans SC"/>
                <a:cs typeface="Noto Sans SC"/>
                <a:sym typeface="Noto Sans SC"/>
              </a:rPr>
              <a:t>· 推动生态产品市场化交易</a:t>
            </a:r>
          </a:p>
          <a:p>
            <a:pPr marL="0" indent="0" algn="l">
              <a:lnSpc>
                <a:spcPct val="150000"/>
              </a:lnSpc>
            </a:pPr>
            <a:r>
              <a:rPr lang="en-US" sz="1300" b="0" i="0" u="none" strike="noStrike">
                <a:solidFill>
                  <a:srgbClr val="4A5568"/>
                </a:solidFill>
                <a:latin typeface="Noto Sans SC"/>
                <a:ea typeface="Noto Sans SC"/>
                <a:cs typeface="Noto Sans SC"/>
                <a:sym typeface="Noto Sans SC"/>
              </a:rPr>
              <a:t>· 让保护者受益、破坏者受罚</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培育水市场主体</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发展节水服务、水务运营等新业态</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鼓励社会资本参与水利工程建设运营</a:t>
            </a:r>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国务院关于发展新质生产力的意见》第十二条、第十四条</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355600"/>
            <a:ext cx="10668000" cy="482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河套灌区水权交易</a:t>
            </a:r>
            <a:r>
              <a:rPr kumimoji="0" 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a:t>
            </a:r>
            <a:r>
              <a:rPr kumimoji="0" lang="zh-CN" alt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a:t>
            </a:r>
            <a:r>
              <a:rPr kumimoji="0" lang="en-US" sz="24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农业节水</a:t>
            </a:r>
            <a:r>
              <a:rPr kumimoji="0" lang="zh-CN" alt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支持</a:t>
            </a:r>
            <a:r>
              <a:rPr kumimoji="0" lang="en-US" sz="24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工业</a:t>
            </a:r>
            <a:r>
              <a:rPr kumimoji="0" 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 </a:t>
            </a:r>
            <a:r>
              <a:rPr kumimoji="0" lang="zh-CN" alt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工业资金反哺农业”</a:t>
            </a:r>
            <a:r>
              <a:rPr kumimoji="0" lang="en-US" sz="24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的跨盟市转让实践</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txBox="1"/>
          <p:nvPr/>
        </p:nvSpPr>
        <p:spPr>
          <a:xfrm>
            <a:off x="762000" y="863600"/>
            <a:ext cx="10668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从 2000 万 m³/年到 1.2 亿 m³/年 · 内蒙古黄河干流盟市间水权转让</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p:nvPr/>
        </p:nvSpPr>
        <p:spPr>
          <a:xfrm>
            <a:off x="635000" y="1371600"/>
            <a:ext cx="5207000" cy="3937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p:nvPr/>
        </p:nvSpPr>
        <p:spPr>
          <a:xfrm>
            <a:off x="635000" y="1371600"/>
            <a:ext cx="5207000" cy="635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889000" y="1549400"/>
            <a:ext cx="4699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1" i="0" u="none" strike="noStrike" kern="0" cap="none" spc="0" normalizeH="0" baseline="0" noProof="0" dirty="0" err="1">
                <a:ln>
                  <a:noFill/>
                </a:ln>
                <a:solidFill>
                  <a:srgbClr val="A06E1E"/>
                </a:solidFill>
                <a:effectLst/>
                <a:uLnTx/>
                <a:uFillTx/>
                <a:latin typeface="Noto Sans SC"/>
                <a:ea typeface="Noto Sans SC"/>
                <a:cs typeface="Noto Sans SC"/>
                <a:sym typeface="Noto Sans SC"/>
              </a:rPr>
              <a:t>一期试点</a:t>
            </a:r>
            <a:r>
              <a:rPr kumimoji="0" lang="en-US" sz="1100" b="1" i="0" u="none" strike="noStrike" kern="0" cap="none" spc="0" normalizeH="0" baseline="0" noProof="0" dirty="0">
                <a:ln>
                  <a:noFill/>
                </a:ln>
                <a:solidFill>
                  <a:srgbClr val="A06E1E"/>
                </a:solidFill>
                <a:effectLst/>
                <a:uLnTx/>
                <a:uFillTx/>
                <a:latin typeface="Noto Sans SC"/>
                <a:ea typeface="Noto Sans SC"/>
                <a:cs typeface="Noto Sans SC"/>
                <a:sym typeface="Noto Sans SC"/>
              </a:rPr>
              <a:t> · 2014年启动，2016 </a:t>
            </a:r>
            <a:r>
              <a:rPr kumimoji="0" lang="en-US" sz="1100" b="1" i="0" u="none" strike="noStrike" kern="0" cap="none" spc="0" normalizeH="0" baseline="0" noProof="0" dirty="0" err="1">
                <a:ln>
                  <a:noFill/>
                </a:ln>
                <a:solidFill>
                  <a:srgbClr val="A06E1E"/>
                </a:solidFill>
                <a:effectLst/>
                <a:uLnTx/>
                <a:uFillTx/>
                <a:latin typeface="Noto Sans SC"/>
                <a:ea typeface="Noto Sans SC"/>
                <a:cs typeface="Noto Sans SC"/>
                <a:sym typeface="Noto Sans SC"/>
              </a:rPr>
              <a:t>年首次公开挂牌</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AutoShape 7"/>
          <p:cNvSpPr txBox="1"/>
          <p:nvPr/>
        </p:nvSpPr>
        <p:spPr>
          <a:xfrm>
            <a:off x="889000" y="1905000"/>
            <a:ext cx="4699000" cy="508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284F2C"/>
                </a:solidFill>
                <a:effectLst/>
                <a:uLnTx/>
                <a:uFillTx/>
                <a:latin typeface="Noto Sans SC"/>
                <a:ea typeface="Noto Sans SC"/>
                <a:cs typeface="Noto Sans SC"/>
                <a:sym typeface="Noto Sans SC"/>
              </a:rPr>
              <a:t>2000 万 m³/年</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889000" y="2476500"/>
            <a:ext cx="4699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dirty="0" err="1">
                <a:ln>
                  <a:noFill/>
                </a:ln>
                <a:solidFill>
                  <a:srgbClr val="787364"/>
                </a:solidFill>
                <a:effectLst/>
                <a:uLnTx/>
                <a:uFillTx/>
                <a:latin typeface="Noto Sans SC"/>
                <a:ea typeface="Noto Sans SC"/>
                <a:cs typeface="Noto Sans SC"/>
                <a:sym typeface="Noto Sans SC"/>
              </a:rPr>
              <a:t>期限</a:t>
            </a:r>
            <a:r>
              <a:rPr kumimoji="0" 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 25 年 · </a:t>
            </a:r>
            <a:r>
              <a:rPr kumimoji="0" lang="zh-CN" alt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全周期</a:t>
            </a:r>
            <a:r>
              <a:rPr kumimoji="0" lang="en-US" sz="1100" b="0" i="0" u="none" strike="noStrike" kern="0" cap="none" spc="0" normalizeH="0" baseline="0" noProof="0" dirty="0" err="1">
                <a:ln>
                  <a:noFill/>
                </a:ln>
                <a:solidFill>
                  <a:srgbClr val="787364"/>
                </a:solidFill>
                <a:effectLst/>
                <a:uLnTx/>
                <a:uFillTx/>
                <a:latin typeface="Noto Sans SC"/>
                <a:ea typeface="Noto Sans SC"/>
                <a:cs typeface="Noto Sans SC"/>
                <a:sym typeface="Noto Sans SC"/>
              </a:rPr>
              <a:t>总成交水量</a:t>
            </a:r>
            <a:r>
              <a:rPr kumimoji="0" 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 5 亿 m³ · </a:t>
            </a:r>
            <a:r>
              <a:rPr kumimoji="0" lang="en-US" sz="1100" b="0" i="0" u="none" strike="noStrike" kern="0" cap="none" spc="0" normalizeH="0" baseline="0" noProof="0">
                <a:ln>
                  <a:noFill/>
                </a:ln>
                <a:solidFill>
                  <a:srgbClr val="787364"/>
                </a:solidFill>
                <a:effectLst/>
                <a:uLnTx/>
                <a:uFillTx/>
                <a:latin typeface="Noto Sans SC"/>
                <a:ea typeface="Noto Sans SC"/>
                <a:cs typeface="Noto Sans SC"/>
                <a:sym typeface="Noto Sans SC"/>
              </a:rPr>
              <a:t>交易价款 </a:t>
            </a:r>
            <a:r>
              <a:rPr kumimoji="0" 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3 </a:t>
            </a:r>
            <a:r>
              <a:rPr kumimoji="0" lang="en-US" sz="1100" b="0" i="0" u="none" strike="noStrike" kern="0" cap="none" spc="0" normalizeH="0" baseline="0" noProof="0" dirty="0" err="1">
                <a:ln>
                  <a:noFill/>
                </a:ln>
                <a:solidFill>
                  <a:srgbClr val="787364"/>
                </a:solidFill>
                <a:effectLst/>
                <a:uLnTx/>
                <a:uFillTx/>
                <a:latin typeface="Noto Sans SC"/>
                <a:ea typeface="Noto Sans SC"/>
                <a:cs typeface="Noto Sans SC"/>
                <a:sym typeface="Noto Sans SC"/>
              </a:rPr>
              <a:t>亿元</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9" name="Connector 9"/>
          <p:cNvCxnSpPr/>
          <p:nvPr/>
        </p:nvCxnSpPr>
        <p:spPr>
          <a:xfrm rot="-9291">
            <a:off x="889009" y="2851150"/>
            <a:ext cx="4699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10" name="AutoShape 10"/>
          <p:cNvSpPr txBox="1"/>
          <p:nvPr/>
        </p:nvSpPr>
        <p:spPr>
          <a:xfrm>
            <a:off x="889000" y="2984500"/>
            <a:ext cx="4699000" cy="215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交易平台：中国水权交易所公开挂牌</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买方</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zh-CN" alt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多</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家工业企业</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荣信化工</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京能双欣发电</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神雾煤化</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阿拉善水务等</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确权</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lang="zh-CN" altLang="en-US" sz="1200" dirty="0">
                <a:solidFill>
                  <a:srgbClr val="4A5568"/>
                </a:solidFill>
                <a:latin typeface="Noto Sans SC"/>
                <a:ea typeface="Noto Sans SC"/>
                <a:cs typeface="Noto Sans SC"/>
                <a:sym typeface="Noto Sans SC"/>
              </a:rPr>
              <a:t>四百多</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个农民用水合作组织</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kumimoji="0" lang="zh-CN" alt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约</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1.6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万终端户</a:t>
            </a:r>
            <a:endPar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发放《引黄水资源使用权证</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p>
        </p:txBody>
      </p:sp>
      <p:sp>
        <p:nvSpPr>
          <p:cNvPr id="11" name="AutoShape 11"/>
          <p:cNvSpPr/>
          <p:nvPr/>
        </p:nvSpPr>
        <p:spPr>
          <a:xfrm>
            <a:off x="6350000" y="1371600"/>
            <a:ext cx="5207000" cy="3937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p:nvPr/>
        </p:nvSpPr>
        <p:spPr>
          <a:xfrm>
            <a:off x="6350000" y="1371600"/>
            <a:ext cx="5207000" cy="635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6604000" y="1549400"/>
            <a:ext cx="4699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solidFill>
                  <a:srgbClr val="A06E1E"/>
                </a:solidFill>
                <a:effectLst/>
                <a:uLnTx/>
                <a:uFillTx/>
                <a:latin typeface="Noto Sans SC"/>
                <a:ea typeface="Noto Sans SC"/>
                <a:cs typeface="Noto Sans SC"/>
                <a:sym typeface="Noto Sans SC"/>
              </a:rPr>
              <a:t>二期工程 · 2023 年启动，2025 年主体完工</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p:cNvSpPr txBox="1"/>
          <p:nvPr/>
        </p:nvSpPr>
        <p:spPr>
          <a:xfrm>
            <a:off x="6604000" y="1905000"/>
            <a:ext cx="4699000" cy="508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284F2C"/>
                </a:solidFill>
                <a:effectLst/>
                <a:uLnTx/>
                <a:uFillTx/>
                <a:latin typeface="Noto Sans SC"/>
                <a:ea typeface="Noto Sans SC"/>
                <a:cs typeface="Noto Sans SC"/>
                <a:sym typeface="Noto Sans SC"/>
              </a:rPr>
              <a:t>1.2 亿 m³/年</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6604000" y="2476500"/>
            <a:ext cx="4699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期限</a:t>
            </a:r>
            <a:r>
              <a:rPr kumimoji="0" lang="en-US" altLang="zh-CN"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25</a:t>
            </a:r>
            <a:r>
              <a:rPr kumimoji="0" lang="zh-CN" alt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年，</a:t>
            </a:r>
            <a:r>
              <a:rPr kumimoji="0" lang="en-US" sz="1100" b="0" i="0" u="none" strike="noStrike" kern="0" cap="none" spc="0" normalizeH="0" baseline="0" noProof="0" dirty="0" err="1">
                <a:ln>
                  <a:noFill/>
                </a:ln>
                <a:solidFill>
                  <a:srgbClr val="787364"/>
                </a:solidFill>
                <a:effectLst/>
                <a:uLnTx/>
                <a:uFillTx/>
                <a:latin typeface="Noto Sans SC"/>
                <a:ea typeface="Noto Sans SC"/>
                <a:cs typeface="Noto Sans SC"/>
                <a:sym typeface="Noto Sans SC"/>
              </a:rPr>
              <a:t>总投资</a:t>
            </a:r>
            <a:r>
              <a:rPr kumimoji="0" 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 23.13 </a:t>
            </a:r>
            <a:r>
              <a:rPr kumimoji="0" lang="en-US" sz="1100" b="0" i="0" u="none" strike="noStrike" kern="0" cap="none" spc="0" normalizeH="0" baseline="0" noProof="0" dirty="0" err="1">
                <a:ln>
                  <a:noFill/>
                </a:ln>
                <a:solidFill>
                  <a:srgbClr val="787364"/>
                </a:solidFill>
                <a:effectLst/>
                <a:uLnTx/>
                <a:uFillTx/>
                <a:latin typeface="Noto Sans SC"/>
                <a:ea typeface="Noto Sans SC"/>
                <a:cs typeface="Noto Sans SC"/>
                <a:sym typeface="Noto Sans SC"/>
              </a:rPr>
              <a:t>亿元</a:t>
            </a:r>
            <a:r>
              <a:rPr kumimoji="0" 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 </a:t>
            </a:r>
            <a:r>
              <a:rPr kumimoji="0" lang="zh-CN" altLang="en-US"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，单方水交易价格比一期提高近</a:t>
            </a:r>
            <a:r>
              <a:rPr kumimoji="0" lang="en-US" altLang="zh-CN" sz="1100" b="0" i="0" u="none" strike="noStrike" kern="0" cap="none" spc="0" normalizeH="0" baseline="0" noProof="0" dirty="0">
                <a:ln>
                  <a:noFill/>
                </a:ln>
                <a:solidFill>
                  <a:srgbClr val="787364"/>
                </a:solidFill>
                <a:effectLst/>
                <a:uLnTx/>
                <a:uFillTx/>
                <a:latin typeface="Noto Sans SC"/>
                <a:ea typeface="Noto Sans SC"/>
                <a:cs typeface="Noto Sans SC"/>
                <a:sym typeface="Noto Sans SC"/>
              </a:rPr>
              <a:t>30</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6" name="Connector 16"/>
          <p:cNvCxnSpPr/>
          <p:nvPr/>
        </p:nvCxnSpPr>
        <p:spPr>
          <a:xfrm rot="-9291">
            <a:off x="6604009" y="2851150"/>
            <a:ext cx="4699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17" name="AutoShape 17"/>
          <p:cNvSpPr txBox="1"/>
          <p:nvPr/>
        </p:nvSpPr>
        <p:spPr>
          <a:xfrm>
            <a:off x="6604000" y="2984500"/>
            <a:ext cx="4699000" cy="215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实施范围：复兴灌域</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长济灌域</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总干渠下段</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工程内容：124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条防渗衬砌渠道</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总长</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550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公里</a:t>
            </a:r>
            <a:endPar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进展</a:t>
            </a: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a:t>
            </a:r>
            <a:r>
              <a:rPr kumimoji="0" lang="zh-CN" alt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截至目前，</a:t>
            </a:r>
            <a:r>
              <a:rPr lang="zh-CN" altLang="en-US" sz="1200" dirty="0">
                <a:solidFill>
                  <a:srgbClr val="4A5568"/>
                </a:solidFill>
                <a:latin typeface="Noto Sans SC"/>
                <a:ea typeface="Noto Sans SC"/>
                <a:cs typeface="Noto Sans SC"/>
                <a:sym typeface="Noto Sans SC"/>
              </a:rPr>
              <a:t>正</a:t>
            </a:r>
            <a:r>
              <a:rPr kumimoji="0" lang="zh-CN" alt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陆续完成并逐步通过验收</a:t>
            </a:r>
            <a:endPar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市域区域内水权交易实现实质性突破</a:t>
            </a:r>
            <a:endPar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下一步：对接中国水权交易所，搭建市级平台</a:t>
            </a:r>
            <a:endPar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a:t>
            </a:r>
            <a:r>
              <a:rPr kumimoji="0" lang="en-US" sz="1200"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探索跨乡镇、跨区域、跨行业交易</a:t>
            </a:r>
            <a:endParaRPr kumimoji="0" lang="en-US" sz="1200"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18" name="AutoShape 18"/>
          <p:cNvSpPr txBox="1"/>
          <p:nvPr/>
        </p:nvSpPr>
        <p:spPr>
          <a:xfrm>
            <a:off x="5842000" y="3048000"/>
            <a:ext cx="508000" cy="508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284F2C"/>
                </a:solidFill>
                <a:effectLst/>
                <a:uLnTx/>
                <a:uFillTx/>
                <a:latin typeface="Noto Sans SC"/>
                <a:ea typeface="Noto Sans SC"/>
                <a:cs typeface="Noto Sans SC"/>
                <a:sym typeface="Noto Sans SC"/>
              </a:rPr>
              <a:t>→</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p:nvPr/>
        </p:nvSpPr>
        <p:spPr>
          <a:xfrm>
            <a:off x="762000" y="5588000"/>
            <a:ext cx="10668000" cy="635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762000" y="5588000"/>
            <a:ext cx="10668000" cy="635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河套模式</a:t>
            </a:r>
            <a:r>
              <a:rPr kumimoji="0" 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 </a:t>
            </a:r>
            <a:r>
              <a:rPr kumimoji="0" lang="zh-CN" alt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逻辑特点</a:t>
            </a:r>
            <a:r>
              <a:rPr kumimoji="0" 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a:t>
            </a: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确权</a:t>
            </a:r>
            <a:r>
              <a:rPr kumimoji="0" 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 → </a:t>
            </a: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节水</a:t>
            </a:r>
            <a:r>
              <a:rPr kumimoji="0" 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 → </a:t>
            </a: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挂牌</a:t>
            </a:r>
            <a:r>
              <a:rPr kumimoji="0" 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 → </a:t>
            </a: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转让</a:t>
            </a:r>
            <a:r>
              <a:rPr kumimoji="0" 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 · </a:t>
            </a: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农业让水、工业拿钱、灌区增效</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AutoShape 21"/>
          <p:cNvSpPr txBox="1"/>
          <p:nvPr/>
        </p:nvSpPr>
        <p:spPr>
          <a:xfrm>
            <a:off x="762000" y="6350000"/>
            <a:ext cx="10668000" cy="228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969182"/>
                </a:solidFill>
                <a:effectLst/>
                <a:uLnTx/>
                <a:uFillTx/>
                <a:latin typeface="Noto Sans SC"/>
                <a:ea typeface="Noto Sans SC"/>
                <a:cs typeface="Noto Sans SC"/>
                <a:sym typeface="Noto Sans SC"/>
              </a:rPr>
              <a:t>来源：中国水权交易所、水利部黄委会、巴彦淖尔市水利局、内蒙古自治区政府新闻发布会</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355600"/>
            <a:ext cx="10668000" cy="482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建立新水价机制：三个目标</a:t>
            </a:r>
            <a:r>
              <a:rPr kumimoji="0" lang="zh-CN" alt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相结合</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txBox="1"/>
          <p:nvPr/>
        </p:nvSpPr>
        <p:spPr>
          <a:xfrm>
            <a:off x="762000" y="863600"/>
            <a:ext cx="10668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农业用水提价潜力有限</a:t>
            </a:r>
            <a:r>
              <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rPr>
              <a:t> · </a:t>
            </a: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逐步提高非农用水水价是关键，也是复杂工程</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AutoShape 4"/>
          <p:cNvSpPr txBox="1"/>
          <p:nvPr/>
        </p:nvSpPr>
        <p:spPr>
          <a:xfrm>
            <a:off x="762000" y="13335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284F2C"/>
                </a:solidFill>
                <a:effectLst/>
                <a:uLnTx/>
                <a:uFillTx/>
                <a:latin typeface="Noto Sans SC"/>
                <a:ea typeface="Noto Sans SC"/>
                <a:cs typeface="Noto Sans SC"/>
                <a:sym typeface="Noto Sans SC"/>
              </a:rPr>
              <a:t>新水价机制要实现三个有利于</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p:nvPr/>
        </p:nvSpPr>
        <p:spPr>
          <a:xfrm>
            <a:off x="1016000" y="1778000"/>
            <a:ext cx="3175000" cy="1397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1016000" y="1968500"/>
            <a:ext cx="3175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Noto Sans SC"/>
                <a:ea typeface="Noto Sans SC"/>
                <a:cs typeface="Noto Sans SC"/>
                <a:sym typeface="Noto Sans SC"/>
              </a:rPr>
              <a:t>有利于促进节水</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016000" y="2387600"/>
            <a:ext cx="3175000" cy="635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C8C8BE"/>
                </a:solidFill>
                <a:effectLst/>
                <a:uLnTx/>
                <a:uFillTx/>
                <a:latin typeface="Noto Sans SC"/>
                <a:ea typeface="Noto Sans SC"/>
                <a:cs typeface="Noto Sans SC"/>
                <a:sym typeface="Noto Sans SC"/>
              </a:rPr>
              <a:t>水价反映稀缺程度</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C8C8BE"/>
                </a:solidFill>
                <a:effectLst/>
                <a:uLnTx/>
                <a:uFillTx/>
                <a:latin typeface="Noto Sans SC"/>
                <a:ea typeface="Noto Sans SC"/>
                <a:cs typeface="Noto Sans SC"/>
                <a:sym typeface="Noto Sans SC"/>
              </a:rPr>
              <a:t>用价格杠杆倒逼节水</a:t>
            </a:r>
            <a:endParaRPr kumimoji="0" lang="en-US" b="0" i="0" u="none" strike="noStrike" kern="0" cap="none" spc="0" normalizeH="0" baseline="0" noProof="0" dirty="0">
              <a:ln>
                <a:noFill/>
              </a:ln>
              <a:solidFill>
                <a:srgbClr val="C8C8BE"/>
              </a:solidFill>
              <a:effectLst/>
              <a:uLnTx/>
              <a:uFillTx/>
              <a:latin typeface="Noto Sans SC"/>
              <a:ea typeface="Noto Sans SC"/>
              <a:cs typeface="Noto Sans SC"/>
              <a:sym typeface="Noto Sans SC"/>
            </a:endParaRPr>
          </a:p>
        </p:txBody>
      </p:sp>
      <p:sp>
        <p:nvSpPr>
          <p:cNvPr id="8" name="AutoShape 8"/>
          <p:cNvSpPr/>
          <p:nvPr/>
        </p:nvSpPr>
        <p:spPr>
          <a:xfrm>
            <a:off x="4508500" y="1778000"/>
            <a:ext cx="3175000" cy="1397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4508500" y="1968500"/>
            <a:ext cx="3175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Noto Sans SC"/>
                <a:ea typeface="Noto Sans SC"/>
                <a:cs typeface="Noto Sans SC"/>
                <a:sym typeface="Noto Sans SC"/>
              </a:rPr>
              <a:t>有利于工程正常运行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txBox="1"/>
          <p:nvPr/>
        </p:nvSpPr>
        <p:spPr>
          <a:xfrm>
            <a:off x="4508500" y="2387600"/>
            <a:ext cx="3175000" cy="635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C8C8BE"/>
                </a:solidFill>
                <a:effectLst/>
                <a:uLnTx/>
                <a:uFillTx/>
                <a:latin typeface="Noto Sans SC"/>
                <a:ea typeface="Noto Sans SC"/>
                <a:cs typeface="Noto Sans SC"/>
                <a:sym typeface="Noto Sans SC"/>
              </a:rPr>
              <a:t>水费覆盖运维成本</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C8C8BE"/>
                </a:solidFill>
                <a:effectLst/>
                <a:uLnTx/>
                <a:uFillTx/>
                <a:latin typeface="Noto Sans SC"/>
                <a:ea typeface="Noto Sans SC"/>
                <a:cs typeface="Noto Sans SC"/>
                <a:sym typeface="Noto Sans SC"/>
              </a:rPr>
              <a:t>工程有人管、有钱养</a:t>
            </a:r>
            <a:endParaRPr kumimoji="0" lang="en-US" b="0" i="0" u="none" strike="noStrike" kern="0" cap="none" spc="0" normalizeH="0" baseline="0" noProof="0" dirty="0">
              <a:ln>
                <a:noFill/>
              </a:ln>
              <a:solidFill>
                <a:srgbClr val="C8C8BE"/>
              </a:solidFill>
              <a:effectLst/>
              <a:uLnTx/>
              <a:uFillTx/>
              <a:latin typeface="Noto Sans SC"/>
              <a:ea typeface="Noto Sans SC"/>
              <a:cs typeface="Noto Sans SC"/>
              <a:sym typeface="Noto Sans SC"/>
            </a:endParaRPr>
          </a:p>
        </p:txBody>
      </p:sp>
      <p:sp>
        <p:nvSpPr>
          <p:cNvPr id="11" name="AutoShape 11"/>
          <p:cNvSpPr/>
          <p:nvPr/>
        </p:nvSpPr>
        <p:spPr>
          <a:xfrm>
            <a:off x="8001000" y="1778000"/>
            <a:ext cx="3175000" cy="1397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8001000" y="1968500"/>
            <a:ext cx="3175000" cy="3302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FFFFFF"/>
                </a:solidFill>
                <a:effectLst/>
                <a:uLnTx/>
                <a:uFillTx/>
                <a:latin typeface="Noto Sans SC"/>
                <a:ea typeface="Noto Sans SC"/>
                <a:cs typeface="Noto Sans SC"/>
                <a:sym typeface="Noto Sans SC"/>
              </a:rPr>
              <a:t>有利于工程融资</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8001000" y="2387600"/>
            <a:ext cx="3175000" cy="635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C8C8BE"/>
                </a:solidFill>
                <a:effectLst/>
                <a:uLnTx/>
                <a:uFillTx/>
                <a:latin typeface="Noto Sans SC"/>
                <a:ea typeface="Noto Sans SC"/>
                <a:cs typeface="Noto Sans SC"/>
                <a:sym typeface="Noto Sans SC"/>
              </a:rPr>
              <a:t>稳定水费现金流</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C8C8BE"/>
                </a:solidFill>
                <a:effectLst/>
                <a:uLnTx/>
                <a:uFillTx/>
                <a:latin typeface="Noto Sans SC"/>
                <a:ea typeface="Noto Sans SC"/>
                <a:cs typeface="Noto Sans SC"/>
                <a:sym typeface="Noto Sans SC"/>
              </a:rPr>
              <a:t>吸引社会资本投入</a:t>
            </a:r>
            <a:endParaRPr kumimoji="0" lang="en-US" b="0" i="0" u="none" strike="noStrike" kern="0" cap="none" spc="0" normalizeH="0" baseline="0" noProof="0" dirty="0">
              <a:ln>
                <a:noFill/>
              </a:ln>
              <a:solidFill>
                <a:srgbClr val="C8C8BE"/>
              </a:solidFill>
              <a:effectLst/>
              <a:uLnTx/>
              <a:uFillTx/>
              <a:latin typeface="Noto Sans SC"/>
              <a:ea typeface="Noto Sans SC"/>
              <a:cs typeface="Noto Sans SC"/>
              <a:sym typeface="Noto Sans SC"/>
            </a:endParaRPr>
          </a:p>
        </p:txBody>
      </p:sp>
      <p:sp>
        <p:nvSpPr>
          <p:cNvPr id="14" name="AutoShape 14"/>
          <p:cNvSpPr txBox="1"/>
          <p:nvPr/>
        </p:nvSpPr>
        <p:spPr>
          <a:xfrm>
            <a:off x="762000" y="34925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A05032"/>
                </a:solidFill>
                <a:effectLst/>
                <a:uLnTx/>
                <a:uFillTx/>
                <a:latin typeface="Noto Sans SC"/>
                <a:ea typeface="Noto Sans SC"/>
                <a:cs typeface="Noto Sans SC"/>
                <a:sym typeface="Noto Sans SC"/>
              </a:rPr>
              <a:t>逐步提高非农用水水价，必须兼顾三重约束</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p:nvPr/>
        </p:nvSpPr>
        <p:spPr>
          <a:xfrm>
            <a:off x="1016000" y="3937000"/>
            <a:ext cx="3175000" cy="1651000"/>
          </a:xfrm>
          <a:prstGeom prst="roundRect">
            <a:avLst>
              <a:gd name="adj" fmla="val 0"/>
            </a:avLst>
          </a:prstGeom>
          <a:solidFill>
            <a:srgbClr val="FFFFFF">
              <a:alpha val="100000"/>
            </a:srgbClr>
          </a:solidFill>
          <a:ln w="12700" cap="flat" cmpd="sng">
            <a:solidFill>
              <a:srgbClr val="C89678">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p:nvPr/>
        </p:nvSpPr>
        <p:spPr>
          <a:xfrm>
            <a:off x="1016000" y="3937000"/>
            <a:ext cx="3175000" cy="63500"/>
          </a:xfrm>
          <a:prstGeom prst="roundRect">
            <a:avLst>
              <a:gd name="adj" fmla="val 0"/>
            </a:avLst>
          </a:prstGeom>
          <a:solidFill>
            <a:srgbClr val="C89678">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016000" y="4127500"/>
            <a:ext cx="31750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A05032"/>
                </a:solidFill>
                <a:effectLst/>
                <a:uLnTx/>
                <a:uFillTx/>
                <a:latin typeface="Noto Sans SC"/>
                <a:ea typeface="Noto Sans SC"/>
                <a:cs typeface="Noto Sans SC"/>
                <a:sym typeface="Noto Sans SC"/>
              </a:rPr>
              <a:t>居民承受力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1206500" y="4508500"/>
            <a:ext cx="2794000" cy="9525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生活用水涨价要考虑</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居民经济承受能力</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和心理承受能力</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19" name="AutoShape 19"/>
          <p:cNvSpPr/>
          <p:nvPr/>
        </p:nvSpPr>
        <p:spPr>
          <a:xfrm>
            <a:off x="4508500" y="3937000"/>
            <a:ext cx="3175000" cy="1651000"/>
          </a:xfrm>
          <a:prstGeom prst="roundRect">
            <a:avLst>
              <a:gd name="adj" fmla="val 0"/>
            </a:avLst>
          </a:prstGeom>
          <a:solidFill>
            <a:srgbClr val="FFFFFF">
              <a:alpha val="100000"/>
            </a:srgbClr>
          </a:solidFill>
          <a:ln w="12700" cap="flat" cmpd="sng">
            <a:solidFill>
              <a:srgbClr val="C89678">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p:nvPr/>
        </p:nvSpPr>
        <p:spPr>
          <a:xfrm>
            <a:off x="4508500" y="3937000"/>
            <a:ext cx="3175000" cy="63500"/>
          </a:xfrm>
          <a:prstGeom prst="roundRect">
            <a:avLst>
              <a:gd name="adj" fmla="val 0"/>
            </a:avLst>
          </a:prstGeom>
          <a:solidFill>
            <a:srgbClr val="C89678">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4508500" y="4127500"/>
            <a:ext cx="31750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A05032"/>
                </a:solidFill>
                <a:effectLst/>
                <a:uLnTx/>
                <a:uFillTx/>
                <a:latin typeface="Noto Sans SC"/>
                <a:ea typeface="Noto Sans SC"/>
                <a:cs typeface="Noto Sans SC"/>
                <a:sym typeface="Noto Sans SC"/>
              </a:rPr>
              <a:t>产业竞争力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p:cNvSpPr txBox="1"/>
          <p:nvPr/>
        </p:nvSpPr>
        <p:spPr>
          <a:xfrm>
            <a:off x="4699000" y="4508500"/>
            <a:ext cx="2794000" cy="9525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二三产业用水涨价要考虑</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企业生产成本</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和地区之间的平衡</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23" name="AutoShape 23"/>
          <p:cNvSpPr/>
          <p:nvPr/>
        </p:nvSpPr>
        <p:spPr>
          <a:xfrm>
            <a:off x="8001000" y="3937000"/>
            <a:ext cx="3175000" cy="1651000"/>
          </a:xfrm>
          <a:prstGeom prst="roundRect">
            <a:avLst>
              <a:gd name="adj" fmla="val 0"/>
            </a:avLst>
          </a:prstGeom>
          <a:solidFill>
            <a:srgbClr val="FFFFFF">
              <a:alpha val="100000"/>
            </a:srgbClr>
          </a:solidFill>
          <a:ln w="12700" cap="flat" cmpd="sng">
            <a:solidFill>
              <a:srgbClr val="C89678">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4" name="AutoShape 24"/>
          <p:cNvSpPr/>
          <p:nvPr/>
        </p:nvSpPr>
        <p:spPr>
          <a:xfrm>
            <a:off x="8001000" y="3937000"/>
            <a:ext cx="3175000" cy="63500"/>
          </a:xfrm>
          <a:prstGeom prst="roundRect">
            <a:avLst>
              <a:gd name="adj" fmla="val 0"/>
            </a:avLst>
          </a:prstGeom>
          <a:solidFill>
            <a:srgbClr val="C89678">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AutoShape 25"/>
          <p:cNvSpPr txBox="1"/>
          <p:nvPr/>
        </p:nvSpPr>
        <p:spPr>
          <a:xfrm>
            <a:off x="8001000" y="4127500"/>
            <a:ext cx="31750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A05032"/>
                </a:solidFill>
                <a:effectLst/>
                <a:uLnTx/>
                <a:uFillTx/>
                <a:latin typeface="Noto Sans SC"/>
                <a:ea typeface="Noto Sans SC"/>
                <a:cs typeface="Noto Sans SC"/>
                <a:sym typeface="Noto Sans SC"/>
              </a:rPr>
              <a:t>物价指数</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8191500" y="4508500"/>
            <a:ext cx="2794000" cy="9525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水价调整要跟踪</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不同时期物价指数</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建立动态调整机制</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27" name="AutoShape 27"/>
          <p:cNvSpPr/>
          <p:nvPr/>
        </p:nvSpPr>
        <p:spPr>
          <a:xfrm>
            <a:off x="762000" y="5842000"/>
            <a:ext cx="10668000" cy="508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 name="AutoShape 28"/>
          <p:cNvSpPr txBox="1"/>
          <p:nvPr/>
        </p:nvSpPr>
        <p:spPr>
          <a:xfrm>
            <a:off x="762000" y="5842000"/>
            <a:ext cx="10668000" cy="508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农业用水保基本，非农用水走市场 · 水价调得住、产业扛得住、群众受得了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9" name="Picture 29"/>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05 · 构建新型生产关系</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深化水利体制机制改革，打通束缚新质生产力的堵点卡点</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深化"放管服"改革</a:t>
            </a:r>
            <a:endParaRPr lang="en-US" sz="1100"/>
          </a:p>
        </p:txBody>
      </p:sp>
      <p:sp>
        <p:nvSpPr>
          <p:cNvPr id="6" name="AutoShape 6"/>
          <p:cNvSpPr txBox="1"/>
          <p:nvPr/>
        </p:nvSpPr>
        <p:spPr>
          <a:xfrm>
            <a:off x="1016000" y="2603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简化水利项目审批流程，推行并联审批</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探索"用数据决策、用数据管理"监管模式</a:t>
            </a:r>
          </a:p>
          <a:p>
            <a:pPr marL="0" indent="0" algn="l">
              <a:lnSpc>
                <a:spcPct val="150000"/>
              </a:lnSpc>
            </a:pPr>
            <a:r>
              <a:rPr lang="en-US" sz="1300" b="0" i="0" u="none" strike="noStrike">
                <a:solidFill>
                  <a:srgbClr val="4A5568"/>
                </a:solidFill>
                <a:latin typeface="Noto Sans SC"/>
                <a:ea typeface="Noto Sans SC"/>
                <a:cs typeface="Noto Sans SC"/>
                <a:sym typeface="Noto Sans SC"/>
              </a:rPr>
              <a:t>· 减少现场检查频次，提升跨部门综合监管智能化水平</a:t>
            </a:r>
          </a:p>
        </p:txBody>
      </p:sp>
      <p:sp>
        <p:nvSpPr>
          <p:cNvPr id="7" name="AutoShape 7"/>
          <p:cNvSpPr txBox="1"/>
          <p:nvPr/>
        </p:nvSpPr>
        <p:spPr>
          <a:xfrm>
            <a:off x="1016000" y="406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健全流域协同治理机制</a:t>
            </a:r>
            <a:endParaRPr lang="en-US" sz="1100"/>
          </a:p>
        </p:txBody>
      </p:sp>
      <p:sp>
        <p:nvSpPr>
          <p:cNvPr id="8" name="AutoShape 8"/>
          <p:cNvSpPr txBox="1"/>
          <p:nvPr/>
        </p:nvSpPr>
        <p:spPr>
          <a:xfrm>
            <a:off x="1016000" y="4508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强化流域管理机构统筹协调职能</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完善跨省河湖生态补偿机制</a:t>
            </a:r>
          </a:p>
          <a:p>
            <a:pPr marL="0" indent="0" algn="l">
              <a:lnSpc>
                <a:spcPct val="150000"/>
              </a:lnSpc>
            </a:pPr>
            <a:r>
              <a:rPr lang="en-US" sz="1300" b="0" i="0" u="none" strike="noStrike">
                <a:solidFill>
                  <a:srgbClr val="4A5568"/>
                </a:solidFill>
                <a:latin typeface="Noto Sans SC"/>
                <a:ea typeface="Noto Sans SC"/>
                <a:cs typeface="Noto Sans SC"/>
                <a:sym typeface="Noto Sans SC"/>
              </a:rPr>
              <a:t>· 破解水利部门"单打独斗"困境</a:t>
            </a: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深化河湖长制改革</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强化考核"指挥棒"作用</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考核结果与干部任用、绩效奖励紧密挂钩</a:t>
            </a:r>
          </a:p>
          <a:p>
            <a:pPr marL="0" indent="0" algn="l">
              <a:lnSpc>
                <a:spcPct val="150000"/>
              </a:lnSpc>
            </a:pPr>
            <a:r>
              <a:rPr lang="en-US" sz="1300" b="0" i="0" u="none" strike="noStrike">
                <a:solidFill>
                  <a:srgbClr val="4A5568"/>
                </a:solidFill>
                <a:latin typeface="Noto Sans SC"/>
                <a:ea typeface="Noto Sans SC"/>
                <a:cs typeface="Noto Sans SC"/>
                <a:sym typeface="Noto Sans SC"/>
              </a:rPr>
              <a:t>· 建立河湖长履职正向激励和问责机制</a:t>
            </a:r>
          </a:p>
          <a:p>
            <a:pPr marL="0" indent="0" algn="l">
              <a:lnSpc>
                <a:spcPct val="150000"/>
              </a:lnSpc>
            </a:pPr>
            <a:r>
              <a:rPr lang="en-US" sz="1300" b="0" i="0" u="none" strike="noStrike">
                <a:solidFill>
                  <a:srgbClr val="4A5568"/>
                </a:solidFill>
                <a:latin typeface="Noto Sans SC"/>
                <a:ea typeface="Noto Sans SC"/>
                <a:cs typeface="Noto Sans SC"/>
                <a:sym typeface="Noto Sans SC"/>
              </a:rPr>
              <a:t>· 推动基层河湖管护力量专业化</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完善水法规体系</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完善河湖管理保护法规制度</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强化执法能力建设，补齐基层执法短板</a:t>
            </a:r>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国务院关于发展新质生产力的意见》第十四条、第十五条</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05 · 构建新型生产关系</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强化水利科技金融供给，壮大耐心资本</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创新水利投融资机制</a:t>
            </a:r>
            <a:endParaRPr lang="en-US" sz="1100"/>
          </a:p>
        </p:txBody>
      </p:sp>
      <p:sp>
        <p:nvSpPr>
          <p:cNvPr id="6" name="AutoShape 6"/>
          <p:cNvSpPr txBox="1"/>
          <p:nvPr/>
        </p:nvSpPr>
        <p:spPr>
          <a:xfrm>
            <a:off x="1016000" y="2603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用好超长期特别国债、增发国债资金</a:t>
            </a:r>
            <a:endParaRPr lang="en-US" sz="1100" dirty="0"/>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完善水利工程市场化投融资机制</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推广政府和社会资本合作（PPP）新模式</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探索水利基础设施REITs</a:t>
            </a:r>
            <a:endParaRPr lang="en-US" sz="1300" b="0" i="0" u="none" strike="noStrike" dirty="0">
              <a:solidFill>
                <a:srgbClr val="4A5568"/>
              </a:solidFill>
              <a:latin typeface="Noto Sans SC"/>
              <a:ea typeface="Noto Sans SC"/>
              <a:cs typeface="Noto Sans SC"/>
              <a:sym typeface="Noto Sans SC"/>
            </a:endParaRPr>
          </a:p>
        </p:txBody>
      </p:sp>
      <p:sp>
        <p:nvSpPr>
          <p:cNvPr id="7" name="AutoShape 7"/>
          <p:cNvSpPr txBox="1"/>
          <p:nvPr/>
        </p:nvSpPr>
        <p:spPr>
          <a:xfrm>
            <a:off x="1016000" y="406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发展绿色金融产品</a:t>
            </a:r>
            <a:endParaRPr lang="en-US" sz="1100"/>
          </a:p>
        </p:txBody>
      </p:sp>
      <p:sp>
        <p:nvSpPr>
          <p:cNvPr id="8" name="AutoShape 8"/>
          <p:cNvSpPr txBox="1"/>
          <p:nvPr/>
        </p:nvSpPr>
        <p:spPr>
          <a:xfrm>
            <a:off x="1016000" y="4508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鼓励银行开发符合水利特点的贷款产品</a:t>
            </a:r>
            <a:endParaRPr lang="en-US" sz="1100" dirty="0"/>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丰富水利科技创新债券产品</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发展覆盖水利科技全链条的保险产品</a:t>
            </a:r>
            <a:endParaRPr lang="en-US" sz="1300" b="0" i="0" u="none" strike="noStrike" dirty="0">
              <a:solidFill>
                <a:srgbClr val="4A5568"/>
              </a:solidFill>
              <a:latin typeface="Noto Sans SC"/>
              <a:ea typeface="Noto Sans SC"/>
              <a:cs typeface="Noto Sans SC"/>
              <a:sym typeface="Noto Sans SC"/>
            </a:endParaRP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引导长期资本投早投硬</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发挥政府投资基金引导带动作用</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完善长期资本投早、投小、投长期、投硬科技的政策</a:t>
            </a:r>
          </a:p>
          <a:p>
            <a:pPr marL="0" indent="0" algn="l">
              <a:lnSpc>
                <a:spcPct val="150000"/>
              </a:lnSpc>
            </a:pPr>
            <a:r>
              <a:rPr lang="en-US" sz="1300" b="0" i="0" u="none" strike="noStrike">
                <a:solidFill>
                  <a:srgbClr val="4A5568"/>
                </a:solidFill>
                <a:latin typeface="Noto Sans SC"/>
                <a:ea typeface="Noto Sans SC"/>
                <a:cs typeface="Noto Sans SC"/>
                <a:sym typeface="Noto Sans SC"/>
              </a:rPr>
              <a:t>· 壮大水利领域耐心资本</a:t>
            </a:r>
          </a:p>
          <a:p>
            <a:pPr marL="0" indent="0" algn="l">
              <a:lnSpc>
                <a:spcPct val="150000"/>
              </a:lnSpc>
            </a:pPr>
            <a:r>
              <a:rPr lang="en-US" sz="1300" b="0" i="0" u="none" strike="noStrike">
                <a:solidFill>
                  <a:srgbClr val="4A5568"/>
                </a:solidFill>
                <a:latin typeface="Noto Sans SC"/>
                <a:ea typeface="Noto Sans SC"/>
                <a:cs typeface="Noto Sans SC"/>
                <a:sym typeface="Noto Sans SC"/>
              </a:rPr>
              <a:t>· 支持水利科技型企业上市融资</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健全绿色发展政策工具箱</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完善促进绿色低碳发展的财税、金融、价格政策</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实施以绿色生态为导向的水利补贴制度</a:t>
            </a:r>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国务院关于发展新质生产力的意见》第十二条、第十六条</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05 · 构建新型生产关系</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创新水利人才发展机制，激发人才创新活力</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深化人才评价制度改革</a:t>
            </a:r>
            <a:endParaRPr lang="en-US" sz="1100"/>
          </a:p>
        </p:txBody>
      </p:sp>
      <p:sp>
        <p:nvSpPr>
          <p:cNvPr id="6" name="AutoShape 6"/>
          <p:cNvSpPr txBox="1"/>
          <p:nvPr/>
        </p:nvSpPr>
        <p:spPr>
          <a:xfrm>
            <a:off x="1016000" y="2603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推动科研人员考核评价与报项目、发论文适度脱钩</a:t>
            </a:r>
            <a:endParaRPr lang="en-US" sz="1100" dirty="0"/>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防止简单按人才"帽子"定薪酬、定待遇</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建立以创新价值、能力、贡献为导向的评价体系</a:t>
            </a:r>
            <a:endParaRPr lang="en-US" sz="1300" b="0" i="0" u="none" strike="noStrike" dirty="0">
              <a:solidFill>
                <a:srgbClr val="4A5568"/>
              </a:solidFill>
              <a:latin typeface="Noto Sans SC"/>
              <a:ea typeface="Noto Sans SC"/>
              <a:cs typeface="Noto Sans SC"/>
              <a:sym typeface="Noto Sans SC"/>
            </a:endParaRPr>
          </a:p>
        </p:txBody>
      </p:sp>
      <p:sp>
        <p:nvSpPr>
          <p:cNvPr id="7" name="AutoShape 7"/>
          <p:cNvSpPr txBox="1"/>
          <p:nvPr/>
        </p:nvSpPr>
        <p:spPr>
          <a:xfrm>
            <a:off x="1016000" y="4064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畅通人才流动通道</a:t>
            </a:r>
            <a:endParaRPr lang="en-US" sz="1100"/>
          </a:p>
        </p:txBody>
      </p:sp>
      <p:sp>
        <p:nvSpPr>
          <p:cNvPr id="8" name="AutoShape 8"/>
          <p:cNvSpPr txBox="1"/>
          <p:nvPr/>
        </p:nvSpPr>
        <p:spPr>
          <a:xfrm>
            <a:off x="1016000" y="4508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破除高校、科研院所、企业人才交流隐性壁垒</a:t>
            </a:r>
            <a:endParaRPr lang="en-US" sz="1100" dirty="0"/>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健全"新八级工"职业技能等级制度</a:t>
            </a:r>
            <a:endParaRPr lang="en-US" sz="1300" b="0" i="0" u="none" strike="noStrike" dirty="0">
              <a:solidFill>
                <a:srgbClr val="4A5568"/>
              </a:solidFill>
              <a:latin typeface="Noto Sans SC"/>
              <a:ea typeface="Noto Sans SC"/>
              <a:cs typeface="Noto Sans SC"/>
              <a:sym typeface="Noto Sans SC"/>
            </a:endParaRPr>
          </a:p>
          <a:p>
            <a:pPr marL="0" indent="0" algn="l">
              <a:lnSpc>
                <a:spcPct val="150000"/>
              </a:lnSpc>
            </a:pPr>
            <a:r>
              <a:rPr lang="en-US" sz="1300" b="0" i="0" u="none" strike="noStrike" dirty="0">
                <a:solidFill>
                  <a:srgbClr val="4A5568"/>
                </a:solidFill>
                <a:latin typeface="Noto Sans SC"/>
                <a:ea typeface="Noto Sans SC"/>
                <a:cs typeface="Noto Sans SC"/>
                <a:sym typeface="Noto Sans SC"/>
              </a:rPr>
              <a:t>· </a:t>
            </a:r>
            <a:r>
              <a:rPr lang="en-US" sz="1300" b="0" i="0" u="none" strike="noStrike" dirty="0" err="1">
                <a:solidFill>
                  <a:srgbClr val="4A5568"/>
                </a:solidFill>
                <a:latin typeface="Noto Sans SC"/>
                <a:ea typeface="Noto Sans SC"/>
                <a:cs typeface="Noto Sans SC"/>
                <a:sym typeface="Noto Sans SC"/>
              </a:rPr>
              <a:t>畅通基层水管单位技能人才向上发展通道</a:t>
            </a:r>
            <a:endParaRPr lang="en-US" sz="1300" b="0" i="0" u="none" strike="noStrike" dirty="0">
              <a:solidFill>
                <a:srgbClr val="4A5568"/>
              </a:solidFill>
              <a:latin typeface="Noto Sans SC"/>
              <a:ea typeface="Noto Sans SC"/>
              <a:cs typeface="Noto Sans SC"/>
              <a:sym typeface="Noto Sans SC"/>
            </a:endParaRP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6604000" y="21590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培养急需紧缺人才</a:t>
            </a:r>
            <a:endParaRPr lang="en-US" sz="1100"/>
          </a:p>
        </p:txBody>
      </p:sp>
      <p:sp>
        <p:nvSpPr>
          <p:cNvPr id="11" name="AutoShape 11"/>
          <p:cNvSpPr txBox="1"/>
          <p:nvPr/>
        </p:nvSpPr>
        <p:spPr>
          <a:xfrm>
            <a:off x="6604000" y="2603500"/>
            <a:ext cx="4826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培养数字孪生、智慧水利等新领域人才</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支持高校和水利企业联合定制化培养</a:t>
            </a:r>
          </a:p>
          <a:p>
            <a:pPr marL="0" indent="0" algn="l">
              <a:lnSpc>
                <a:spcPct val="150000"/>
              </a:lnSpc>
            </a:pPr>
            <a:r>
              <a:rPr lang="en-US" sz="1300" b="0" i="0" u="none" strike="noStrike">
                <a:solidFill>
                  <a:srgbClr val="4A5568"/>
                </a:solidFill>
                <a:latin typeface="Noto Sans SC"/>
                <a:ea typeface="Noto Sans SC"/>
                <a:cs typeface="Noto Sans SC"/>
                <a:sym typeface="Noto Sans SC"/>
              </a:rPr>
              <a:t>· 推进工学一体化技能人才培养模式</a:t>
            </a:r>
          </a:p>
          <a:p>
            <a:pPr marL="0" indent="0" algn="l">
              <a:lnSpc>
                <a:spcPct val="150000"/>
              </a:lnSpc>
            </a:pPr>
            <a:r>
              <a:rPr lang="en-US" sz="1300" b="0" i="0" u="none" strike="noStrike">
                <a:solidFill>
                  <a:srgbClr val="4A5568"/>
                </a:solidFill>
                <a:latin typeface="Noto Sans SC"/>
                <a:ea typeface="Noto Sans SC"/>
                <a:cs typeface="Noto Sans SC"/>
                <a:sym typeface="Noto Sans SC"/>
              </a:rPr>
              <a:t>· 加强基层水利人才队伍建设</a:t>
            </a:r>
          </a:p>
        </p:txBody>
      </p:sp>
      <p:sp>
        <p:nvSpPr>
          <p:cNvPr id="12" name="AutoShape 12"/>
          <p:cNvSpPr txBox="1"/>
          <p:nvPr/>
        </p:nvSpPr>
        <p:spPr>
          <a:xfrm>
            <a:off x="6604000" y="4635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84F2C"/>
                </a:solidFill>
                <a:latin typeface="Noto Sans SC"/>
                <a:ea typeface="Noto Sans SC"/>
                <a:cs typeface="Noto Sans SC"/>
                <a:sym typeface="Noto Sans SC"/>
              </a:rPr>
              <a:t>完善激励保障机制</a:t>
            </a:r>
            <a:endParaRPr lang="en-US" sz="1100"/>
          </a:p>
        </p:txBody>
      </p:sp>
      <p:sp>
        <p:nvSpPr>
          <p:cNvPr id="13" name="AutoShape 13"/>
          <p:cNvSpPr txBox="1"/>
          <p:nvPr/>
        </p:nvSpPr>
        <p:spPr>
          <a:xfrm>
            <a:off x="6604000" y="5080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a:ea typeface="Noto Sans SC"/>
                <a:cs typeface="Noto Sans SC"/>
                <a:sym typeface="Noto Sans SC"/>
              </a:rPr>
              <a:t>· 允许科研类事业单位实行更灵活的管理制度</a:t>
            </a:r>
            <a:endParaRPr lang="en-US" sz="1100"/>
          </a:p>
          <a:p>
            <a:pPr marL="0" indent="0" algn="l">
              <a:lnSpc>
                <a:spcPct val="150000"/>
              </a:lnSpc>
            </a:pPr>
            <a:r>
              <a:rPr lang="en-US" sz="1300" b="0" i="0" u="none" strike="noStrike">
                <a:solidFill>
                  <a:srgbClr val="4A5568"/>
                </a:solidFill>
                <a:latin typeface="Noto Sans SC"/>
                <a:ea typeface="Noto Sans SC"/>
                <a:cs typeface="Noto Sans SC"/>
                <a:sym typeface="Noto Sans SC"/>
              </a:rPr>
              <a:t>· 落实终身职业技能培训制度</a:t>
            </a:r>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国务院关于发展新质生产力的意见》第十八条、第十九条</a:t>
            </a:r>
            <a:endParaRPr lang="en-US" sz="11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4F6F5">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457200"/>
            <a:ext cx="10668000" cy="533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4C7A5A"/>
                </a:solidFill>
                <a:effectLst/>
                <a:uLnTx/>
                <a:uFillTx/>
                <a:latin typeface="Noto Sans SC"/>
                <a:ea typeface="Noto Sans SC"/>
                <a:cs typeface="Noto Sans SC"/>
                <a:sym typeface="Noto Sans SC"/>
              </a:rPr>
              <a:t>AI发展对生产关系重塑</a:t>
            </a:r>
            <a:r>
              <a:rPr kumimoji="0" lang="zh-CN" altLang="en-US" sz="2800" b="1" i="0" u="none" strike="noStrike" kern="0" cap="none" spc="0" normalizeH="0" baseline="0" noProof="0" dirty="0">
                <a:ln>
                  <a:noFill/>
                </a:ln>
                <a:solidFill>
                  <a:srgbClr val="4C7A5A"/>
                </a:solidFill>
                <a:effectLst/>
                <a:uLnTx/>
                <a:uFillTx/>
                <a:latin typeface="Noto Sans SC"/>
                <a:ea typeface="Noto Sans SC"/>
                <a:cs typeface="Noto Sans SC"/>
                <a:sym typeface="Noto Sans SC"/>
              </a:rPr>
              <a:t>的影响逻辑</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txBox="1"/>
          <p:nvPr/>
        </p:nvSpPr>
        <p:spPr>
          <a:xfrm>
            <a:off x="762000" y="10160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536174"/>
                </a:solidFill>
                <a:effectLst/>
                <a:uLnTx/>
                <a:uFillTx/>
                <a:latin typeface="Noto Sans SC"/>
                <a:ea typeface="Noto Sans SC"/>
                <a:cs typeface="Noto Sans SC"/>
                <a:sym typeface="Noto Sans SC"/>
              </a:rPr>
              <a:t>不只是替换工具，而是重塑要素结构、分工模式、组织方式、分配规则与治理机制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635000" y="1778000"/>
            <a:ext cx="2032000" cy="508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4C7A5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635000" y="2349500"/>
            <a:ext cx="2032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E3238"/>
                </a:solidFill>
                <a:effectLst/>
                <a:uLnTx/>
                <a:uFillTx/>
                <a:latin typeface="Noto Sans SC"/>
                <a:ea typeface="Noto Sans SC"/>
                <a:cs typeface="Noto Sans SC"/>
                <a:sym typeface="Noto Sans SC"/>
              </a:rPr>
              <a:t>要素产权</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6" name="Connector 6"/>
          <p:cNvCxnSpPr/>
          <p:nvPr/>
        </p:nvCxnSpPr>
        <p:spPr>
          <a:xfrm rot="-85925">
            <a:off x="635079" y="2762250"/>
            <a:ext cx="508000" cy="12700"/>
          </a:xfrm>
          <a:prstGeom prst="straightConnector1">
            <a:avLst/>
          </a:prstGeom>
          <a:solidFill>
            <a:srgbClr val="DEE0E3">
              <a:alpha val="100000"/>
            </a:srgbClr>
          </a:solidFill>
          <a:ln w="25400" cap="flat" cmpd="sng">
            <a:solidFill>
              <a:srgbClr val="4C7A5A">
                <a:alpha val="100000"/>
              </a:srgbClr>
            </a:solidFill>
            <a:prstDash val="solid"/>
            <a:round/>
            <a:headEnd type="none" w="lg" len="lg"/>
            <a:tailEnd type="none" w="lg" len="lg"/>
          </a:ln>
        </p:spPr>
      </p:cxnSp>
      <p:sp>
        <p:nvSpPr>
          <p:cNvPr id="7" name="AutoShape 7"/>
          <p:cNvSpPr txBox="1"/>
          <p:nvPr/>
        </p:nvSpPr>
        <p:spPr>
          <a:xfrm>
            <a:off x="635000" y="2921000"/>
            <a:ext cx="2032000" cy="152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1" i="0" u="none" strike="noStrike" kern="0" cap="none" spc="0" normalizeH="0" baseline="0" noProof="0" dirty="0" err="1">
                <a:ln>
                  <a:noFill/>
                </a:ln>
                <a:solidFill>
                  <a:srgbClr val="536174"/>
                </a:solidFill>
                <a:effectLst/>
                <a:uLnTx/>
                <a:uFillTx/>
                <a:latin typeface="Noto Sans SC"/>
                <a:ea typeface="Noto Sans SC"/>
                <a:cs typeface="Noto Sans SC"/>
                <a:sym typeface="Noto Sans SC"/>
              </a:rPr>
              <a:t>数据成为核心生产资料</a:t>
            </a:r>
            <a:endParaRPr kumimoji="0" lang="en-US" sz="1100" b="1"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536174"/>
                </a:solidFill>
                <a:effectLst/>
                <a:uLnTx/>
                <a:uFillTx/>
                <a:latin typeface="Noto Sans SC"/>
                <a:ea typeface="Noto Sans SC"/>
                <a:cs typeface="Noto Sans SC"/>
                <a:sym typeface="Noto Sans SC"/>
              </a:rPr>
              <a:t>采集、加工、权属、收益规则待建立</a:t>
            </a:r>
            <a:endParaRPr kumimoji="0" lang="en-US" sz="1200" b="0" i="0" u="none" strike="noStrike" kern="0" cap="none" spc="0" normalizeH="0" baseline="0" noProof="0" dirty="0">
              <a:ln>
                <a:noFill/>
              </a:ln>
              <a:solidFill>
                <a:srgbClr val="536174"/>
              </a:solidFill>
              <a:effectLst/>
              <a:uLnTx/>
              <a:uFillTx/>
              <a:latin typeface="Noto Sans SC"/>
              <a:ea typeface="Noto Sans SC"/>
              <a:cs typeface="Noto Sans SC"/>
              <a:sym typeface="Noto Sans SC"/>
            </a:endParaRPr>
          </a:p>
        </p:txBody>
      </p:sp>
      <p:sp>
        <p:nvSpPr>
          <p:cNvPr id="8" name="AutoShape 8"/>
          <p:cNvSpPr txBox="1"/>
          <p:nvPr/>
        </p:nvSpPr>
        <p:spPr>
          <a:xfrm>
            <a:off x="2857500" y="1778000"/>
            <a:ext cx="2032000" cy="508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4C7A5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2857500" y="2349500"/>
            <a:ext cx="2032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人机</a:t>
            </a:r>
            <a:r>
              <a:rPr kumimoji="0" lang="zh-CN" altLang="en-US" sz="1500" b="1" i="0" u="none" strike="noStrike" kern="0" cap="none" spc="0" normalizeH="0" baseline="0" noProof="0" dirty="0">
                <a:ln>
                  <a:noFill/>
                </a:ln>
                <a:solidFill>
                  <a:srgbClr val="2E3238"/>
                </a:solidFill>
                <a:effectLst/>
                <a:uLnTx/>
                <a:uFillTx/>
                <a:latin typeface="Noto Sans SC"/>
                <a:ea typeface="Noto Sans SC"/>
                <a:cs typeface="Noto Sans SC"/>
                <a:sym typeface="Noto Sans SC"/>
              </a:rPr>
              <a:t>互</a:t>
            </a:r>
            <a:r>
              <a:rPr kumimoji="0" lang="en-US" sz="1500" b="1" i="0" u="none" strike="noStrike" kern="0" cap="none" spc="0" normalizeH="0" baseline="0" noProof="0" dirty="0">
                <a:ln>
                  <a:noFill/>
                </a:ln>
                <a:solidFill>
                  <a:srgbClr val="2E3238"/>
                </a:solidFill>
                <a:effectLst/>
                <a:uLnTx/>
                <a:uFillTx/>
                <a:latin typeface="Noto Sans SC"/>
                <a:ea typeface="Noto Sans SC"/>
                <a:cs typeface="Noto Sans SC"/>
                <a:sym typeface="Noto Sans SC"/>
              </a:rPr>
              <a:t>动</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0" name="Connector 10"/>
          <p:cNvCxnSpPr/>
          <p:nvPr/>
        </p:nvCxnSpPr>
        <p:spPr>
          <a:xfrm rot="-85925">
            <a:off x="2857579" y="2762250"/>
            <a:ext cx="508000" cy="12700"/>
          </a:xfrm>
          <a:prstGeom prst="straightConnector1">
            <a:avLst/>
          </a:prstGeom>
          <a:solidFill>
            <a:srgbClr val="DEE0E3">
              <a:alpha val="100000"/>
            </a:srgbClr>
          </a:solidFill>
          <a:ln w="25400" cap="flat" cmpd="sng">
            <a:solidFill>
              <a:srgbClr val="4C7A5A">
                <a:alpha val="100000"/>
              </a:srgbClr>
            </a:solidFill>
            <a:prstDash val="solid"/>
            <a:round/>
            <a:headEnd type="none" w="lg" len="lg"/>
            <a:tailEnd type="none" w="lg" len="lg"/>
          </a:ln>
        </p:spPr>
      </p:cxnSp>
      <p:sp>
        <p:nvSpPr>
          <p:cNvPr id="11" name="AutoShape 11"/>
          <p:cNvSpPr txBox="1"/>
          <p:nvPr/>
        </p:nvSpPr>
        <p:spPr>
          <a:xfrm>
            <a:off x="2857500" y="2921000"/>
            <a:ext cx="2032000" cy="152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536174"/>
                </a:solidFill>
                <a:effectLst/>
                <a:uLnTx/>
                <a:uFillTx/>
                <a:latin typeface="Noto Sans SC"/>
                <a:ea typeface="Noto Sans SC"/>
                <a:cs typeface="Noto Sans SC"/>
                <a:sym typeface="Noto Sans SC"/>
              </a:rPr>
              <a:t>人从重复操作转向决策、校验与风险兜底</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dirty="0" err="1">
                <a:ln>
                  <a:noFill/>
                </a:ln>
                <a:solidFill>
                  <a:srgbClr val="536174"/>
                </a:solidFill>
                <a:effectLst/>
                <a:uLnTx/>
                <a:uFillTx/>
                <a:latin typeface="Noto Sans SC"/>
                <a:ea typeface="Noto Sans SC"/>
                <a:cs typeface="Noto Sans SC"/>
                <a:sym typeface="Noto Sans SC"/>
              </a:rPr>
              <a:t>岗位结构与技能体系需重构</a:t>
            </a:r>
            <a:endParaRPr kumimoji="0" lang="en-US" sz="1200" b="0" i="0" u="none" strike="noStrike" kern="0" cap="none" spc="0" normalizeH="0" baseline="0" noProof="0" dirty="0">
              <a:ln>
                <a:noFill/>
              </a:ln>
              <a:solidFill>
                <a:srgbClr val="536174"/>
              </a:solidFill>
              <a:effectLst/>
              <a:uLnTx/>
              <a:uFillTx/>
              <a:latin typeface="Noto Sans SC"/>
              <a:ea typeface="Noto Sans SC"/>
              <a:cs typeface="Noto Sans SC"/>
              <a:sym typeface="Noto Sans SC"/>
            </a:endParaRPr>
          </a:p>
        </p:txBody>
      </p:sp>
      <p:sp>
        <p:nvSpPr>
          <p:cNvPr id="12" name="AutoShape 12"/>
          <p:cNvSpPr txBox="1"/>
          <p:nvPr/>
        </p:nvSpPr>
        <p:spPr>
          <a:xfrm>
            <a:off x="5080000" y="1778000"/>
            <a:ext cx="2032000" cy="508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4C7A5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5080000" y="2349500"/>
            <a:ext cx="2032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E3238"/>
                </a:solidFill>
                <a:effectLst/>
                <a:uLnTx/>
                <a:uFillTx/>
                <a:latin typeface="Noto Sans SC"/>
                <a:ea typeface="Noto Sans SC"/>
                <a:cs typeface="Noto Sans SC"/>
                <a:sym typeface="Noto Sans SC"/>
              </a:rPr>
              <a:t>主体协同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4" name="Connector 14"/>
          <p:cNvCxnSpPr/>
          <p:nvPr/>
        </p:nvCxnSpPr>
        <p:spPr>
          <a:xfrm rot="-85925">
            <a:off x="5080079" y="2762250"/>
            <a:ext cx="508000" cy="12700"/>
          </a:xfrm>
          <a:prstGeom prst="straightConnector1">
            <a:avLst/>
          </a:prstGeom>
          <a:solidFill>
            <a:srgbClr val="DEE0E3">
              <a:alpha val="100000"/>
            </a:srgbClr>
          </a:solidFill>
          <a:ln w="25400" cap="flat" cmpd="sng">
            <a:solidFill>
              <a:srgbClr val="4C7A5A">
                <a:alpha val="100000"/>
              </a:srgbClr>
            </a:solidFill>
            <a:prstDash val="solid"/>
            <a:round/>
            <a:headEnd type="none" w="lg" len="lg"/>
            <a:tailEnd type="none" w="lg" len="lg"/>
          </a:ln>
        </p:spPr>
      </p:cxnSp>
      <p:sp>
        <p:nvSpPr>
          <p:cNvPr id="15" name="AutoShape 15"/>
          <p:cNvSpPr txBox="1"/>
          <p:nvPr/>
        </p:nvSpPr>
        <p:spPr>
          <a:xfrm>
            <a:off x="5080000" y="2921000"/>
            <a:ext cx="2032000" cy="152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536174"/>
                </a:solidFill>
                <a:effectLst/>
                <a:uLnTx/>
                <a:uFillTx/>
                <a:latin typeface="Noto Sans SC"/>
                <a:ea typeface="Noto Sans SC"/>
                <a:cs typeface="Noto Sans SC"/>
                <a:sym typeface="Noto Sans SC"/>
              </a:rPr>
              <a:t>从行政条块分割转向多元网络协同</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536174"/>
                </a:solidFill>
                <a:effectLst/>
                <a:uLnTx/>
                <a:uFillTx/>
                <a:latin typeface="Noto Sans SC"/>
                <a:ea typeface="Noto Sans SC"/>
                <a:cs typeface="Noto Sans SC"/>
                <a:sym typeface="Noto Sans SC"/>
              </a:rPr>
              <a:t>政府、运行单位、算法服务商共建共享</a:t>
            </a:r>
          </a:p>
        </p:txBody>
      </p:sp>
      <p:sp>
        <p:nvSpPr>
          <p:cNvPr id="16" name="AutoShape 16"/>
          <p:cNvSpPr txBox="1"/>
          <p:nvPr/>
        </p:nvSpPr>
        <p:spPr>
          <a:xfrm>
            <a:off x="7302500" y="1778000"/>
            <a:ext cx="2032000" cy="508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4C7A5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7302500" y="2349500"/>
            <a:ext cx="2032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E3238"/>
                </a:solidFill>
                <a:effectLst/>
                <a:uLnTx/>
                <a:uFillTx/>
                <a:latin typeface="Noto Sans SC"/>
                <a:ea typeface="Noto Sans SC"/>
                <a:cs typeface="Noto Sans SC"/>
                <a:sym typeface="Noto Sans SC"/>
              </a:rPr>
              <a:t>收益分配</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8" name="Connector 18"/>
          <p:cNvCxnSpPr/>
          <p:nvPr/>
        </p:nvCxnSpPr>
        <p:spPr>
          <a:xfrm rot="-85925">
            <a:off x="7302579" y="2762250"/>
            <a:ext cx="508000" cy="12700"/>
          </a:xfrm>
          <a:prstGeom prst="straightConnector1">
            <a:avLst/>
          </a:prstGeom>
          <a:solidFill>
            <a:srgbClr val="DEE0E3">
              <a:alpha val="100000"/>
            </a:srgbClr>
          </a:solidFill>
          <a:ln w="25400" cap="flat" cmpd="sng">
            <a:solidFill>
              <a:srgbClr val="4C7A5A">
                <a:alpha val="100000"/>
              </a:srgbClr>
            </a:solidFill>
            <a:prstDash val="solid"/>
            <a:round/>
            <a:headEnd type="none" w="lg" len="lg"/>
            <a:tailEnd type="none" w="lg" len="lg"/>
          </a:ln>
        </p:spPr>
      </p:cxnSp>
      <p:sp>
        <p:nvSpPr>
          <p:cNvPr id="19" name="AutoShape 19"/>
          <p:cNvSpPr txBox="1"/>
          <p:nvPr/>
        </p:nvSpPr>
        <p:spPr>
          <a:xfrm>
            <a:off x="7302500" y="2921000"/>
            <a:ext cx="2032000" cy="152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536174"/>
                </a:solidFill>
                <a:effectLst/>
                <a:uLnTx/>
                <a:uFillTx/>
                <a:latin typeface="Noto Sans SC"/>
                <a:ea typeface="Noto Sans SC"/>
                <a:cs typeface="Noto Sans SC"/>
                <a:sym typeface="Noto Sans SC"/>
              </a:rPr>
              <a:t>价值来源多元：数据、算力、算法、公共工程底座</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536174"/>
                </a:solidFill>
                <a:effectLst/>
                <a:uLnTx/>
                <a:uFillTx/>
                <a:latin typeface="Noto Sans SC"/>
                <a:ea typeface="Noto Sans SC"/>
                <a:cs typeface="Noto Sans SC"/>
                <a:sym typeface="Noto Sans SC"/>
              </a:rPr>
              <a:t>分配格局需兼顾多方</a:t>
            </a:r>
          </a:p>
        </p:txBody>
      </p:sp>
      <p:sp>
        <p:nvSpPr>
          <p:cNvPr id="20" name="AutoShape 20"/>
          <p:cNvSpPr txBox="1"/>
          <p:nvPr/>
        </p:nvSpPr>
        <p:spPr>
          <a:xfrm>
            <a:off x="9525000" y="1778000"/>
            <a:ext cx="2032000" cy="508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3200" b="1" i="0" u="none" strike="noStrike" kern="0" cap="none" spc="0" normalizeH="0" baseline="0" noProof="0">
                <a:ln>
                  <a:noFill/>
                </a:ln>
                <a:solidFill>
                  <a:srgbClr val="4C7A5A"/>
                </a:solidFill>
                <a:effectLst/>
                <a:uLnTx/>
                <a:uFillTx/>
                <a:latin typeface="Noto Sans SC"/>
                <a:ea typeface="Noto Sans SC"/>
                <a:cs typeface="Noto Sans SC"/>
                <a:sym typeface="Noto Sans SC"/>
              </a:rPr>
              <a:t>05</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9525000" y="2349500"/>
            <a:ext cx="2032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E3238"/>
                </a:solidFill>
                <a:effectLst/>
                <a:uLnTx/>
                <a:uFillTx/>
                <a:latin typeface="Noto Sans SC"/>
                <a:ea typeface="Noto Sans SC"/>
                <a:cs typeface="Noto Sans SC"/>
                <a:sym typeface="Noto Sans SC"/>
              </a:rPr>
              <a:t>监管治理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2" name="Connector 22"/>
          <p:cNvCxnSpPr/>
          <p:nvPr/>
        </p:nvCxnSpPr>
        <p:spPr>
          <a:xfrm rot="-85925">
            <a:off x="9525079" y="2762250"/>
            <a:ext cx="508000" cy="12700"/>
          </a:xfrm>
          <a:prstGeom prst="straightConnector1">
            <a:avLst/>
          </a:prstGeom>
          <a:solidFill>
            <a:srgbClr val="DEE0E3">
              <a:alpha val="100000"/>
            </a:srgbClr>
          </a:solidFill>
          <a:ln w="25400" cap="flat" cmpd="sng">
            <a:solidFill>
              <a:srgbClr val="4C7A5A">
                <a:alpha val="100000"/>
              </a:srgbClr>
            </a:solidFill>
            <a:prstDash val="solid"/>
            <a:round/>
            <a:headEnd type="none" w="lg" len="lg"/>
            <a:tailEnd type="none" w="lg" len="lg"/>
          </a:ln>
        </p:spPr>
      </p:cxnSp>
      <p:sp>
        <p:nvSpPr>
          <p:cNvPr id="23" name="AutoShape 23"/>
          <p:cNvSpPr txBox="1"/>
          <p:nvPr/>
        </p:nvSpPr>
        <p:spPr>
          <a:xfrm>
            <a:off x="9525000" y="2921000"/>
            <a:ext cx="2032000" cy="152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536174"/>
                </a:solidFill>
                <a:effectLst/>
                <a:uLnTx/>
                <a:uFillTx/>
                <a:latin typeface="Noto Sans SC"/>
                <a:ea typeface="Noto Sans SC"/>
                <a:cs typeface="Noto Sans SC"/>
                <a:sym typeface="Noto Sans SC"/>
              </a:rPr>
              <a:t>算法准入、事中监督、事后溯源前置</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536174"/>
                </a:solidFill>
                <a:effectLst/>
                <a:uLnTx/>
                <a:uFillTx/>
                <a:latin typeface="Noto Sans SC"/>
                <a:ea typeface="Noto Sans SC"/>
                <a:cs typeface="Noto Sans SC"/>
                <a:sym typeface="Noto Sans SC"/>
              </a:rPr>
              <a:t>黑箱特性要求治理机制先于系统落地</a:t>
            </a:r>
          </a:p>
        </p:txBody>
      </p:sp>
      <p:cxnSp>
        <p:nvCxnSpPr>
          <p:cNvPr id="24" name="Connector 24"/>
          <p:cNvCxnSpPr/>
          <p:nvPr/>
        </p:nvCxnSpPr>
        <p:spPr>
          <a:xfrm rot="-4092">
            <a:off x="762004" y="5010150"/>
            <a:ext cx="10668000" cy="12700"/>
          </a:xfrm>
          <a:prstGeom prst="straightConnector1">
            <a:avLst/>
          </a:prstGeom>
          <a:solidFill>
            <a:srgbClr val="DEE0E3">
              <a:alpha val="100000"/>
            </a:srgbClr>
          </a:solidFill>
          <a:ln w="12700" cap="flat" cmpd="sng">
            <a:solidFill>
              <a:srgbClr val="4C7A5A">
                <a:alpha val="100000"/>
              </a:srgbClr>
            </a:solidFill>
            <a:prstDash val="solid"/>
            <a:round/>
            <a:headEnd type="none" w="med" len="med"/>
            <a:tailEnd type="none" w="med" len="med"/>
          </a:ln>
        </p:spPr>
      </p:cxnSp>
      <p:sp>
        <p:nvSpPr>
          <p:cNvPr id="25" name="AutoShape 25"/>
          <p:cNvSpPr txBox="1"/>
          <p:nvPr/>
        </p:nvSpPr>
        <p:spPr>
          <a:xfrm>
            <a:off x="762000" y="5207000"/>
            <a:ext cx="10668000" cy="635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2E3238"/>
                </a:solidFill>
                <a:effectLst/>
                <a:uLnTx/>
                <a:uFillTx/>
                <a:latin typeface="Noto Sans SC"/>
                <a:ea typeface="Noto Sans SC"/>
                <a:cs typeface="Noto Sans SC"/>
                <a:sym typeface="Noto Sans SC"/>
              </a:rPr>
              <a:t>AI重构生产力，生产关系必须跟着改——适配则释放红利，滞后则形成约束</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4F6F5">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457200"/>
            <a:ext cx="10668000" cy="533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4C7A5A"/>
                </a:solidFill>
                <a:effectLst/>
                <a:uLnTx/>
                <a:uFillTx/>
                <a:latin typeface="Noto Sans SC"/>
                <a:ea typeface="Noto Sans SC"/>
                <a:cs typeface="Noto Sans SC"/>
                <a:sym typeface="Noto Sans SC"/>
              </a:rPr>
              <a:t>AI不会自动带来先进生产关系，制度设计决定红利归属</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762000" y="10160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536174"/>
                </a:solidFill>
                <a:effectLst/>
                <a:uLnTx/>
                <a:uFillTx/>
                <a:latin typeface="Noto Sans SC"/>
                <a:ea typeface="Noto Sans SC"/>
                <a:cs typeface="Noto Sans SC"/>
                <a:sym typeface="Noto Sans SC"/>
              </a:rPr>
              <a:t>AI只是生产力工具；机制跟上则放大公共效益，机制滞后则产生新壁垒与新风险</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AutoShape 4"/>
          <p:cNvSpPr/>
          <p:nvPr/>
        </p:nvSpPr>
        <p:spPr>
          <a:xfrm>
            <a:off x="762000" y="1651000"/>
            <a:ext cx="4826000" cy="381000"/>
          </a:xfrm>
          <a:prstGeom prst="roundRect">
            <a:avLst>
              <a:gd name="adj" fmla="val 0"/>
            </a:avLst>
          </a:prstGeom>
          <a:solidFill>
            <a:srgbClr val="4C7A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762000" y="1651000"/>
            <a:ext cx="4826000" cy="381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机制跟上：AI放大公共效益</a:t>
            </a:r>
            <a:r>
              <a:rPr kumimoji="0" lang="zh-CN" altLang="en-US" sz="14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（比如信息共享、开源模型）</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AutoShape 6"/>
          <p:cNvSpPr txBox="1"/>
          <p:nvPr/>
        </p:nvSpPr>
        <p:spPr>
          <a:xfrm>
            <a:off x="1016000" y="2286000"/>
            <a:ext cx="4318000" cy="203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a:t>
            </a: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数据有序流通、确权清晰</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收益共享、多方激励到位</a:t>
            </a:r>
            <a:endPar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人机权责边界清晰</a:t>
            </a:r>
            <a:endPar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算法可审计、风险可兜底</a:t>
            </a:r>
            <a:endPar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endParaRPr>
          </a:p>
        </p:txBody>
      </p:sp>
      <p:sp>
        <p:nvSpPr>
          <p:cNvPr id="7" name="AutoShape 7"/>
          <p:cNvSpPr/>
          <p:nvPr/>
        </p:nvSpPr>
        <p:spPr>
          <a:xfrm>
            <a:off x="762000" y="4572000"/>
            <a:ext cx="4826000" cy="635000"/>
          </a:xfrm>
          <a:prstGeom prst="roundRect">
            <a:avLst>
              <a:gd name="adj" fmla="val 0"/>
            </a:avLst>
          </a:prstGeom>
          <a:solidFill>
            <a:srgbClr val="4C7A5A">
              <a:alpha val="12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952500" y="4572000"/>
            <a:ext cx="4445000" cy="635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4C7A5A"/>
                </a:solidFill>
                <a:effectLst/>
                <a:uLnTx/>
                <a:uFillTx/>
                <a:latin typeface="Noto Sans SC"/>
                <a:ea typeface="Noto Sans SC"/>
                <a:cs typeface="Noto Sans SC"/>
                <a:sym typeface="Noto Sans SC"/>
              </a:rPr>
              <a:t>赋能河湖治理、水网高效调度</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4C7A5A"/>
                </a:solidFill>
                <a:effectLst/>
                <a:uLnTx/>
                <a:uFillTx/>
                <a:latin typeface="Noto Sans SC"/>
                <a:ea typeface="Noto Sans SC"/>
                <a:cs typeface="Noto Sans SC"/>
                <a:sym typeface="Noto Sans SC"/>
              </a:rPr>
              <a:t>红利普惠、跑稳跑正</a:t>
            </a:r>
            <a:endParaRPr kumimoji="0" lang="en-US" sz="1600" b="1" i="0" u="none" strike="noStrike" kern="0" cap="none" spc="0" normalizeH="0" baseline="0" noProof="0" dirty="0">
              <a:ln>
                <a:noFill/>
              </a:ln>
              <a:solidFill>
                <a:srgbClr val="4C7A5A"/>
              </a:solidFill>
              <a:effectLst/>
              <a:uLnTx/>
              <a:uFillTx/>
              <a:latin typeface="Noto Sans SC"/>
              <a:ea typeface="Noto Sans SC"/>
              <a:cs typeface="Noto Sans SC"/>
              <a:sym typeface="Noto Sans SC"/>
            </a:endParaRPr>
          </a:p>
        </p:txBody>
      </p:sp>
      <p:sp>
        <p:nvSpPr>
          <p:cNvPr id="9" name="AutoShape 9"/>
          <p:cNvSpPr txBox="1"/>
          <p:nvPr/>
        </p:nvSpPr>
        <p:spPr>
          <a:xfrm>
            <a:off x="5778500" y="3048000"/>
            <a:ext cx="635000" cy="635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8C8C8C"/>
                </a:solidFill>
                <a:effectLst/>
                <a:uLnTx/>
                <a:uFillTx/>
                <a:latin typeface="Noto Sans SC"/>
                <a:ea typeface="Noto Sans SC"/>
                <a:cs typeface="Noto Sans SC"/>
                <a:sym typeface="Noto Sans SC"/>
              </a:rPr>
              <a:t>VS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p:nvPr/>
        </p:nvSpPr>
        <p:spPr>
          <a:xfrm>
            <a:off x="6604000" y="1651000"/>
            <a:ext cx="4826000" cy="381000"/>
          </a:xfrm>
          <a:prstGeom prst="roundRect">
            <a:avLst>
              <a:gd name="adj" fmla="val 0"/>
            </a:avLst>
          </a:prstGeom>
          <a:solidFill>
            <a:srgbClr val="B45A50">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6604000" y="1651000"/>
            <a:ext cx="4826000" cy="381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机制滞后：产生新壁垒与新风险</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AutoShape 12"/>
          <p:cNvSpPr txBox="1"/>
          <p:nvPr/>
        </p:nvSpPr>
        <p:spPr>
          <a:xfrm>
            <a:off x="6858000" y="2286000"/>
            <a:ext cx="4318000" cy="203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数据垄断、孤岛林立</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算法黑箱、不透明</a:t>
            </a:r>
            <a:endPar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权责不清、出事难追溯</a:t>
            </a:r>
            <a:endPar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资本拿大头、一线收益滞后</a:t>
            </a:r>
            <a:endParaRPr kumimoji="0" lang="en-US" sz="1600" b="0" i="0" u="none" strike="noStrike" kern="0" cap="none" spc="0" normalizeH="0" baseline="0" noProof="0" dirty="0">
              <a:ln>
                <a:noFill/>
              </a:ln>
              <a:solidFill>
                <a:srgbClr val="2E3238"/>
              </a:solidFill>
              <a:effectLst/>
              <a:uLnTx/>
              <a:uFillTx/>
              <a:latin typeface="Noto Sans SC"/>
              <a:ea typeface="Noto Sans SC"/>
              <a:cs typeface="Noto Sans SC"/>
              <a:sym typeface="Noto Sans SC"/>
            </a:endParaRPr>
          </a:p>
        </p:txBody>
      </p:sp>
      <p:sp>
        <p:nvSpPr>
          <p:cNvPr id="13" name="AutoShape 13"/>
          <p:cNvSpPr/>
          <p:nvPr/>
        </p:nvSpPr>
        <p:spPr>
          <a:xfrm>
            <a:off x="6604000" y="4572000"/>
            <a:ext cx="4826000" cy="635000"/>
          </a:xfrm>
          <a:prstGeom prst="roundRect">
            <a:avLst>
              <a:gd name="adj" fmla="val 0"/>
            </a:avLst>
          </a:prstGeom>
          <a:solidFill>
            <a:srgbClr val="B45A50">
              <a:alpha val="12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p:cNvSpPr txBox="1"/>
          <p:nvPr/>
        </p:nvSpPr>
        <p:spPr>
          <a:xfrm>
            <a:off x="6794500" y="4572000"/>
            <a:ext cx="4445000" cy="635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B45A50"/>
                </a:solidFill>
                <a:effectLst/>
                <a:uLnTx/>
                <a:uFillTx/>
                <a:latin typeface="Noto Sans SC"/>
                <a:ea typeface="Noto Sans SC"/>
                <a:cs typeface="Noto Sans SC"/>
                <a:sym typeface="Noto Sans SC"/>
              </a:rPr>
              <a:t>分配失衡、风险外溢</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B45A50"/>
                </a:solidFill>
                <a:effectLst/>
                <a:uLnTx/>
                <a:uFillTx/>
                <a:latin typeface="Noto Sans SC"/>
                <a:ea typeface="Noto Sans SC"/>
                <a:cs typeface="Noto Sans SC"/>
                <a:sym typeface="Noto Sans SC"/>
              </a:rPr>
              <a:t>新壁垒固化、跑偏跑歪</a:t>
            </a:r>
            <a:endParaRPr kumimoji="0" lang="en-US" sz="1600" b="1" i="0" u="none" strike="noStrike" kern="0" cap="none" spc="0" normalizeH="0" baseline="0" noProof="0" dirty="0">
              <a:ln>
                <a:noFill/>
              </a:ln>
              <a:solidFill>
                <a:srgbClr val="B45A50"/>
              </a:solidFill>
              <a:effectLst/>
              <a:uLnTx/>
              <a:uFillTx/>
              <a:latin typeface="Noto Sans SC"/>
              <a:ea typeface="Noto Sans SC"/>
              <a:cs typeface="Noto Sans SC"/>
              <a:sym typeface="Noto Sans SC"/>
            </a:endParaRPr>
          </a:p>
        </p:txBody>
      </p:sp>
      <p:sp>
        <p:nvSpPr>
          <p:cNvPr id="15" name="AutoShape 15"/>
          <p:cNvSpPr txBox="1"/>
          <p:nvPr/>
        </p:nvSpPr>
        <p:spPr>
          <a:xfrm>
            <a:off x="762000" y="5588000"/>
            <a:ext cx="10668000" cy="508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dirty="0" err="1">
                <a:ln>
                  <a:noFill/>
                </a:ln>
                <a:solidFill>
                  <a:srgbClr val="536174"/>
                </a:solidFill>
                <a:effectLst/>
                <a:uLnTx/>
                <a:uFillTx/>
                <a:latin typeface="Noto Sans SC"/>
                <a:ea typeface="Noto Sans SC"/>
                <a:cs typeface="Noto Sans SC"/>
                <a:sym typeface="Noto Sans SC"/>
              </a:rPr>
              <a:t>关键不在AI本身，而在于我们选择什么样的制度去驾驭它</a:t>
            </a:r>
            <a:endParaRPr kumimoji="0" lang="en-US" sz="2000" b="1"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4F6F5">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457200"/>
            <a:ext cx="10668000" cy="533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dirty="0" err="1">
                <a:ln>
                  <a:noFill/>
                </a:ln>
                <a:solidFill>
                  <a:srgbClr val="4C7A5A"/>
                </a:solidFill>
                <a:effectLst/>
                <a:uLnTx/>
                <a:uFillTx/>
                <a:latin typeface="Noto Sans SC"/>
                <a:ea typeface="Noto Sans SC"/>
                <a:cs typeface="Noto Sans SC"/>
                <a:sym typeface="Noto Sans SC"/>
              </a:rPr>
              <a:t>面向AI赋能水网，加快构建适配的水利新型生产关系</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p:nvPr/>
        </p:nvSpPr>
        <p:spPr>
          <a:xfrm>
            <a:off x="762000" y="1143000"/>
            <a:ext cx="10668000" cy="558800"/>
          </a:xfrm>
          <a:prstGeom prst="roundRect">
            <a:avLst>
              <a:gd name="adj" fmla="val 0"/>
            </a:avLst>
          </a:prstGeom>
          <a:solidFill>
            <a:srgbClr val="4C7A5A">
              <a:alpha val="12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1143000"/>
            <a:ext cx="10160000" cy="5588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4C7A5A"/>
                </a:solidFill>
                <a:effectLst/>
                <a:uLnTx/>
                <a:uFillTx/>
                <a:latin typeface="Noto Sans SC"/>
                <a:ea typeface="Noto Sans SC"/>
                <a:cs typeface="Noto Sans SC"/>
                <a:sym typeface="Noto Sans SC"/>
              </a:rPr>
              <a:t>AI让水利生产力"跑得快"，新型生产关系就是修好赛道、定好规则，保证跑稳、跑正、红利共享。</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p:nvPr/>
        </p:nvSpPr>
        <p:spPr>
          <a:xfrm>
            <a:off x="762000" y="2032000"/>
            <a:ext cx="355600" cy="355600"/>
          </a:xfrm>
          <a:prstGeom prst="ellipse">
            <a:avLst/>
          </a:prstGeom>
          <a:solidFill>
            <a:srgbClr val="4C7A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762000" y="2032000"/>
            <a:ext cx="3556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2032000"/>
            <a:ext cx="10160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厘清水利数据要素产权与流通规则</a:t>
            </a:r>
            <a:r>
              <a:rPr kumimoji="0" lang="en-US" sz="14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a:t>
            </a:r>
            <a:r>
              <a:rPr kumimoji="0" lang="en-US" sz="14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工程运行数据、河湖监测数据确权入表，建立公共数据开放与交易机制</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AutoShape 8"/>
          <p:cNvSpPr/>
          <p:nvPr/>
        </p:nvSpPr>
        <p:spPr>
          <a:xfrm>
            <a:off x="762000" y="2667000"/>
            <a:ext cx="355600" cy="355600"/>
          </a:xfrm>
          <a:prstGeom prst="ellipse">
            <a:avLst/>
          </a:prstGeom>
          <a:solidFill>
            <a:srgbClr val="4C7A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762000" y="2667000"/>
            <a:ext cx="3556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txBox="1"/>
          <p:nvPr/>
        </p:nvSpPr>
        <p:spPr>
          <a:xfrm>
            <a:off x="1270000" y="2667000"/>
            <a:ext cx="10160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2E3238"/>
                </a:solidFill>
                <a:effectLst/>
                <a:uLnTx/>
                <a:uFillTx/>
                <a:latin typeface="Noto Sans SC"/>
                <a:ea typeface="Noto Sans SC"/>
                <a:cs typeface="Noto Sans SC"/>
                <a:sym typeface="Noto Sans SC"/>
              </a:rPr>
              <a:t>重塑人机协同的岗位与责任体系</a:t>
            </a:r>
            <a:r>
              <a:rPr kumimoji="0" lang="en-US" sz="1400" b="0" i="0" u="none" strike="noStrike" kern="0" cap="none" spc="0" normalizeH="0" baseline="0" noProof="0">
                <a:ln>
                  <a:noFill/>
                </a:ln>
                <a:solidFill>
                  <a:srgbClr val="2E3238"/>
                </a:solidFill>
                <a:effectLst/>
                <a:uLnTx/>
                <a:uFillTx/>
                <a:latin typeface="Noto Sans SC"/>
                <a:ea typeface="Noto Sans SC"/>
                <a:cs typeface="Noto Sans SC"/>
                <a:sym typeface="Noto Sans SC"/>
              </a:rPr>
              <a:t>——人从巡检操作转向决策校验、风险兜底，配套技能转型与岗位再定义</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p:nvPr/>
        </p:nvSpPr>
        <p:spPr>
          <a:xfrm>
            <a:off x="762000" y="3302000"/>
            <a:ext cx="355600" cy="355600"/>
          </a:xfrm>
          <a:prstGeom prst="ellipse">
            <a:avLst/>
          </a:prstGeom>
          <a:solidFill>
            <a:srgbClr val="4C7A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762000" y="3302000"/>
            <a:ext cx="3556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270000" y="3302000"/>
            <a:ext cx="10160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2E3238"/>
                </a:solidFill>
                <a:effectLst/>
                <a:uLnTx/>
                <a:uFillTx/>
                <a:latin typeface="Noto Sans SC"/>
                <a:ea typeface="Noto Sans SC"/>
                <a:cs typeface="Noto Sans SC"/>
                <a:sym typeface="Noto Sans SC"/>
              </a:rPr>
              <a:t>构建政府、运行单位、算法服务商多元协同机制</a:t>
            </a:r>
            <a:r>
              <a:rPr kumimoji="0" lang="en-US" sz="1400" b="0" i="0" u="none" strike="noStrike" kern="0" cap="none" spc="0" normalizeH="0" baseline="0" noProof="0">
                <a:ln>
                  <a:noFill/>
                </a:ln>
                <a:solidFill>
                  <a:srgbClr val="2E3238"/>
                </a:solidFill>
                <a:effectLst/>
                <a:uLnTx/>
                <a:uFillTx/>
                <a:latin typeface="Noto Sans SC"/>
                <a:ea typeface="Noto Sans SC"/>
                <a:cs typeface="Noto Sans SC"/>
                <a:sym typeface="Noto Sans SC"/>
              </a:rPr>
              <a:t>——打破条块分割，数字孪生平台上跨部门实时联动</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p:cNvSpPr/>
          <p:nvPr/>
        </p:nvSpPr>
        <p:spPr>
          <a:xfrm>
            <a:off x="762000" y="3937000"/>
            <a:ext cx="355600" cy="355600"/>
          </a:xfrm>
          <a:prstGeom prst="ellipse">
            <a:avLst/>
          </a:prstGeom>
          <a:solidFill>
            <a:srgbClr val="4C7A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762000" y="3937000"/>
            <a:ext cx="3556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270000" y="3937000"/>
            <a:ext cx="10160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2E3238"/>
                </a:solidFill>
                <a:effectLst/>
                <a:uLnTx/>
                <a:uFillTx/>
                <a:latin typeface="Noto Sans SC"/>
                <a:ea typeface="Noto Sans SC"/>
                <a:cs typeface="Noto Sans SC"/>
                <a:sym typeface="Noto Sans SC"/>
              </a:rPr>
              <a:t>完善节水增效、供水效益的收益分配与激励</a:t>
            </a:r>
            <a:r>
              <a:rPr kumimoji="0" lang="en-US" sz="1400" b="0" i="0" u="none" strike="noStrike" kern="0" cap="none" spc="0" normalizeH="0" baseline="0" noProof="0">
                <a:ln>
                  <a:noFill/>
                </a:ln>
                <a:solidFill>
                  <a:srgbClr val="2E3238"/>
                </a:solidFill>
                <a:effectLst/>
                <a:uLnTx/>
                <a:uFillTx/>
                <a:latin typeface="Noto Sans SC"/>
                <a:ea typeface="Noto Sans SC"/>
                <a:cs typeface="Noto Sans SC"/>
                <a:sym typeface="Noto Sans SC"/>
              </a:rPr>
              <a:t>——AI调度节约的水量、降低的成本，建立多方共享的奖优罚劣机制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p:nvPr/>
        </p:nvSpPr>
        <p:spPr>
          <a:xfrm>
            <a:off x="762000" y="4572000"/>
            <a:ext cx="355600" cy="355600"/>
          </a:xfrm>
          <a:prstGeom prst="ellipse">
            <a:avLst/>
          </a:prstGeom>
          <a:solidFill>
            <a:srgbClr val="4C7A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762000" y="4572000"/>
            <a:ext cx="355600" cy="355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5</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572000"/>
            <a:ext cx="10160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建立算法全周期监管评估制度</a:t>
            </a:r>
            <a:r>
              <a:rPr kumimoji="0" lang="en-US" sz="1400" b="0" i="0" u="none" strike="noStrike" kern="0" cap="none" spc="0" normalizeH="0" baseline="0" noProof="0" dirty="0">
                <a:ln>
                  <a:noFill/>
                </a:ln>
                <a:solidFill>
                  <a:srgbClr val="2E3238"/>
                </a:solidFill>
                <a:effectLst/>
                <a:uLnTx/>
                <a:uFillTx/>
                <a:latin typeface="Noto Sans SC"/>
                <a:ea typeface="Noto Sans SC"/>
                <a:cs typeface="Noto Sans SC"/>
                <a:sym typeface="Noto Sans SC"/>
              </a:rPr>
              <a:t>——</a:t>
            </a:r>
            <a:r>
              <a:rPr kumimoji="0" lang="en-US" sz="1400" b="0" i="0" u="none" strike="noStrike" kern="0" cap="none" spc="0" normalizeH="0" baseline="0" noProof="0" dirty="0" err="1">
                <a:ln>
                  <a:noFill/>
                </a:ln>
                <a:solidFill>
                  <a:srgbClr val="2E3238"/>
                </a:solidFill>
                <a:effectLst/>
                <a:uLnTx/>
                <a:uFillTx/>
                <a:latin typeface="Noto Sans SC"/>
                <a:ea typeface="Noto Sans SC"/>
                <a:cs typeface="Noto Sans SC"/>
                <a:sym typeface="Noto Sans SC"/>
              </a:rPr>
              <a:t>算法准入、事前评估、事中监督、事后溯源，先建机制后建系统</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0" name="Connector 20"/>
          <p:cNvCxnSpPr/>
          <p:nvPr/>
        </p:nvCxnSpPr>
        <p:spPr>
          <a:xfrm rot="-4092">
            <a:off x="762004" y="5327650"/>
            <a:ext cx="10668000" cy="12700"/>
          </a:xfrm>
          <a:prstGeom prst="straightConnector1">
            <a:avLst/>
          </a:prstGeom>
          <a:solidFill>
            <a:srgbClr val="DEE0E3">
              <a:alpha val="100000"/>
            </a:srgbClr>
          </a:solidFill>
          <a:ln w="12700" cap="flat" cmpd="sng">
            <a:solidFill>
              <a:srgbClr val="4C7A5A">
                <a:alpha val="100000"/>
              </a:srgbClr>
            </a:solidFill>
            <a:prstDash val="solid"/>
            <a:round/>
            <a:headEnd type="none" w="med" len="med"/>
            <a:tailEnd type="none" w="med" len="med"/>
          </a:ln>
        </p:spPr>
      </p:cxnSp>
      <p:sp>
        <p:nvSpPr>
          <p:cNvPr id="21" name="AutoShape 21"/>
          <p:cNvSpPr txBox="1"/>
          <p:nvPr/>
        </p:nvSpPr>
        <p:spPr>
          <a:xfrm>
            <a:off x="762000" y="5524500"/>
            <a:ext cx="10668000" cy="508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536174"/>
                </a:solidFill>
                <a:effectLst/>
                <a:uLnTx/>
                <a:uFillTx/>
                <a:latin typeface="Noto Sans SC"/>
                <a:ea typeface="Noto Sans SC"/>
                <a:cs typeface="Noto Sans SC"/>
                <a:sym typeface="Noto Sans SC"/>
              </a:rPr>
              <a:t>先建机制、后建工程——让新质生产力与新型生产关系同频共振</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2" name="Picture 22"/>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4826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767676"/>
                </a:solidFill>
                <a:effectLst/>
                <a:uLnTx/>
                <a:uFillTx/>
                <a:latin typeface="Noto Sans SC"/>
                <a:ea typeface="Noto Sans SC"/>
                <a:cs typeface="Noto Sans SC"/>
                <a:sym typeface="Noto Sans SC"/>
              </a:rPr>
              <a:t>APPLICATION · OVERVIEW</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38200"/>
            <a:ext cx="11049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AI、机器人、无人机在水网中的应用</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68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526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780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780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天上：无人机+卫星遥感</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1082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巡河查险、河道测绘、洪涝应急、线路巡检、坝面裂缝识别；配无人机巢实现自动起降、自动充电、自动回传</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7432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7686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7686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地上：管道/廊道/坝面机器人</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879600" y="30988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轨道式、履带式、四足</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六足机器狗巡检大坝廊道、电站厂房、闸门启闭机；测量机器人替代人工坝面变形观测</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7338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7592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7592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水下：水下机器人与声呐</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AutoShape 17"/>
          <p:cNvSpPr txBox="1"/>
          <p:nvPr/>
        </p:nvSpPr>
        <p:spPr>
          <a:xfrm>
            <a:off x="1879600" y="40894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潜入深水坝前、涵洞、尾水管，完成摄像、扫描、清洗、切割、打磨，给大坝做"CT"、给机组做"</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胃镜</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替代潜水员高风险作业</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7244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7498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7498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云端：数字孪生+AI调度</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50800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8万级传感器+万路视频汇入数据中台，AI </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自动识别隐患、生成工单，数字孪生支撑"预报、预警、预演、预案"四预调度</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7404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8420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立体格局：天上飞、地上走、水下游、云端算</a:t>
            </a:r>
            <a:r>
              <a:rPr kumimoji="0" lang="en-US" sz="1600" b="1"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r>
              <a:rPr kumimoji="0" lang="en-US" sz="16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构成水网的"新巡检体系</a:t>
            </a:r>
            <a:r>
              <a:rPr kumimoji="0" lang="en-US" sz="1600" b="1"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endParaRPr kumimoji="0" lang="en-US" sz="1600" b="1" i="0" u="none" strike="noStrike" kern="0" cap="none" spc="0" normalizeH="0" baseline="0" noProof="0" dirty="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394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5024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来源：结合三峡、南水北调、智慧水利公开案例整理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5024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13 / 16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4826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767676"/>
                </a:solidFill>
                <a:effectLst/>
                <a:uLnTx/>
                <a:uFillTx/>
                <a:latin typeface="Noto Sans SC"/>
                <a:ea typeface="Noto Sans SC"/>
                <a:cs typeface="Noto Sans SC"/>
                <a:sym typeface="Noto Sans SC"/>
              </a:rPr>
              <a:t>SIGNIFICANCE · GAPS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38200"/>
            <a:ext cx="11049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a:ln>
                  <a:noFill/>
                </a:ln>
                <a:solidFill>
                  <a:srgbClr val="1E1E1E"/>
                </a:solidFill>
                <a:effectLst/>
                <a:uLnTx/>
                <a:uFillTx/>
                <a:latin typeface="Noto Serif SC"/>
                <a:ea typeface="Noto Serif SC"/>
                <a:cs typeface="Noto Serif SC"/>
                <a:sym typeface="Noto Serif SC"/>
              </a:rPr>
              <a:t>重要意义有多大，存在问题就有多真</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68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txBox="1"/>
          <p:nvPr/>
        </p:nvSpPr>
        <p:spPr>
          <a:xfrm>
            <a:off x="1016000" y="1752600"/>
            <a:ext cx="4826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重要意义</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AutoShape 7"/>
          <p:cNvSpPr txBox="1"/>
          <p:nvPr/>
        </p:nvSpPr>
        <p:spPr>
          <a:xfrm>
            <a:off x="6350000" y="1752600"/>
            <a:ext cx="5080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存在问题</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p:nvPr/>
        </p:nvSpPr>
        <p:spPr>
          <a:xfrm>
            <a:off x="1016000" y="2159000"/>
            <a:ext cx="4953000" cy="762000"/>
          </a:xfrm>
          <a:prstGeom prst="roundRect">
            <a:avLst>
              <a:gd name="adj" fmla="val 666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193800" y="2260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提质增效：</a:t>
            </a:r>
            <a:r>
              <a:rPr kumimoji="0" lang="en-US" sz="1600" b="0" i="0" u="none" strike="noStrike" kern="0" cap="none" spc="0" normalizeH="0" baseline="0" noProof="0" dirty="0">
                <a:ln>
                  <a:noFill/>
                </a:ln>
                <a:solidFill>
                  <a:srgbClr val="1E1E1E"/>
                </a:solidFill>
                <a:effectLst/>
                <a:uLnTx/>
                <a:uFillTx/>
                <a:latin typeface="Noto Sans SC"/>
                <a:ea typeface="Noto Sans SC"/>
                <a:cs typeface="Noto Sans SC"/>
                <a:sym typeface="Noto Sans SC"/>
              </a:rPr>
              <a:t>巡检从月度到全天候，测量从7天到2小时，预警从75分钟到15分钟</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6223000" y="2159000"/>
            <a:ext cx="4953000" cy="762000"/>
          </a:xfrm>
          <a:prstGeom prst="roundRect">
            <a:avLst>
              <a:gd name="adj" fmla="val 6666"/>
            </a:avLst>
          </a:prstGeom>
          <a:solidFill>
            <a:srgbClr val="767676">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6400800" y="2260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重硬轻软：</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设备买了一堆，飞手、算法、数据中台跟不上</a:t>
            </a:r>
            <a:r>
              <a:rPr kumimoji="0" lang="en-US" sz="1600" b="0"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有装备无能力</a:t>
            </a:r>
            <a:r>
              <a:rPr kumimoji="0" lang="en-US" sz="1600" b="0"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AutoShape 12"/>
          <p:cNvSpPr/>
          <p:nvPr/>
        </p:nvSpPr>
        <p:spPr>
          <a:xfrm>
            <a:off x="1016000" y="3048000"/>
            <a:ext cx="4953000" cy="762000"/>
          </a:xfrm>
          <a:prstGeom prst="roundRect">
            <a:avLst>
              <a:gd name="adj" fmla="val 666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193800" y="3149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本质安全：</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替代潜水员、廊道工人等高风险岗位，减少人身伤亡</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6223000" y="3048000"/>
            <a:ext cx="4953000" cy="762000"/>
          </a:xfrm>
          <a:prstGeom prst="roundRect">
            <a:avLst>
              <a:gd name="adj" fmla="val 6666"/>
            </a:avLst>
          </a:prstGeom>
          <a:solidFill>
            <a:srgbClr val="767676">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6400800" y="3149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数据孤岛：</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各工程、各厂家系统互不连通，无人机影像躺在硬盘里</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AutoShape 16"/>
          <p:cNvSpPr/>
          <p:nvPr/>
        </p:nvSpPr>
        <p:spPr>
          <a:xfrm>
            <a:off x="1016000" y="3937000"/>
            <a:ext cx="4953000" cy="762000"/>
          </a:xfrm>
          <a:prstGeom prst="roundRect">
            <a:avLst>
              <a:gd name="adj" fmla="val 666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193800" y="4038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降本减人：</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一个人管一片渠，远程集控替代一线人海巡河</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6223000" y="3937000"/>
            <a:ext cx="4953000" cy="762000"/>
          </a:xfrm>
          <a:prstGeom prst="roundRect">
            <a:avLst>
              <a:gd name="adj" fmla="val 6666"/>
            </a:avLst>
          </a:prstGeom>
          <a:solidFill>
            <a:srgbClr val="767676">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6400800" y="4038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预算机制：</a:t>
            </a:r>
            <a:r>
              <a:rPr kumimoji="0" lang="en-US" sz="1600" b="0" i="0" u="none" strike="noStrike" kern="0" cap="none" spc="0" normalizeH="0" baseline="0" noProof="0" dirty="0">
                <a:ln>
                  <a:noFill/>
                </a:ln>
                <a:solidFill>
                  <a:srgbClr val="1E1E1E"/>
                </a:solidFill>
                <a:effectLst/>
                <a:uLnTx/>
                <a:uFillTx/>
                <a:latin typeface="Noto Sans SC"/>
                <a:ea typeface="Noto Sans SC"/>
                <a:cs typeface="Noto Sans SC"/>
                <a:sym typeface="Noto Sans SC"/>
              </a:rPr>
              <a:t>只批"</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工程建设费</a:t>
            </a:r>
            <a:r>
              <a:rPr kumimoji="0" lang="en-US" sz="1600" b="0" i="0" u="none" strike="noStrike" kern="0" cap="none" spc="0" normalizeH="0" baseline="0" noProof="0" dirty="0">
                <a:ln>
                  <a:noFill/>
                </a:ln>
                <a:solidFill>
                  <a:srgbClr val="1E1E1E"/>
                </a:solidFill>
                <a:effectLst/>
                <a:uLnTx/>
                <a:uFillTx/>
                <a:latin typeface="Noto Sans SC"/>
                <a:ea typeface="Noto Sans SC"/>
                <a:cs typeface="Noto Sans SC"/>
                <a:sym typeface="Noto Sans SC"/>
              </a:rPr>
              <a:t>"，不批"</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运行服务费</a:t>
            </a:r>
            <a:r>
              <a:rPr kumimoji="0" lang="en-US" sz="1600" b="0" i="0" u="none" strike="noStrike" kern="0" cap="none" spc="0" normalizeH="0" baseline="0" noProof="0" dirty="0">
                <a:ln>
                  <a:noFill/>
                </a:ln>
                <a:solidFill>
                  <a:srgbClr val="1E1E1E"/>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设备养不起</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AutoShape 20"/>
          <p:cNvSpPr/>
          <p:nvPr/>
        </p:nvSpPr>
        <p:spPr>
          <a:xfrm>
            <a:off x="1016000" y="4826000"/>
            <a:ext cx="4953000" cy="762000"/>
          </a:xfrm>
          <a:prstGeom prst="roundRect">
            <a:avLst>
              <a:gd name="adj" fmla="val 666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193800" y="4927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支撑国之大者：</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为国家水网"系统完备、安全可靠"提供数字底座</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6223000" y="4826000"/>
            <a:ext cx="4953000" cy="762000"/>
          </a:xfrm>
          <a:prstGeom prst="roundRect">
            <a:avLst>
              <a:gd name="adj" fmla="val 6666"/>
            </a:avLst>
          </a:prstGeom>
          <a:solidFill>
            <a:srgbClr val="767676">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6400800" y="4927600"/>
            <a:ext cx="4699000" cy="609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AI幻觉与责任：</a:t>
            </a:r>
            <a:r>
              <a:rPr kumimoji="0" lang="en-US" sz="1600" b="0"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误报漏报、数据安全、出了事谁担责，规则还没跟上</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AutoShape 24"/>
          <p:cNvSpPr/>
          <p:nvPr/>
        </p:nvSpPr>
        <p:spPr>
          <a:xfrm>
            <a:off x="1016000" y="57404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AutoShape 25"/>
          <p:cNvSpPr txBox="1"/>
          <p:nvPr/>
        </p:nvSpPr>
        <p:spPr>
          <a:xfrm>
            <a:off x="1320800" y="58420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判断：</a:t>
            </a:r>
            <a:r>
              <a:rPr kumimoji="0" lang="en-US" sz="1800" b="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意义已经看得见，问题在"软"的一边</a:t>
            </a:r>
            <a:r>
              <a:rPr kumimoji="0" lang="en-US" sz="18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r>
              <a:rPr kumimoji="0" lang="en-US" sz="1800" b="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这正是改革要解决的</a:t>
            </a:r>
            <a:r>
              <a:rPr kumimoji="0" lang="en-US" sz="18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endParaRPr kumimoji="0" lang="en-US" sz="18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6" name="Connector 26"/>
          <p:cNvCxnSpPr/>
          <p:nvPr/>
        </p:nvCxnSpPr>
        <p:spPr>
          <a:xfrm rot="-4297">
            <a:off x="1016004" y="6394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7" name="AutoShape 27"/>
          <p:cNvSpPr txBox="1"/>
          <p:nvPr/>
        </p:nvSpPr>
        <p:spPr>
          <a:xfrm>
            <a:off x="1016000" y="65024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来源：结合智慧水利、数字孪生水网公开讨论整理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8" name="AutoShape 28"/>
          <p:cNvSpPr txBox="1"/>
          <p:nvPr/>
        </p:nvSpPr>
        <p:spPr>
          <a:xfrm>
            <a:off x="10414000" y="65024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14 / 16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4826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767676"/>
                </a:solidFill>
                <a:effectLst/>
                <a:uLnTx/>
                <a:uFillTx/>
                <a:latin typeface="Noto Sans SC"/>
                <a:ea typeface="Noto Sans SC"/>
                <a:cs typeface="Noto Sans SC"/>
                <a:sym typeface="Noto Sans SC"/>
              </a:rPr>
              <a:t>TECHNOLOGY · NEXT</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38200"/>
            <a:ext cx="11049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a:ln>
                  <a:noFill/>
                </a:ln>
                <a:solidFill>
                  <a:srgbClr val="1E1E1E"/>
                </a:solidFill>
                <a:effectLst/>
                <a:uLnTx/>
                <a:uFillTx/>
                <a:latin typeface="Noto Serif SC"/>
                <a:ea typeface="Noto Serif SC"/>
                <a:cs typeface="Noto Serif SC"/>
                <a:sym typeface="Noto Serif SC"/>
              </a:rPr>
              <a:t>技术进步方向：从"单点工具"走向"自主智能体协同"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68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526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780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780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平台化：无人机巢+机队调度</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1082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从单架次手动飞，到沿线上百个机巢组成"</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低空水网</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统一调度、自动充电、AI</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识别，覆盖全部巡护里程</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7432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7686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7686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智能化：大模型+多模态识别</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879600" y="30988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从"</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拍照片人来看</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到多模态大模型自动识别裂缝、渗水、违章、植被变化，并自动生成处置工单和维修建议</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7338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7592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7592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融合化：数字孪生+具身智能</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879600" y="40894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物理大坝与数字孪生体实时联动，机器人、无人机、传感器数据双向打通，在虚拟世界先推演再到现场执行</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7244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7498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749800"/>
            <a:ext cx="508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空天地一体化：卫星+北斗+5G</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50800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低轨卫星通信、北斗高精度定位、5G专网叠加，解决长渠"无人区"信号覆盖和厘米级定位问题，让机器人敢去偏远角落</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7404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8420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趋势：从"人操作一台机"到"一群智能体自己跑、自己看、自己报</a:t>
            </a:r>
            <a:r>
              <a:rPr kumimoji="0" lang="en-US" sz="160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endParaRPr kumimoji="0" lang="en-US" sz="160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394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5024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来源：结合具身智能、数字孪生水利、空天信息产业方向整理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5024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15 / 16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4826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767676"/>
                </a:solidFill>
                <a:effectLst/>
                <a:uLnTx/>
                <a:uFillTx/>
                <a:latin typeface="Noto Sans SC"/>
                <a:ea typeface="Noto Sans SC"/>
                <a:cs typeface="Noto Sans SC"/>
                <a:sym typeface="Noto Sans SC"/>
              </a:rPr>
              <a:t>REFORM · NEW RELATIONS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38200"/>
            <a:ext cx="11049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a:ln>
                  <a:noFill/>
                </a:ln>
                <a:solidFill>
                  <a:srgbClr val="1E1E1E"/>
                </a:solidFill>
                <a:effectLst/>
                <a:uLnTx/>
                <a:uFillTx/>
                <a:latin typeface="Noto Serif SC"/>
                <a:ea typeface="Noto Serif SC"/>
                <a:cs typeface="Noto Serif SC"/>
                <a:sym typeface="Noto Serif SC"/>
              </a:rPr>
              <a:t>体制机制改革方向：让生产关系跟上新质生产力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68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526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780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78000"/>
            <a:ext cx="635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预算与采购：从买设备到买服务</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AutoShape 9"/>
          <p:cNvSpPr txBox="1"/>
          <p:nvPr/>
        </p:nvSpPr>
        <p:spPr>
          <a:xfrm>
            <a:off x="1879600" y="21082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把"工程建设费"口径扩展到"</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运行服务费</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按架次、里程、巡护面积向市场购买服务，政府轻资产、专业公司重运营</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7432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7686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768600"/>
            <a:ext cx="635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数据权属：统一中台、开放共享</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AutoShape 13"/>
          <p:cNvSpPr txBox="1"/>
          <p:nvPr/>
        </p:nvSpPr>
        <p:spPr>
          <a:xfrm>
            <a:off x="1879600" y="30988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明确"</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工程数据归工程、公共数据归平台</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打破厂家和单位壁垒，无人机、机器人、传感器数据统一汇入水网数据中台</a:t>
            </a:r>
            <a:r>
              <a:rPr kumimoji="0" lang="en-US" sz="13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7338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7592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759200"/>
            <a:ext cx="635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用人与考核：人机协同、以效论英雄</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AutoShape 17"/>
          <p:cNvSpPr txBox="1"/>
          <p:nvPr/>
        </p:nvSpPr>
        <p:spPr>
          <a:xfrm>
            <a:off x="1879600" y="40894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重设水管岗位，从"走现场"转"</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看大屏、派工单</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考核从"巡检里程"改为"隐患发现率、处置闭环率、群众满意度</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724400"/>
            <a:ext cx="50800" cy="863600"/>
          </a:xfrm>
          <a:prstGeom prst="roundRect">
            <a:avLst>
              <a:gd name="adj" fmla="val 0"/>
            </a:avLst>
          </a:prstGeom>
          <a:solidFill>
            <a:srgbClr val="B84C3A">
              <a:alpha val="100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749800"/>
            <a:ext cx="508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749800"/>
            <a:ext cx="635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安全与责任：AI 出错谁担责</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5080000"/>
            <a:ext cx="9017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lang="zh-CN" altLang="en-US" sz="1600" dirty="0">
                <a:solidFill>
                  <a:srgbClr val="4C4C4C"/>
                </a:solidFill>
                <a:latin typeface="Noto Sans SC"/>
                <a:ea typeface="Noto Sans SC"/>
                <a:cs typeface="Noto Sans SC"/>
                <a:sym typeface="Noto Sans SC"/>
              </a:rPr>
              <a:t>完善</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水利</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 AI </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使用规范：敏感数据不出域、AI</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结论必复核、对外发布必有人签字，明确误报漏报、数据泄露的责任边界</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7404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8420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归宿：让无人机、机器人、AI</a:t>
            </a:r>
            <a:r>
              <a:rPr kumimoji="0" lang="en-US" sz="1600" b="1" i="0" u="none" strike="noStrike" kern="0" cap="none" spc="0" normalizeH="0" baseline="0" noProof="0" dirty="0">
                <a:ln>
                  <a:noFill/>
                </a:ln>
                <a:solidFill>
                  <a:srgbClr val="B84C3A"/>
                </a:solidFill>
                <a:effectLst/>
                <a:uLnTx/>
                <a:uFillTx/>
                <a:latin typeface="Noto Sans SC"/>
                <a:ea typeface="Noto Sans SC"/>
                <a:cs typeface="Noto Sans SC"/>
                <a:sym typeface="Noto Sans SC"/>
              </a:rPr>
              <a:t> 当"</a:t>
            </a:r>
            <a:r>
              <a:rPr kumimoji="0" lang="en-US" sz="16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手脚</a:t>
            </a:r>
            <a:r>
              <a:rPr kumimoji="0" lang="en-US" sz="1600" b="1" i="0" u="none" strike="noStrike" kern="0" cap="none" spc="0" normalizeH="0" baseline="0" noProof="0" dirty="0">
                <a:ln>
                  <a:noFill/>
                </a:ln>
                <a:solidFill>
                  <a:srgbClr val="B84C3A"/>
                </a:solidFill>
                <a:effectLst/>
                <a:uLnTx/>
                <a:uFillTx/>
                <a:latin typeface="Noto Sans SC"/>
                <a:ea typeface="Noto Sans SC"/>
                <a:cs typeface="Noto Sans SC"/>
                <a:sym typeface="Noto Sans SC"/>
              </a:rPr>
              <a:t>"，让数据当"</a:t>
            </a:r>
            <a:r>
              <a:rPr kumimoji="0" lang="en-US" sz="16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纽带</a:t>
            </a:r>
            <a:r>
              <a:rPr kumimoji="0" lang="en-US" sz="1600" b="1"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r>
              <a:rPr kumimoji="0" lang="en-US" sz="1600" b="1"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让制度和人当"大脑</a:t>
            </a:r>
            <a:r>
              <a:rPr kumimoji="0" lang="en-US" sz="1600" b="1"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endParaRPr kumimoji="0" lang="en-US" sz="1600" b="1" i="0" u="none" strike="noStrike" kern="0" cap="none" spc="0" normalizeH="0" baseline="0" noProof="0" dirty="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3944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5024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来源：结合智慧水利、政府购买服务、数字孪生水网建设方向综合整理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5024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16 / 16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7" name="Picture 27"/>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812800"/>
            <a:ext cx="1016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HYDRO-INFRA · TREND BRIEF · 2026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2166816"/>
            <a:ext cx="10414000" cy="177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12500"/>
              </a:lnSpc>
              <a:spcBef>
                <a:spcPts val="0"/>
              </a:spcBef>
              <a:spcAft>
                <a:spcPts val="0"/>
              </a:spcAft>
              <a:buClr>
                <a:srgbClr val="000000"/>
              </a:buClr>
              <a:buSzTx/>
              <a:buFont typeface="Arial"/>
              <a:buNone/>
              <a:tabLst/>
              <a:defRPr/>
            </a:pPr>
            <a:r>
              <a:rPr kumimoji="0" lang="en-US" sz="3800" b="1" i="0" u="none" strike="noStrike" kern="0" cap="none" spc="0" normalizeH="0" baseline="0" noProof="0" dirty="0" err="1">
                <a:ln>
                  <a:noFill/>
                </a:ln>
                <a:solidFill>
                  <a:srgbClr val="143A6E"/>
                </a:solidFill>
                <a:effectLst/>
                <a:uLnTx/>
                <a:uFillTx/>
                <a:latin typeface="Noto Serif SC"/>
                <a:ea typeface="Noto Serif SC"/>
                <a:cs typeface="Noto Serif SC"/>
                <a:sym typeface="Noto Serif SC"/>
              </a:rPr>
              <a:t>水网、算力网</a:t>
            </a:r>
            <a:r>
              <a:rPr kumimoji="0" lang="en-US" sz="3800" b="1" i="0" u="none" strike="noStrike" kern="0" cap="none" spc="0" normalizeH="0" baseline="0" noProof="0" dirty="0">
                <a:ln>
                  <a:noFill/>
                </a:ln>
                <a:solidFill>
                  <a:srgbClr val="143A6E"/>
                </a:solidFill>
                <a:effectLst/>
                <a:uLnTx/>
                <a:uFillTx/>
                <a:latin typeface="Noto Serif SC"/>
                <a:ea typeface="Noto Serif SC"/>
                <a:cs typeface="Noto Serif SC"/>
                <a:sym typeface="Noto Serif SC"/>
              </a:rPr>
              <a:t>、</a:t>
            </a:r>
            <a:r>
              <a:rPr kumimoji="0" lang="zh-CN" altLang="en-US" sz="3800" b="1" i="0" u="none" strike="noStrike" kern="0" cap="none" spc="0" normalizeH="0" baseline="0" noProof="0" dirty="0">
                <a:ln>
                  <a:noFill/>
                </a:ln>
                <a:solidFill>
                  <a:srgbClr val="143A6E"/>
                </a:solidFill>
                <a:effectLst/>
                <a:uLnTx/>
                <a:uFillTx/>
                <a:latin typeface="Noto Serif SC"/>
                <a:ea typeface="Noto Serif SC"/>
                <a:cs typeface="Noto Serif SC"/>
                <a:sym typeface="Noto Serif SC"/>
              </a:rPr>
              <a:t>新一代通</a:t>
            </a:r>
            <a:r>
              <a:rPr kumimoji="0" lang="en-US" sz="3800" b="1" i="0" u="none" strike="noStrike" kern="0" cap="none" spc="0" normalizeH="0" baseline="0" noProof="0" dirty="0" err="1">
                <a:ln>
                  <a:noFill/>
                </a:ln>
                <a:solidFill>
                  <a:srgbClr val="143A6E"/>
                </a:solidFill>
                <a:effectLst/>
                <a:uLnTx/>
                <a:uFillTx/>
                <a:latin typeface="Noto Serif SC"/>
                <a:ea typeface="Noto Serif SC"/>
                <a:cs typeface="Noto Serif SC"/>
                <a:sym typeface="Noto Serif SC"/>
              </a:rPr>
              <a:t>信网</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2500"/>
              </a:lnSpc>
              <a:spcBef>
                <a:spcPts val="0"/>
              </a:spcBef>
              <a:spcAft>
                <a:spcPts val="0"/>
              </a:spcAft>
              <a:buClr>
                <a:srgbClr val="000000"/>
              </a:buClr>
              <a:buSzTx/>
              <a:buFont typeface="Arial"/>
              <a:buNone/>
              <a:tabLst/>
              <a:defRPr/>
            </a:pPr>
            <a:r>
              <a:rPr kumimoji="0" lang="en-US" sz="3800" b="1" i="0" u="none" strike="noStrike" kern="0" cap="none" spc="0" normalizeH="0" baseline="0" noProof="0" dirty="0" err="1">
                <a:ln>
                  <a:noFill/>
                </a:ln>
                <a:solidFill>
                  <a:srgbClr val="143A6E"/>
                </a:solidFill>
                <a:effectLst/>
                <a:uLnTx/>
                <a:uFillTx/>
                <a:latin typeface="Noto Serif SC"/>
                <a:ea typeface="Noto Serif SC"/>
                <a:cs typeface="Noto Serif SC"/>
                <a:sym typeface="Noto Serif SC"/>
              </a:rPr>
              <a:t>正从"分头建设"走向</a:t>
            </a:r>
            <a:r>
              <a:rPr kumimoji="0" lang="en-US" sz="3800" b="1" i="0" u="none" strike="noStrike" kern="0" cap="none" spc="0" normalizeH="0" baseline="0" noProof="0" dirty="0" err="1">
                <a:ln>
                  <a:noFill/>
                </a:ln>
                <a:solidFill>
                  <a:srgbClr val="2D7D82"/>
                </a:solidFill>
                <a:effectLst/>
                <a:uLnTx/>
                <a:uFillTx/>
                <a:latin typeface="Noto Serif SC"/>
                <a:ea typeface="Noto Serif SC"/>
                <a:cs typeface="Noto Serif SC"/>
                <a:sym typeface="Noto Serif SC"/>
              </a:rPr>
              <a:t>"一体融合</a:t>
            </a:r>
            <a:r>
              <a:rPr kumimoji="0" lang="en-US" sz="3800" b="1" i="0" u="none" strike="noStrike" kern="0" cap="none" spc="0" normalizeH="0" baseline="0" noProof="0" dirty="0">
                <a:ln>
                  <a:noFill/>
                </a:ln>
                <a:solidFill>
                  <a:srgbClr val="2D7D82"/>
                </a:solidFill>
                <a:effectLst/>
                <a:uLnTx/>
                <a:uFillTx/>
                <a:latin typeface="Noto Serif SC"/>
                <a:ea typeface="Noto Serif SC"/>
                <a:cs typeface="Noto Serif SC"/>
                <a:sym typeface="Noto Serif SC"/>
              </a:rPr>
              <a:t>"</a:t>
            </a:r>
          </a:p>
        </p:txBody>
      </p:sp>
      <p:cxnSp>
        <p:nvCxnSpPr>
          <p:cNvPr id="4" name="Connector 4"/>
          <p:cNvCxnSpPr/>
          <p:nvPr/>
        </p:nvCxnSpPr>
        <p:spPr>
          <a:xfrm rot="-42969">
            <a:off x="1016040" y="4260850"/>
            <a:ext cx="1016000" cy="12700"/>
          </a:xfrm>
          <a:prstGeom prst="straightConnector1">
            <a:avLst/>
          </a:prstGeom>
          <a:solidFill>
            <a:srgbClr val="DEE0E3">
              <a:alpha val="100000"/>
            </a:srgbClr>
          </a:solidFill>
          <a:ln w="38100" cap="flat" cmpd="sng">
            <a:solidFill>
              <a:srgbClr val="2D7D82">
                <a:alpha val="100000"/>
              </a:srgbClr>
            </a:solidFill>
            <a:prstDash val="solid"/>
            <a:round/>
            <a:headEnd type="none" w="lg" len="lg"/>
            <a:tailEnd type="none" w="lg" len="lg"/>
          </a:ln>
        </p:spPr>
      </p:cxnSp>
      <p:sp>
        <p:nvSpPr>
          <p:cNvPr id="5" name="AutoShape 5"/>
          <p:cNvSpPr txBox="1"/>
          <p:nvPr/>
        </p:nvSpPr>
        <p:spPr>
          <a:xfrm>
            <a:off x="1016000" y="4521200"/>
            <a:ext cx="9906000" cy="1016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3C3C3C"/>
                </a:solidFill>
                <a:effectLst/>
                <a:uLnTx/>
                <a:uFillTx/>
                <a:latin typeface="Noto Sans SC"/>
                <a:ea typeface="Noto Sans SC"/>
                <a:cs typeface="Noto Sans SC"/>
                <a:sym typeface="Noto Sans SC"/>
              </a:rPr>
              <a:t>国家水网 × 全国一体化算力网 × 天空地感知网，三网交汇；</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a:ln>
                  <a:noFill/>
                </a:ln>
                <a:solidFill>
                  <a:srgbClr val="3C3C3C"/>
                </a:solidFill>
                <a:effectLst/>
                <a:uLnTx/>
                <a:uFillTx/>
                <a:latin typeface="Noto Sans SC"/>
                <a:ea typeface="Noto Sans SC"/>
                <a:cs typeface="Noto Sans SC"/>
                <a:sym typeface="Noto Sans SC"/>
              </a:rPr>
              <a:t>"算水协同"成为继"算电协同"之后，国家基础设施布局的新逻辑。</a:t>
            </a:r>
          </a:p>
        </p:txBody>
      </p:sp>
      <p:sp>
        <p:nvSpPr>
          <p:cNvPr id="6" name="AutoShape 6"/>
          <p:cNvSpPr txBox="1"/>
          <p:nvPr/>
        </p:nvSpPr>
        <p:spPr>
          <a:xfrm>
            <a:off x="1016000" y="6248400"/>
            <a:ext cx="1016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资料来源：水利部、人民日报、光明日报等公开报道（2025—2026）整理 · 仅供趋势研判</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558800"/>
            <a:ext cx="10414000" cy="431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143A6E"/>
                </a:solidFill>
                <a:effectLst/>
                <a:uLnTx/>
                <a:uFillTx/>
                <a:latin typeface="Noto Serif SC"/>
                <a:ea typeface="Noto Serif SC"/>
                <a:cs typeface="Noto Serif SC"/>
                <a:sym typeface="Noto Serif SC"/>
              </a:rPr>
              <a:t>水给算供"冷与电"，算给水装"脑与眼"——三网是双向赋能，不是简单叠加</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1092200"/>
            <a:ext cx="10414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信息网是神经、算力网是大脑、水网是血脉，三者交汇于"</a:t>
            </a: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数字孪生水利</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共同支撑预报、预警、预演、预案"四预</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 name="Connector 4"/>
          <p:cNvCxnSpPr/>
          <p:nvPr/>
        </p:nvCxnSpPr>
        <p:spPr>
          <a:xfrm rot="10384020">
            <a:off x="2592320" y="3613151"/>
            <a:ext cx="3260835" cy="12700"/>
          </a:xfrm>
          <a:prstGeom prst="straightConnector1">
            <a:avLst/>
          </a:prstGeom>
          <a:solidFill>
            <a:srgbClr val="DEE0E3">
              <a:alpha val="100000"/>
            </a:srgbClr>
          </a:solidFill>
          <a:ln w="12700" cap="flat" cmpd="sng">
            <a:solidFill>
              <a:srgbClr val="788291">
                <a:alpha val="100000"/>
              </a:srgbClr>
            </a:solidFill>
            <a:prstDash val="solid"/>
            <a:round/>
            <a:headEnd type="arrow" w="med" len="med"/>
            <a:tailEnd type="arrow" w="med" len="med"/>
          </a:ln>
        </p:spPr>
      </p:cxnSp>
      <p:cxnSp>
        <p:nvCxnSpPr>
          <p:cNvPr id="5" name="Connector 5"/>
          <p:cNvCxnSpPr/>
          <p:nvPr/>
        </p:nvCxnSpPr>
        <p:spPr>
          <a:xfrm rot="374638">
            <a:off x="6212263" y="3613151"/>
            <a:ext cx="3386997" cy="12700"/>
          </a:xfrm>
          <a:prstGeom prst="straightConnector1">
            <a:avLst/>
          </a:prstGeom>
          <a:solidFill>
            <a:srgbClr val="DEE0E3">
              <a:alpha val="100000"/>
            </a:srgbClr>
          </a:solidFill>
          <a:ln w="12700" cap="flat" cmpd="sng">
            <a:solidFill>
              <a:srgbClr val="788291">
                <a:alpha val="100000"/>
              </a:srgbClr>
            </a:solidFill>
            <a:prstDash val="solid"/>
            <a:round/>
            <a:headEnd type="arrow" w="med" len="med"/>
            <a:tailEnd type="arrow" w="med" len="med"/>
          </a:ln>
        </p:spPr>
      </p:cxnSp>
      <p:cxnSp>
        <p:nvCxnSpPr>
          <p:cNvPr id="6" name="Connector 6"/>
          <p:cNvCxnSpPr/>
          <p:nvPr/>
        </p:nvCxnSpPr>
        <p:spPr>
          <a:xfrm rot="-8185">
            <a:off x="3429008" y="4692650"/>
            <a:ext cx="5334000" cy="12700"/>
          </a:xfrm>
          <a:prstGeom prst="straightConnector1">
            <a:avLst/>
          </a:prstGeom>
          <a:solidFill>
            <a:srgbClr val="DEE0E3">
              <a:alpha val="100000"/>
            </a:srgbClr>
          </a:solidFill>
          <a:ln w="12700" cap="flat" cmpd="sng">
            <a:solidFill>
              <a:srgbClr val="788291">
                <a:alpha val="100000"/>
              </a:srgbClr>
            </a:solidFill>
            <a:prstDash val="solid"/>
            <a:round/>
            <a:headEnd type="arrow" w="med" len="med"/>
            <a:tailEnd type="arrow" w="med" len="med"/>
          </a:ln>
        </p:spPr>
      </p:cxnSp>
      <p:sp>
        <p:nvSpPr>
          <p:cNvPr id="7" name="AutoShape 7"/>
          <p:cNvSpPr/>
          <p:nvPr/>
        </p:nvSpPr>
        <p:spPr>
          <a:xfrm>
            <a:off x="5143500" y="1651000"/>
            <a:ext cx="1778000" cy="1778000"/>
          </a:xfrm>
          <a:prstGeom prst="ellipse">
            <a:avLst/>
          </a:prstGeom>
          <a:solidFill>
            <a:srgbClr val="FFFFFF">
              <a:alpha val="100000"/>
            </a:srgbClr>
          </a:solidFill>
          <a:ln w="25400" cap="flat" cmpd="sng">
            <a:solidFill>
              <a:srgbClr val="143A6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p:nvPr/>
        </p:nvSpPr>
        <p:spPr>
          <a:xfrm>
            <a:off x="1651000" y="3810000"/>
            <a:ext cx="1778000" cy="1778000"/>
          </a:xfrm>
          <a:prstGeom prst="ellipse">
            <a:avLst/>
          </a:prstGeom>
          <a:solidFill>
            <a:srgbClr val="FFFFFF">
              <a:alpha val="100000"/>
            </a:srgbClr>
          </a:solidFill>
          <a:ln w="25400" cap="flat" cmpd="sng">
            <a:solidFill>
              <a:srgbClr val="2D7D82">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p:nvPr/>
        </p:nvSpPr>
        <p:spPr>
          <a:xfrm>
            <a:off x="8763000" y="3810000"/>
            <a:ext cx="1778000" cy="1778000"/>
          </a:xfrm>
          <a:prstGeom prst="ellipse">
            <a:avLst/>
          </a:prstGeom>
          <a:solidFill>
            <a:srgbClr val="FFFFFF">
              <a:alpha val="100000"/>
            </a:srgbClr>
          </a:solidFill>
          <a:ln w="25400" cap="flat" cmpd="sng">
            <a:solidFill>
              <a:srgbClr val="143A6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txBox="1"/>
          <p:nvPr/>
        </p:nvSpPr>
        <p:spPr>
          <a:xfrm>
            <a:off x="5143500" y="2235200"/>
            <a:ext cx="1778000" cy="762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8333"/>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143A6E"/>
                </a:solidFill>
                <a:effectLst/>
                <a:uLnTx/>
                <a:uFillTx/>
                <a:latin typeface="Noto Sans SC"/>
                <a:ea typeface="Noto Sans SC"/>
                <a:cs typeface="Noto Sans SC"/>
                <a:sym typeface="Noto Sans SC"/>
              </a:rPr>
              <a:t>算力网</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8333"/>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767676"/>
                </a:solidFill>
                <a:effectLst/>
                <a:uLnTx/>
                <a:uFillTx/>
                <a:latin typeface="Noto Sans SC"/>
                <a:ea typeface="Noto Sans SC"/>
                <a:cs typeface="Noto Sans SC"/>
                <a:sym typeface="Noto Sans SC"/>
              </a:rPr>
              <a:t>大脑 · 智算云</a:t>
            </a:r>
          </a:p>
        </p:txBody>
      </p:sp>
      <p:sp>
        <p:nvSpPr>
          <p:cNvPr id="11" name="AutoShape 11"/>
          <p:cNvSpPr txBox="1"/>
          <p:nvPr/>
        </p:nvSpPr>
        <p:spPr>
          <a:xfrm>
            <a:off x="1651000" y="4394200"/>
            <a:ext cx="1778000" cy="762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8333"/>
              </a:lnSpc>
              <a:spcBef>
                <a:spcPts val="0"/>
              </a:spcBef>
              <a:spcAft>
                <a:spcPts val="0"/>
              </a:spcAft>
              <a:buClr>
                <a:srgbClr val="000000"/>
              </a:buClr>
              <a:buSzTx/>
              <a:buFont typeface="Arial"/>
              <a:buNone/>
              <a:tabLst/>
              <a:defRPr/>
            </a:pPr>
            <a:r>
              <a:rPr kumimoji="0" lang="en-US" sz="1700" b="1" i="0" u="none" strike="noStrike" kern="0" cap="none" spc="0" normalizeH="0" baseline="0" noProof="0">
                <a:ln>
                  <a:noFill/>
                </a:ln>
                <a:solidFill>
                  <a:srgbClr val="2D7D82"/>
                </a:solidFill>
                <a:effectLst/>
                <a:uLnTx/>
                <a:uFillTx/>
                <a:latin typeface="Noto Sans SC"/>
                <a:ea typeface="Noto Sans SC"/>
                <a:cs typeface="Noto Sans SC"/>
                <a:sym typeface="Noto Sans SC"/>
              </a:rPr>
              <a:t>水网</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8333"/>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767676"/>
                </a:solidFill>
                <a:effectLst/>
                <a:uLnTx/>
                <a:uFillTx/>
                <a:latin typeface="Noto Sans SC"/>
                <a:ea typeface="Noto Sans SC"/>
                <a:cs typeface="Noto Sans SC"/>
                <a:sym typeface="Noto Sans SC"/>
              </a:rPr>
              <a:t>血脉 · 冷与电</a:t>
            </a:r>
          </a:p>
        </p:txBody>
      </p:sp>
      <p:sp>
        <p:nvSpPr>
          <p:cNvPr id="12" name="AutoShape 12"/>
          <p:cNvSpPr txBox="1"/>
          <p:nvPr/>
        </p:nvSpPr>
        <p:spPr>
          <a:xfrm>
            <a:off x="8763000" y="4394200"/>
            <a:ext cx="1778000" cy="762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08333"/>
              </a:lnSpc>
              <a:spcBef>
                <a:spcPts val="0"/>
              </a:spcBef>
              <a:spcAft>
                <a:spcPts val="0"/>
              </a:spcAft>
              <a:buClr>
                <a:srgbClr val="000000"/>
              </a:buClr>
              <a:buSzTx/>
              <a:buFont typeface="Arial"/>
              <a:buNone/>
              <a:tabLst/>
              <a:defRPr/>
            </a:pPr>
            <a:r>
              <a:rPr kumimoji="0" lang="zh-CN" altLang="en-US" sz="17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通</a:t>
            </a:r>
            <a:r>
              <a:rPr kumimoji="0" lang="en-US" sz="17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信网</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8333"/>
              </a:lnSpc>
              <a:spcBef>
                <a:spcPts val="0"/>
              </a:spcBef>
              <a:spcAft>
                <a:spcPts val="0"/>
              </a:spcAft>
              <a:buClr>
                <a:srgbClr val="000000"/>
              </a:buClr>
              <a:buSzTx/>
              <a:buFont typeface="Arial"/>
              <a:buNone/>
              <a:tabLst/>
              <a:defRPr/>
            </a:pPr>
            <a:r>
              <a:rPr kumimoji="0" lang="en-US" sz="1200" b="1"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神经</a:t>
            </a:r>
            <a:r>
              <a:rPr kumimoji="0" lang="en-US" sz="1200" b="1" i="0" u="none" strike="noStrike" kern="0" cap="none" spc="0" normalizeH="0" baseline="0" noProof="0" dirty="0">
                <a:ln>
                  <a:noFill/>
                </a:ln>
                <a:solidFill>
                  <a:srgbClr val="767676"/>
                </a:solidFill>
                <a:effectLst/>
                <a:uLnTx/>
                <a:uFillTx/>
                <a:latin typeface="Noto Sans SC"/>
                <a:ea typeface="Noto Sans SC"/>
                <a:cs typeface="Noto Sans SC"/>
                <a:sym typeface="Noto Sans SC"/>
              </a:rPr>
              <a:t> · </a:t>
            </a:r>
            <a:r>
              <a:rPr kumimoji="0" lang="en-US" sz="1200" b="1"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感知</a:t>
            </a:r>
            <a:endParaRPr kumimoji="0" lang="en-US" sz="1200" b="1" i="0" u="none" strike="noStrike" kern="0" cap="none" spc="0" normalizeH="0" baseline="0" noProof="0" dirty="0">
              <a:ln>
                <a:noFill/>
              </a:ln>
              <a:solidFill>
                <a:srgbClr val="767676"/>
              </a:solidFill>
              <a:effectLst/>
              <a:uLnTx/>
              <a:uFillTx/>
              <a:latin typeface="Noto Sans SC"/>
              <a:ea typeface="Noto Sans SC"/>
              <a:cs typeface="Noto Sans SC"/>
              <a:sym typeface="Noto Sans SC"/>
            </a:endParaRPr>
          </a:p>
        </p:txBody>
      </p:sp>
      <p:sp>
        <p:nvSpPr>
          <p:cNvPr id="13" name="AutoShape 13"/>
          <p:cNvSpPr txBox="1"/>
          <p:nvPr/>
        </p:nvSpPr>
        <p:spPr>
          <a:xfrm>
            <a:off x="3403600" y="3124200"/>
            <a:ext cx="1524000" cy="254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2D7D82"/>
                </a:solidFill>
                <a:effectLst/>
                <a:uLnTx/>
                <a:uFillTx/>
                <a:latin typeface="Noto Sans SC"/>
                <a:ea typeface="Noto Sans SC"/>
                <a:cs typeface="Noto Sans SC"/>
                <a:sym typeface="Noto Sans SC"/>
              </a:rPr>
              <a:t>算水协同</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txBox="1"/>
          <p:nvPr/>
        </p:nvSpPr>
        <p:spPr>
          <a:xfrm>
            <a:off x="7264400" y="3124200"/>
            <a:ext cx="1524000" cy="254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算感一体</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AutoShape 15"/>
          <p:cNvSpPr txBox="1"/>
          <p:nvPr/>
        </p:nvSpPr>
        <p:spPr>
          <a:xfrm>
            <a:off x="5397500" y="4876800"/>
            <a:ext cx="1397000" cy="254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水网在线</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AutoShape 16"/>
          <p:cNvSpPr txBox="1"/>
          <p:nvPr/>
        </p:nvSpPr>
        <p:spPr>
          <a:xfrm>
            <a:off x="4889500" y="4089400"/>
            <a:ext cx="2413000" cy="3048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143A6E"/>
                </a:solidFill>
                <a:effectLst/>
                <a:uLnTx/>
                <a:uFillTx/>
                <a:latin typeface="Noto Sans SC"/>
                <a:ea typeface="Noto Sans SC"/>
                <a:cs typeface="Noto Sans SC"/>
                <a:sym typeface="Noto Sans SC"/>
              </a:rPr>
              <a:t>交汇枢纽：数字孪生水利</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016000" y="5816600"/>
            <a:ext cx="10160000" cy="482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5A5A5A"/>
                </a:solidFill>
                <a:effectLst/>
                <a:uLnTx/>
                <a:uFillTx/>
                <a:latin typeface="Noto Sans SC"/>
                <a:ea typeface="Noto Sans SC"/>
                <a:cs typeface="Noto Sans SC"/>
                <a:sym typeface="Noto Sans SC"/>
              </a:rPr>
              <a:t>水网→算力：提供冷却用水与水电绿电</a:t>
            </a:r>
            <a:r>
              <a:rPr kumimoji="0" lang="en-US" b="0" i="0" u="none" strike="noStrike" kern="0" cap="none" spc="0" normalizeH="0" baseline="0" noProof="0" dirty="0">
                <a:ln>
                  <a:noFill/>
                </a:ln>
                <a:solidFill>
                  <a:srgbClr val="5A5A5A"/>
                </a:solidFill>
                <a:effectLst/>
                <a:uLnTx/>
                <a:uFillTx/>
                <a:latin typeface="Noto Sans SC"/>
                <a:ea typeface="Noto Sans SC"/>
                <a:cs typeface="Noto Sans SC"/>
                <a:sym typeface="Noto Sans SC"/>
              </a:rPr>
              <a:t>　｜　</a:t>
            </a:r>
            <a:r>
              <a:rPr kumimoji="0" lang="en-US" b="0" i="0" u="none" strike="noStrike" kern="0" cap="none" spc="0" normalizeH="0" baseline="0" noProof="0" dirty="0" err="1">
                <a:ln>
                  <a:noFill/>
                </a:ln>
                <a:solidFill>
                  <a:srgbClr val="5A5A5A"/>
                </a:solidFill>
                <a:effectLst/>
                <a:uLnTx/>
                <a:uFillTx/>
                <a:latin typeface="Noto Sans SC"/>
                <a:ea typeface="Noto Sans SC"/>
                <a:cs typeface="Noto Sans SC"/>
                <a:sym typeface="Noto Sans SC"/>
              </a:rPr>
              <a:t>算力→水网：高保真模拟与调度预演</a:t>
            </a:r>
            <a:r>
              <a:rPr kumimoji="0" lang="en-US" b="0" i="0" u="none" strike="noStrike" kern="0" cap="none" spc="0" normalizeH="0" baseline="0" noProof="0" dirty="0">
                <a:ln>
                  <a:noFill/>
                </a:ln>
                <a:solidFill>
                  <a:srgbClr val="5A5A5A"/>
                </a:solidFill>
                <a:effectLst/>
                <a:uLnTx/>
                <a:uFillTx/>
                <a:latin typeface="Noto Sans SC"/>
                <a:ea typeface="Noto Sans SC"/>
                <a:cs typeface="Noto Sans SC"/>
                <a:sym typeface="Noto Sans SC"/>
              </a:rPr>
              <a:t>　｜　</a:t>
            </a:r>
            <a:r>
              <a:rPr kumimoji="0" lang="zh-CN" altLang="en-US" b="0" i="0" u="none" strike="noStrike" kern="0" cap="none" spc="0" normalizeH="0" baseline="0" noProof="0" dirty="0">
                <a:ln>
                  <a:noFill/>
                </a:ln>
                <a:solidFill>
                  <a:srgbClr val="5A5A5A"/>
                </a:solidFill>
                <a:effectLst/>
                <a:uLnTx/>
                <a:uFillTx/>
                <a:latin typeface="Noto Sans SC"/>
                <a:ea typeface="Noto Sans SC"/>
                <a:cs typeface="Noto Sans SC"/>
                <a:sym typeface="Noto Sans SC"/>
              </a:rPr>
              <a:t>通</a:t>
            </a:r>
            <a:r>
              <a:rPr kumimoji="0" lang="en-US" b="0" i="0" u="none" strike="noStrike" kern="0" cap="none" spc="0" normalizeH="0" baseline="0" noProof="0" dirty="0" err="1">
                <a:ln>
                  <a:noFill/>
                </a:ln>
                <a:solidFill>
                  <a:srgbClr val="5A5A5A"/>
                </a:solidFill>
                <a:effectLst/>
                <a:uLnTx/>
                <a:uFillTx/>
                <a:latin typeface="Noto Sans SC"/>
                <a:ea typeface="Noto Sans SC"/>
                <a:cs typeface="Noto Sans SC"/>
                <a:sym typeface="Noto Sans SC"/>
              </a:rPr>
              <a:t>信网</a:t>
            </a:r>
            <a:r>
              <a:rPr kumimoji="0" lang="en-US" b="0" i="0" u="none" strike="noStrike" kern="0" cap="none" spc="0" normalizeH="0" baseline="0" noProof="0" dirty="0">
                <a:ln>
                  <a:noFill/>
                </a:ln>
                <a:solidFill>
                  <a:srgbClr val="5A5A5A"/>
                </a:solidFill>
                <a:effectLst/>
                <a:uLnTx/>
                <a:uFillTx/>
                <a:latin typeface="Noto Sans SC"/>
                <a:ea typeface="Noto Sans SC"/>
                <a:cs typeface="Noto Sans SC"/>
                <a:sym typeface="Noto Sans SC"/>
              </a:rPr>
              <a:t>："</a:t>
            </a:r>
            <a:r>
              <a:rPr kumimoji="0" lang="en-US" b="0" i="0" u="none" strike="noStrike" kern="0" cap="none" spc="0" normalizeH="0" baseline="0" noProof="0" dirty="0" err="1">
                <a:ln>
                  <a:noFill/>
                </a:ln>
                <a:solidFill>
                  <a:srgbClr val="5A5A5A"/>
                </a:solidFill>
                <a:effectLst/>
                <a:uLnTx/>
                <a:uFillTx/>
                <a:latin typeface="Noto Sans SC"/>
                <a:ea typeface="Noto Sans SC"/>
                <a:cs typeface="Noto Sans SC"/>
                <a:sym typeface="Noto Sans SC"/>
              </a:rPr>
              <a:t>天空地水工"一体感知，连接物理与数字两端</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txBox="1"/>
          <p:nvPr/>
        </p:nvSpPr>
        <p:spPr>
          <a:xfrm>
            <a:off x="1016000" y="6248399"/>
            <a:ext cx="10160000" cy="384313"/>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资料来源：水利部"十四五"水利高质量发展成就发布会（2025.9）、</a:t>
            </a:r>
            <a:r>
              <a:rPr kumimoji="0" lang="en-US" sz="10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数字孪生水网顶层设计（IWRA</a:t>
            </a:r>
            <a:r>
              <a:rPr kumimoji="0" lang="en-US" sz="10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 2023）整理</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558800"/>
            <a:ext cx="10414000" cy="431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143A6E"/>
                </a:solidFill>
                <a:effectLst/>
                <a:uLnTx/>
                <a:uFillTx/>
                <a:latin typeface="Noto Serif SC"/>
                <a:ea typeface="Noto Serif SC"/>
                <a:cs typeface="Noto Serif SC"/>
                <a:sym typeface="Noto Serif SC"/>
              </a:rPr>
              <a:t>三个标志性实践，勾勒出三网融合的落地路径</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1092200"/>
            <a:ext cx="10414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大模型进南水北调、智算中心进水电站、算力枢纽"以水定算</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融合已从概念走向工程现场</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4" name="Connector 4"/>
          <p:cNvCxnSpPr/>
          <p:nvPr/>
        </p:nvCxnSpPr>
        <p:spPr>
          <a:xfrm rot="5389582">
            <a:off x="5016500" y="3740160"/>
            <a:ext cx="4191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5" name="AutoShape 5"/>
          <p:cNvSpPr txBox="1"/>
          <p:nvPr/>
        </p:nvSpPr>
        <p:spPr>
          <a:xfrm>
            <a:off x="1016000" y="1600200"/>
            <a:ext cx="558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2D7D82"/>
                </a:solidFill>
                <a:effectLst/>
                <a:uLnTx/>
                <a:uFillTx/>
                <a:latin typeface="Noto Sans SC"/>
                <a:ea typeface="Noto Sans SC"/>
                <a:cs typeface="Noto Sans SC"/>
                <a:sym typeface="Noto Sans SC"/>
              </a:rPr>
              <a:t>标志性实践</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1016000" y="2006600"/>
            <a:ext cx="508000" cy="381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587500" y="2006600"/>
            <a:ext cx="52705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43A6E"/>
                </a:solidFill>
                <a:effectLst/>
                <a:uLnTx/>
                <a:uFillTx/>
                <a:latin typeface="Noto Sans SC"/>
                <a:ea typeface="Noto Sans SC"/>
                <a:cs typeface="Noto Sans SC"/>
                <a:sym typeface="Noto Sans SC"/>
              </a:rPr>
              <a:t>南水北调"天河"大模型上线</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587500" y="2362200"/>
            <a:ext cx="52705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1 </a:t>
            </a: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个智算云平台、AI</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 </a:t>
            </a: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与数据</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 2 </a:t>
            </a: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大中台、水网语言</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视觉</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专业模型</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 3 </a:t>
            </a: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大体系，调度从"人跑眼看"走向"智能预演</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9" name="Connector 9"/>
          <p:cNvCxnSpPr/>
          <p:nvPr/>
        </p:nvCxnSpPr>
        <p:spPr>
          <a:xfrm rot="-7473">
            <a:off x="1016007" y="3041650"/>
            <a:ext cx="5842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10" name="AutoShape 10"/>
          <p:cNvSpPr txBox="1"/>
          <p:nvPr/>
        </p:nvSpPr>
        <p:spPr>
          <a:xfrm>
            <a:off x="1016000" y="3200400"/>
            <a:ext cx="508000" cy="381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587500" y="3200400"/>
            <a:ext cx="52705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雅砻江两河口：智算中心"安家"水电站隧洞</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AutoShape 12"/>
          <p:cNvSpPr txBox="1"/>
          <p:nvPr/>
        </p:nvSpPr>
        <p:spPr>
          <a:xfrm>
            <a:off x="1587500" y="3556000"/>
            <a:ext cx="52705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利用山体天然恒温冷却，绿电直供算力，建设"水风光蓄储氢算"全要素一体化示范区</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13" name="Connector 13"/>
          <p:cNvCxnSpPr/>
          <p:nvPr/>
        </p:nvCxnSpPr>
        <p:spPr>
          <a:xfrm rot="-7473">
            <a:off x="1016007" y="4235450"/>
            <a:ext cx="5842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14" name="AutoShape 14"/>
          <p:cNvSpPr txBox="1"/>
          <p:nvPr/>
        </p:nvSpPr>
        <p:spPr>
          <a:xfrm>
            <a:off x="1016000" y="4394200"/>
            <a:ext cx="508000" cy="381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587500" y="4394200"/>
            <a:ext cx="52705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乌兰察布：五千亿算力投资落地"以水定算</a:t>
            </a:r>
            <a:r>
              <a:rPr kumimoji="0" lang="en-US" sz="15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AutoShape 16"/>
          <p:cNvSpPr txBox="1"/>
          <p:nvPr/>
        </p:nvSpPr>
        <p:spPr>
          <a:xfrm>
            <a:off x="1587500" y="4749800"/>
            <a:ext cx="5270500" cy="1422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冷却用水、余热回收与区域水资源承载力同框核算</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算水协同”与“算电协同”并列为绿色算力两条底线</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根据</a:t>
            </a:r>
            <a:r>
              <a:rPr kumimoji="0" lang="en-US" altLang="zh-CN"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2026</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年</a:t>
            </a:r>
            <a:r>
              <a:rPr kumimoji="0" lang="en-US" altLang="zh-CN"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10</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月</a:t>
            </a:r>
            <a:r>
              <a:rPr kumimoji="0" lang="en-US" altLang="zh-CN"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26</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日</a:t>
            </a:r>
            <a:r>
              <a:rPr kumimoji="0" lang="en-US" altLang="zh-CN"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人民日报</a:t>
            </a:r>
            <a:r>
              <a:rPr kumimoji="0" lang="en-US" altLang="zh-CN"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，截至目前，签约数据中心项目超百个，投运算力</a:t>
            </a:r>
            <a:r>
              <a:rPr kumimoji="0" lang="en-US" altLang="zh-CN"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17.2</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万</a:t>
            </a:r>
            <a:r>
              <a:rPr kumimoji="0" lang="en-US" altLang="zh-CN"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P</a:t>
            </a:r>
            <a:r>
              <a:rPr kumimoji="0" lang="zh-CN" alt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（每秒千万亿次浮点运算）</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AutoShape 17"/>
          <p:cNvSpPr txBox="1"/>
          <p:nvPr/>
        </p:nvSpPr>
        <p:spPr>
          <a:xfrm>
            <a:off x="7493000" y="1600200"/>
            <a:ext cx="3683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143A6E"/>
                </a:solidFill>
                <a:effectLst/>
                <a:uLnTx/>
                <a:uFillTx/>
                <a:latin typeface="Noto Sans SC"/>
                <a:ea typeface="Noto Sans SC"/>
                <a:cs typeface="Noto Sans SC"/>
                <a:sym typeface="Noto Sans SC"/>
              </a:rPr>
              <a:t>三条趋势判断</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7493000" y="2032000"/>
            <a:ext cx="3683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从"算电协同"到"算水协同</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AutoShape 19"/>
          <p:cNvSpPr txBox="1"/>
          <p:nvPr/>
        </p:nvSpPr>
        <p:spPr>
          <a:xfrm>
            <a:off x="7493000" y="2362200"/>
            <a:ext cx="3683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dirty="0" err="1">
                <a:ln>
                  <a:noFill/>
                </a:ln>
                <a:solidFill>
                  <a:srgbClr val="5A5A5A"/>
                </a:solidFill>
                <a:effectLst/>
                <a:uLnTx/>
                <a:uFillTx/>
                <a:latin typeface="Noto Sans SC"/>
                <a:ea typeface="Noto Sans SC"/>
                <a:cs typeface="Noto Sans SC"/>
                <a:sym typeface="Noto Sans SC"/>
              </a:rPr>
              <a:t>水与电并列，成为算力布局不可绕过的硬约束</a:t>
            </a:r>
            <a:r>
              <a:rPr kumimoji="0" lang="en-US" sz="1100" b="0" i="0" u="none" strike="noStrike" kern="0" cap="none" spc="0" normalizeH="0" baseline="0" noProof="0" dirty="0">
                <a:ln>
                  <a:noFill/>
                </a:ln>
                <a:solidFill>
                  <a:srgbClr val="5A5A5A"/>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AutoShape 20"/>
          <p:cNvSpPr txBox="1"/>
          <p:nvPr/>
        </p:nvSpPr>
        <p:spPr>
          <a:xfrm>
            <a:off x="7493000" y="3047980"/>
            <a:ext cx="3683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从"数字孪生流域"到"数字孪生水网</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AutoShape 21"/>
          <p:cNvSpPr txBox="1"/>
          <p:nvPr/>
        </p:nvSpPr>
        <p:spPr>
          <a:xfrm>
            <a:off x="7493000" y="3454400"/>
            <a:ext cx="3683000" cy="558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dirty="0" err="1">
                <a:ln>
                  <a:noFill/>
                </a:ln>
                <a:solidFill>
                  <a:srgbClr val="5A5A5A"/>
                </a:solidFill>
                <a:effectLst/>
                <a:uLnTx/>
                <a:uFillTx/>
                <a:latin typeface="Noto Sans SC"/>
                <a:ea typeface="Noto Sans SC"/>
                <a:cs typeface="Noto Sans SC"/>
                <a:sym typeface="Noto Sans SC"/>
              </a:rPr>
              <a:t>对象从单一流域扩展到国家水网整体，物理水系统被整体搬进数字世界</a:t>
            </a:r>
            <a:r>
              <a:rPr kumimoji="0" lang="en-US" sz="1100" b="0" i="0" u="none" strike="noStrike" kern="0" cap="none" spc="0" normalizeH="0" baseline="0" noProof="0" dirty="0">
                <a:ln>
                  <a:noFill/>
                </a:ln>
                <a:solidFill>
                  <a:srgbClr val="5A5A5A"/>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txBox="1"/>
          <p:nvPr/>
        </p:nvSpPr>
        <p:spPr>
          <a:xfrm>
            <a:off x="7493000" y="4216400"/>
            <a:ext cx="3683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从"行业数字化"到"新质生产力</a:t>
            </a:r>
            <a:r>
              <a:rPr kumimoji="0" lang="en-US" sz="13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AutoShape 23"/>
          <p:cNvSpPr txBox="1"/>
          <p:nvPr/>
        </p:nvSpPr>
        <p:spPr>
          <a:xfrm>
            <a:off x="7493000" y="4546600"/>
            <a:ext cx="3683000" cy="76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5A5A5A"/>
                </a:solidFill>
                <a:effectLst/>
                <a:uLnTx/>
                <a:uFillTx/>
                <a:latin typeface="Noto Sans SC"/>
                <a:ea typeface="Noto Sans SC"/>
                <a:cs typeface="Noto Sans SC"/>
                <a:sym typeface="Noto Sans SC"/>
              </a:rPr>
              <a:t>三网融合不是水利的单点升级，而是国家新型基础设施在水领域的底座。</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4" name="AutoShape 24"/>
          <p:cNvSpPr txBox="1"/>
          <p:nvPr/>
        </p:nvSpPr>
        <p:spPr>
          <a:xfrm>
            <a:off x="1016000" y="6248400"/>
            <a:ext cx="1016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资料来源：人民日报（2026.1 南水北调"天河"大模型）、人民网（2026.4 两河口）、光明日报（2026.10"算水协同"）整理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558800"/>
            <a:ext cx="10414000" cy="431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200" b="1" i="0" u="none" strike="noStrike" kern="0" cap="none" spc="0" normalizeH="0" baseline="0" noProof="0">
                <a:ln>
                  <a:noFill/>
                </a:ln>
                <a:solidFill>
                  <a:srgbClr val="143A6E"/>
                </a:solidFill>
                <a:effectLst/>
                <a:uLnTx/>
                <a:uFillTx/>
                <a:latin typeface="Noto Serif SC"/>
                <a:ea typeface="Noto Serif SC"/>
                <a:cs typeface="Noto Serif SC"/>
                <a:sym typeface="Noto Serif SC"/>
              </a:rPr>
              <a:t>三网融合真正的硬骨头不在技术，而在产权、数据与跨部门协同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1092200"/>
            <a:ext cx="10414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物理三网可以</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较短时间</a:t>
            </a: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建成，生产关系与管理体制的适配往往要</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更长时间</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制度跟上去，新质生产力才落得下</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AutoShape 4"/>
          <p:cNvSpPr txBox="1"/>
          <p:nvPr/>
        </p:nvSpPr>
        <p:spPr>
          <a:xfrm>
            <a:off x="1016000" y="1905000"/>
            <a:ext cx="508000" cy="431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1016000" y="2489200"/>
            <a:ext cx="3048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143A6E"/>
                </a:solidFill>
                <a:effectLst/>
                <a:uLnTx/>
                <a:uFillTx/>
                <a:latin typeface="Noto Sans SC"/>
                <a:ea typeface="Noto Sans SC"/>
                <a:cs typeface="Noto Sans SC"/>
                <a:sym typeface="Noto Sans SC"/>
              </a:rPr>
              <a:t>产权之问</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1016000" y="2921000"/>
            <a:ext cx="3048000" cy="203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水权怎么确权、怎么初始分配、怎么跨区交易</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水利数据归谁、能不能定价、能不能入市</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p>
        </p:txBody>
      </p:sp>
      <p:sp>
        <p:nvSpPr>
          <p:cNvPr id="7" name="AutoShape 7"/>
          <p:cNvSpPr txBox="1"/>
          <p:nvPr/>
        </p:nvSpPr>
        <p:spPr>
          <a:xfrm>
            <a:off x="4572000" y="1905000"/>
            <a:ext cx="508000" cy="431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4572000" y="2489200"/>
            <a:ext cx="3048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143A6E"/>
                </a:solidFill>
                <a:effectLst/>
                <a:uLnTx/>
                <a:uFillTx/>
                <a:latin typeface="Noto Sans SC"/>
                <a:ea typeface="Noto Sans SC"/>
                <a:cs typeface="Noto Sans SC"/>
                <a:sym typeface="Noto Sans SC"/>
              </a:rPr>
              <a:t>体制之问</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4572000" y="2921000"/>
            <a:ext cx="3048000" cy="203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水利、工信、发改、数据、能源"五龙治水"如何协同</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流域管理机构与算力枢纽、地方政府如何对</a:t>
            </a:r>
            <a:r>
              <a:rPr kumimoji="0" lang="en-US" sz="12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接</a:t>
            </a:r>
            <a:r>
              <a:rPr kumimoji="0" lang="en-US" sz="12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p>
        </p:txBody>
      </p:sp>
      <p:sp>
        <p:nvSpPr>
          <p:cNvPr id="10" name="AutoShape 10"/>
          <p:cNvSpPr txBox="1"/>
          <p:nvPr/>
        </p:nvSpPr>
        <p:spPr>
          <a:xfrm>
            <a:off x="8128000" y="1905000"/>
            <a:ext cx="508000" cy="431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8128000" y="2489200"/>
            <a:ext cx="3048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143A6E"/>
                </a:solidFill>
                <a:effectLst/>
                <a:uLnTx/>
                <a:uFillTx/>
                <a:latin typeface="Noto Sans SC"/>
                <a:ea typeface="Noto Sans SC"/>
                <a:cs typeface="Noto Sans SC"/>
                <a:sym typeface="Noto Sans SC"/>
              </a:rPr>
              <a:t>机制之问</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8128000" y="2921000"/>
            <a:ext cx="3048000" cy="2032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水网规划与算力布局怎么衔接？标准怎么统一</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41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跨部门利益怎么分配、考核怎么挂钩、重复建设怎么防</a:t>
            </a:r>
            <a:r>
              <a:rPr kumimoji="0" lang="en-US" sz="16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p>
        </p:txBody>
      </p:sp>
      <p:cxnSp>
        <p:nvCxnSpPr>
          <p:cNvPr id="13" name="Connector 13"/>
          <p:cNvCxnSpPr/>
          <p:nvPr/>
        </p:nvCxnSpPr>
        <p:spPr>
          <a:xfrm rot="-4297">
            <a:off x="1016004" y="5454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14" name="AutoShape 14"/>
          <p:cNvSpPr txBox="1"/>
          <p:nvPr/>
        </p:nvSpPr>
        <p:spPr>
          <a:xfrm>
            <a:off x="1016000" y="5664200"/>
            <a:ext cx="10160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核心命题：从"物理三网"走向"制度三网</a:t>
            </a:r>
            <a:r>
              <a:rPr kumimoji="0" lang="en-US" sz="1600" b="0"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让水权、数据、算力都成为可计量、可交易、可协同的生产要素</a:t>
            </a:r>
            <a:r>
              <a:rPr kumimoji="0" lang="en-US" sz="1600" b="0"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AutoShape 15"/>
          <p:cNvSpPr txBox="1"/>
          <p:nvPr/>
        </p:nvSpPr>
        <p:spPr>
          <a:xfrm>
            <a:off x="1016000" y="6248400"/>
            <a:ext cx="1016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资料来源：中办国办《关于完善自然资源资产管理制度体系的意见》（2026.7）、水利部数字孪生流域共建共享管理办法等整理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177800"/>
            <a:ext cx="10414000" cy="431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200" b="1" i="0" u="none" strike="noStrike" kern="0" cap="none" spc="0" normalizeH="0" baseline="0" noProof="0" dirty="0" err="1">
                <a:ln>
                  <a:noFill/>
                </a:ln>
                <a:solidFill>
                  <a:srgbClr val="143A6E"/>
                </a:solidFill>
                <a:effectLst/>
                <a:uLnTx/>
                <a:uFillTx/>
                <a:latin typeface="Noto Serif SC"/>
                <a:ea typeface="Noto Serif SC"/>
                <a:cs typeface="Noto Serif SC"/>
                <a:sym typeface="Noto Serif SC"/>
              </a:rPr>
              <a:t>纵向四级贯通、横向数据共享</a:t>
            </a:r>
            <a:r>
              <a:rPr kumimoji="0" lang="en-US" sz="2200" b="1" i="0" u="none" strike="noStrike" kern="0" cap="none" spc="0" normalizeH="0" baseline="0" noProof="0" dirty="0">
                <a:ln>
                  <a:noFill/>
                </a:ln>
                <a:solidFill>
                  <a:srgbClr val="143A6E"/>
                </a:solidFill>
                <a:effectLst/>
                <a:uLnTx/>
                <a:uFillTx/>
                <a:latin typeface="Noto Serif SC"/>
                <a:ea typeface="Noto Serif SC"/>
                <a:cs typeface="Noto Serif SC"/>
                <a:sym typeface="Noto Serif SC"/>
              </a:rPr>
              <a:t>——</a:t>
            </a:r>
            <a:r>
              <a:rPr kumimoji="0" lang="en-US" sz="2200" b="1" i="0" u="none" strike="noStrike" kern="0" cap="none" spc="0" normalizeH="0" baseline="0" noProof="0" dirty="0" err="1">
                <a:ln>
                  <a:noFill/>
                </a:ln>
                <a:solidFill>
                  <a:srgbClr val="143A6E"/>
                </a:solidFill>
                <a:effectLst/>
                <a:uLnTx/>
                <a:uFillTx/>
                <a:latin typeface="Noto Serif SC"/>
                <a:ea typeface="Noto Serif SC"/>
                <a:cs typeface="Noto Serif SC"/>
                <a:sym typeface="Noto Serif SC"/>
              </a:rPr>
              <a:t>治理架构要跟着物理三网一起长</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txBox="1"/>
          <p:nvPr/>
        </p:nvSpPr>
        <p:spPr>
          <a:xfrm>
            <a:off x="1016000" y="812801"/>
            <a:ext cx="10414000" cy="825726"/>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国家统筹定规则、流域统筹防重复、运行层双网对接、数据底座托底</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一套人马同时管好水和算</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p>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根据</a:t>
            </a:r>
            <a:r>
              <a:rPr kumimoji="0" lang="en-US" altLang="zh-CN"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2026</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年</a:t>
            </a:r>
            <a:r>
              <a:rPr kumimoji="0" lang="en-US" altLang="zh-CN"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10</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月</a:t>
            </a:r>
            <a:r>
              <a:rPr kumimoji="0" lang="en-US" altLang="zh-CN"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26</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日</a:t>
            </a:r>
            <a:r>
              <a:rPr kumimoji="0" lang="en-US" altLang="zh-CN"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人民日报</a:t>
            </a:r>
            <a:r>
              <a:rPr kumimoji="0" lang="en-US" altLang="zh-CN"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，中央企业</a:t>
            </a:r>
            <a:r>
              <a:rPr kumimoji="0" lang="zh-CN" altLang="en-US" sz="1600" b="1" i="0" u="none" strike="noStrike" kern="0" cap="none" spc="0" normalizeH="0" baseline="0" noProof="0" dirty="0">
                <a:ln>
                  <a:noFill/>
                </a:ln>
                <a:solidFill>
                  <a:srgbClr val="767676"/>
                </a:solidFill>
                <a:effectLst/>
                <a:uLnTx/>
                <a:uFillTx/>
                <a:latin typeface="Noto Sans SC"/>
                <a:ea typeface="Noto Sans SC"/>
                <a:cs typeface="Noto Sans SC"/>
                <a:sym typeface="Noto Sans SC"/>
              </a:rPr>
              <a:t>国家数据集团在雄安成立</a:t>
            </a:r>
            <a:r>
              <a:rPr kumimoji="0" lang="zh-CN" alt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（由国务院、雄安管委会和多家央企共同出资组建）。</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AutoShape 4"/>
          <p:cNvSpPr/>
          <p:nvPr/>
        </p:nvSpPr>
        <p:spPr>
          <a:xfrm>
            <a:off x="2286000" y="1651000"/>
            <a:ext cx="7620000" cy="584200"/>
          </a:xfrm>
          <a:prstGeom prst="roundRect">
            <a:avLst>
              <a:gd name="adj" fmla="val 0"/>
            </a:avLst>
          </a:prstGeom>
          <a:solidFill>
            <a:srgbClr val="FFFFFF">
              <a:alpha val="100000"/>
            </a:srgbClr>
          </a:solidFill>
          <a:ln w="12700" cap="flat" cmpd="sng">
            <a:solidFill>
              <a:srgbClr val="143A6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2286000" y="1803400"/>
            <a:ext cx="7620000" cy="3048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lang="zh-CN" altLang="en-US" sz="1600" b="1" dirty="0">
                <a:solidFill>
                  <a:srgbClr val="143A6E"/>
                </a:solidFill>
                <a:latin typeface="Noto Sans SC"/>
                <a:ea typeface="Noto Sans SC"/>
                <a:cs typeface="Noto Sans SC"/>
                <a:sym typeface="Noto Sans SC"/>
              </a:rPr>
              <a:t>宏观</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统筹</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r>
              <a:rPr kumimoji="0" lang="zh-CN" alt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发</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改 · </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水利</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工信</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数据</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能源</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6" name="Connector 6"/>
          <p:cNvCxnSpPr/>
          <p:nvPr/>
        </p:nvCxnSpPr>
        <p:spPr>
          <a:xfrm rot="5277275">
            <a:off x="5918200" y="2406763"/>
            <a:ext cx="355600" cy="12700"/>
          </a:xfrm>
          <a:prstGeom prst="straightConnector1">
            <a:avLst/>
          </a:prstGeom>
          <a:solidFill>
            <a:srgbClr val="DEE0E3">
              <a:alpha val="100000"/>
            </a:srgbClr>
          </a:solidFill>
          <a:ln w="12700" cap="flat" cmpd="sng">
            <a:solidFill>
              <a:srgbClr val="788291">
                <a:alpha val="100000"/>
              </a:srgbClr>
            </a:solidFill>
            <a:prstDash val="solid"/>
            <a:round/>
            <a:headEnd type="none" w="med" len="med"/>
            <a:tailEnd type="arrow" w="med" len="med"/>
          </a:ln>
        </p:spPr>
      </p:cxnSp>
      <p:sp>
        <p:nvSpPr>
          <p:cNvPr id="7" name="AutoShape 7"/>
          <p:cNvSpPr/>
          <p:nvPr/>
        </p:nvSpPr>
        <p:spPr>
          <a:xfrm>
            <a:off x="2908308" y="2603500"/>
            <a:ext cx="6350000" cy="584200"/>
          </a:xfrm>
          <a:prstGeom prst="roundRect">
            <a:avLst>
              <a:gd name="adj" fmla="val 0"/>
            </a:avLst>
          </a:prstGeom>
          <a:solidFill>
            <a:srgbClr val="FFFFFF">
              <a:alpha val="100000"/>
            </a:srgbClr>
          </a:solidFill>
          <a:ln w="12700" cap="flat" cmpd="sng">
            <a:solidFill>
              <a:srgbClr val="143A6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2908308" y="2743200"/>
            <a:ext cx="6350000" cy="3048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流域统筹：统一规划</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统一治理</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统一调度</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统一管理</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9" name="Connector 9"/>
          <p:cNvCxnSpPr/>
          <p:nvPr/>
        </p:nvCxnSpPr>
        <p:spPr>
          <a:xfrm rot="9713959">
            <a:off x="3590105" y="3359160"/>
            <a:ext cx="1265229" cy="12700"/>
          </a:xfrm>
          <a:prstGeom prst="straightConnector1">
            <a:avLst/>
          </a:prstGeom>
          <a:solidFill>
            <a:srgbClr val="DEE0E3">
              <a:alpha val="100000"/>
            </a:srgbClr>
          </a:solidFill>
          <a:ln w="12700" cap="flat" cmpd="sng">
            <a:solidFill>
              <a:srgbClr val="788291">
                <a:alpha val="100000"/>
              </a:srgbClr>
            </a:solidFill>
            <a:prstDash val="solid"/>
            <a:round/>
            <a:headEnd type="none" w="med" len="med"/>
            <a:tailEnd type="arrow" w="med" len="med"/>
          </a:ln>
        </p:spPr>
      </p:cxnSp>
      <p:cxnSp>
        <p:nvCxnSpPr>
          <p:cNvPr id="10" name="Connector 10"/>
          <p:cNvCxnSpPr/>
          <p:nvPr/>
        </p:nvCxnSpPr>
        <p:spPr>
          <a:xfrm rot="1017028">
            <a:off x="7336666" y="3359160"/>
            <a:ext cx="1265229" cy="12700"/>
          </a:xfrm>
          <a:prstGeom prst="straightConnector1">
            <a:avLst/>
          </a:prstGeom>
          <a:solidFill>
            <a:srgbClr val="DEE0E3">
              <a:alpha val="100000"/>
            </a:srgbClr>
          </a:solidFill>
          <a:ln w="12700" cap="flat" cmpd="sng">
            <a:solidFill>
              <a:srgbClr val="788291">
                <a:alpha val="100000"/>
              </a:srgbClr>
            </a:solidFill>
            <a:prstDash val="solid"/>
            <a:round/>
            <a:headEnd type="none" w="med" len="med"/>
            <a:tailEnd type="arrow" w="med" len="med"/>
          </a:ln>
        </p:spPr>
      </p:cxnSp>
      <p:sp>
        <p:nvSpPr>
          <p:cNvPr id="11" name="AutoShape 11"/>
          <p:cNvSpPr/>
          <p:nvPr/>
        </p:nvSpPr>
        <p:spPr>
          <a:xfrm>
            <a:off x="1651000" y="3556000"/>
            <a:ext cx="3810000" cy="838200"/>
          </a:xfrm>
          <a:prstGeom prst="roundRect">
            <a:avLst>
              <a:gd name="adj" fmla="val 0"/>
            </a:avLst>
          </a:prstGeom>
          <a:solidFill>
            <a:srgbClr val="FFFFFF">
              <a:alpha val="100000"/>
            </a:srgbClr>
          </a:solidFill>
          <a:ln w="25400" cap="flat" cmpd="sng">
            <a:solidFill>
              <a:srgbClr val="2D7D82">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778000" y="3708400"/>
            <a:ext cx="3556000" cy="5842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水网运行侧</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水网调度中心</a:t>
            </a:r>
            <a:r>
              <a:rPr kumimoji="0" lang="en-US" sz="1600" b="0"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0"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大数据中心</a:t>
            </a:r>
            <a:r>
              <a:rPr kumimoji="0" lang="en-US" sz="1600" b="0"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0"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流域（区域）分中心</a:t>
            </a:r>
            <a:endParaRPr kumimoji="0" lang="en-US" sz="1600" b="0" i="0" u="none" strike="noStrike" kern="0" cap="none" spc="0" normalizeH="0" baseline="0" noProof="0" dirty="0">
              <a:ln>
                <a:noFill/>
              </a:ln>
              <a:solidFill>
                <a:srgbClr val="143A6E"/>
              </a:solidFill>
              <a:effectLst/>
              <a:uLnTx/>
              <a:uFillTx/>
              <a:latin typeface="Noto Sans SC"/>
              <a:ea typeface="Noto Sans SC"/>
              <a:cs typeface="Noto Sans SC"/>
              <a:sym typeface="Noto Sans SC"/>
            </a:endParaRPr>
          </a:p>
        </p:txBody>
      </p:sp>
      <p:sp>
        <p:nvSpPr>
          <p:cNvPr id="13" name="AutoShape 13"/>
          <p:cNvSpPr/>
          <p:nvPr/>
        </p:nvSpPr>
        <p:spPr>
          <a:xfrm>
            <a:off x="6731000" y="3556000"/>
            <a:ext cx="3810000" cy="838200"/>
          </a:xfrm>
          <a:prstGeom prst="roundRect">
            <a:avLst>
              <a:gd name="adj" fmla="val 0"/>
            </a:avLst>
          </a:prstGeom>
          <a:solidFill>
            <a:srgbClr val="FFFFFF">
              <a:alpha val="100000"/>
            </a:srgbClr>
          </a:solidFill>
          <a:ln w="25400" cap="flat" cmpd="sng">
            <a:solidFill>
              <a:srgbClr val="143A6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p:cNvSpPr txBox="1"/>
          <p:nvPr/>
        </p:nvSpPr>
        <p:spPr>
          <a:xfrm>
            <a:off x="6858000" y="3708400"/>
            <a:ext cx="3556000" cy="5842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算力运行侧</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16666"/>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一体化算力网</a:t>
            </a:r>
            <a:r>
              <a:rPr kumimoji="0" lang="en-US" sz="1600" b="0" i="0" u="none" strike="noStrike" kern="0" cap="none" spc="0" normalizeH="0" baseline="0" noProof="0" dirty="0">
                <a:ln>
                  <a:noFill/>
                </a:ln>
                <a:solidFill>
                  <a:srgbClr val="143A6E"/>
                </a:solidFill>
                <a:effectLst/>
                <a:uLnTx/>
                <a:uFillTx/>
                <a:latin typeface="Noto Sans SC"/>
                <a:ea typeface="Noto Sans SC"/>
                <a:cs typeface="Noto Sans SC"/>
                <a:sym typeface="Noto Sans SC"/>
              </a:rPr>
              <a:t> · </a:t>
            </a:r>
            <a:r>
              <a:rPr kumimoji="0" lang="en-US" sz="1600" b="0"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八大算力枢纽节点</a:t>
            </a:r>
            <a:endParaRPr kumimoji="0" lang="en-US" sz="1600" b="0" i="0" u="none" strike="noStrike" kern="0" cap="none" spc="0" normalizeH="0" baseline="0" noProof="0" dirty="0">
              <a:ln>
                <a:noFill/>
              </a:ln>
              <a:solidFill>
                <a:srgbClr val="143A6E"/>
              </a:solidFill>
              <a:effectLst/>
              <a:uLnTx/>
              <a:uFillTx/>
              <a:latin typeface="Noto Sans SC"/>
              <a:ea typeface="Noto Sans SC"/>
              <a:cs typeface="Noto Sans SC"/>
              <a:sym typeface="Noto Sans SC"/>
            </a:endParaRPr>
          </a:p>
        </p:txBody>
      </p:sp>
      <p:cxnSp>
        <p:nvCxnSpPr>
          <p:cNvPr id="15" name="Connector 15"/>
          <p:cNvCxnSpPr/>
          <p:nvPr/>
        </p:nvCxnSpPr>
        <p:spPr>
          <a:xfrm rot="-34376">
            <a:off x="5461032" y="3968750"/>
            <a:ext cx="1270000" cy="12700"/>
          </a:xfrm>
          <a:prstGeom prst="straightConnector1">
            <a:avLst/>
          </a:prstGeom>
          <a:solidFill>
            <a:srgbClr val="DEE0E3">
              <a:alpha val="100000"/>
            </a:srgbClr>
          </a:solidFill>
          <a:ln w="25400" cap="flat" cmpd="sng">
            <a:solidFill>
              <a:srgbClr val="2D7D82">
                <a:alpha val="100000"/>
              </a:srgbClr>
            </a:solidFill>
            <a:prstDash val="solid"/>
            <a:round/>
            <a:headEnd type="arrow" w="lg" len="lg"/>
            <a:tailEnd type="arrow" w="lg" len="lg"/>
          </a:ln>
        </p:spPr>
      </p:cxnSp>
      <p:sp>
        <p:nvSpPr>
          <p:cNvPr id="16" name="AutoShape 16"/>
          <p:cNvSpPr txBox="1"/>
          <p:nvPr/>
        </p:nvSpPr>
        <p:spPr>
          <a:xfrm>
            <a:off x="5524500" y="4089400"/>
            <a:ext cx="1143000" cy="228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1" i="0" u="none" strike="noStrike" kern="0" cap="none" spc="0" normalizeH="0" baseline="0" noProof="0">
                <a:ln>
                  <a:noFill/>
                </a:ln>
                <a:solidFill>
                  <a:srgbClr val="2D7D82"/>
                </a:solidFill>
                <a:effectLst/>
                <a:uLnTx/>
                <a:uFillTx/>
                <a:latin typeface="Noto Sans SC"/>
                <a:ea typeface="Noto Sans SC"/>
                <a:cs typeface="Noto Sans SC"/>
                <a:sym typeface="Noto Sans SC"/>
              </a:rPr>
              <a:t>算水协同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7" name="Connector 17"/>
          <p:cNvCxnSpPr/>
          <p:nvPr/>
        </p:nvCxnSpPr>
        <p:spPr>
          <a:xfrm rot="1031939">
            <a:off x="3524309" y="4591059"/>
            <a:ext cx="1333440" cy="12700"/>
          </a:xfrm>
          <a:prstGeom prst="straightConnector1">
            <a:avLst/>
          </a:prstGeom>
          <a:solidFill>
            <a:srgbClr val="DEE0E3">
              <a:alpha val="100000"/>
            </a:srgbClr>
          </a:solidFill>
          <a:ln w="12700" cap="flat" cmpd="sng">
            <a:solidFill>
              <a:srgbClr val="788291">
                <a:alpha val="100000"/>
              </a:srgbClr>
            </a:solidFill>
            <a:prstDash val="solid"/>
            <a:round/>
            <a:headEnd type="none" w="med" len="med"/>
            <a:tailEnd type="none" w="med" len="med"/>
          </a:ln>
        </p:spPr>
      </p:cxnSp>
      <p:cxnSp>
        <p:nvCxnSpPr>
          <p:cNvPr id="18" name="Connector 18"/>
          <p:cNvCxnSpPr/>
          <p:nvPr/>
        </p:nvCxnSpPr>
        <p:spPr>
          <a:xfrm rot="9702578">
            <a:off x="7334251" y="4591059"/>
            <a:ext cx="1333440" cy="12700"/>
          </a:xfrm>
          <a:prstGeom prst="straightConnector1">
            <a:avLst/>
          </a:prstGeom>
          <a:solidFill>
            <a:srgbClr val="DEE0E3">
              <a:alpha val="100000"/>
            </a:srgbClr>
          </a:solidFill>
          <a:ln w="12700" cap="flat" cmpd="sng">
            <a:solidFill>
              <a:srgbClr val="788291">
                <a:alpha val="100000"/>
              </a:srgbClr>
            </a:solidFill>
            <a:prstDash val="solid"/>
            <a:round/>
            <a:headEnd type="none" w="med" len="med"/>
            <a:tailEnd type="none" w="med" len="med"/>
          </a:ln>
        </p:spPr>
      </p:cxnSp>
      <p:sp>
        <p:nvSpPr>
          <p:cNvPr id="19" name="AutoShape 19"/>
          <p:cNvSpPr/>
          <p:nvPr/>
        </p:nvSpPr>
        <p:spPr>
          <a:xfrm>
            <a:off x="1651000" y="4800600"/>
            <a:ext cx="8890000" cy="533400"/>
          </a:xfrm>
          <a:prstGeom prst="roundRect">
            <a:avLst>
              <a:gd name="adj" fmla="val 0"/>
            </a:avLst>
          </a:prstGeom>
          <a:solidFill>
            <a:srgbClr val="F4F4F4">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651000" y="4953000"/>
            <a:ext cx="8890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3C3C3C"/>
                </a:solidFill>
                <a:effectLst/>
                <a:uLnTx/>
                <a:uFillTx/>
                <a:latin typeface="Noto Sans SC"/>
                <a:ea typeface="Noto Sans SC"/>
                <a:cs typeface="Noto Sans SC"/>
                <a:sym typeface="Noto Sans SC"/>
              </a:rPr>
              <a:t>数据底座：水利一张图</a:t>
            </a:r>
            <a:r>
              <a:rPr kumimoji="0" lang="en-US" sz="1600" b="1" i="0" u="none" strike="noStrike" kern="0" cap="none" spc="0" normalizeH="0" baseline="0" noProof="0" dirty="0">
                <a:ln>
                  <a:noFill/>
                </a:ln>
                <a:solidFill>
                  <a:srgbClr val="3C3C3C"/>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3C3C3C"/>
                </a:solidFill>
                <a:effectLst/>
                <a:uLnTx/>
                <a:uFillTx/>
                <a:latin typeface="Noto Sans SC"/>
                <a:ea typeface="Noto Sans SC"/>
                <a:cs typeface="Noto Sans SC"/>
                <a:sym typeface="Noto Sans SC"/>
              </a:rPr>
              <a:t>数据共享交换平台</a:t>
            </a:r>
            <a:r>
              <a:rPr kumimoji="0" lang="en-US" sz="1600" b="1" i="0" u="none" strike="noStrike" kern="0" cap="none" spc="0" normalizeH="0" baseline="0" noProof="0" dirty="0">
                <a:ln>
                  <a:noFill/>
                </a:ln>
                <a:solidFill>
                  <a:srgbClr val="3C3C3C"/>
                </a:solidFill>
                <a:effectLst/>
                <a:uLnTx/>
                <a:uFillTx/>
                <a:latin typeface="Noto Sans SC"/>
                <a:ea typeface="Noto Sans SC"/>
                <a:cs typeface="Noto Sans SC"/>
                <a:sym typeface="Noto Sans SC"/>
              </a:rPr>
              <a:t>（</a:t>
            </a:r>
            <a:r>
              <a:rPr lang="zh-CN" altLang="en-US" sz="1600" b="1" dirty="0">
                <a:solidFill>
                  <a:srgbClr val="3C3C3C"/>
                </a:solidFill>
                <a:latin typeface="Noto Sans SC"/>
                <a:ea typeface="Noto Sans SC"/>
                <a:cs typeface="Noto Sans SC"/>
                <a:sym typeface="Noto Sans SC"/>
              </a:rPr>
              <a:t>数十</a:t>
            </a:r>
            <a:r>
              <a:rPr kumimoji="0" lang="en-US" sz="1600" b="1" i="0" u="none" strike="noStrike" kern="0" cap="none" spc="0" normalizeH="0" baseline="0" noProof="0" dirty="0">
                <a:ln>
                  <a:noFill/>
                </a:ln>
                <a:solidFill>
                  <a:srgbClr val="3C3C3C"/>
                </a:solidFill>
                <a:effectLst/>
                <a:uLnTx/>
                <a:uFillTx/>
                <a:latin typeface="Noto Sans SC"/>
                <a:ea typeface="Noto Sans SC"/>
                <a:cs typeface="Noto Sans SC"/>
                <a:sym typeface="Noto Sans SC"/>
              </a:rPr>
              <a:t> 类</a:t>
            </a:r>
            <a:r>
              <a:rPr kumimoji="0" lang="zh-CN" altLang="en-US" sz="1600" b="1" i="0" u="none" strike="noStrike" kern="0" cap="none" spc="0" normalizeH="0" baseline="0" noProof="0" dirty="0">
                <a:ln>
                  <a:noFill/>
                </a:ln>
                <a:solidFill>
                  <a:srgbClr val="3C3C3C"/>
                </a:solidFill>
                <a:effectLst/>
                <a:uLnTx/>
                <a:uFillTx/>
                <a:latin typeface="Noto Sans SC"/>
                <a:ea typeface="Noto Sans SC"/>
                <a:cs typeface="Noto Sans SC"/>
                <a:sym typeface="Noto Sans SC"/>
              </a:rPr>
              <a:t>、数千万个</a:t>
            </a:r>
            <a:r>
              <a:rPr kumimoji="0" lang="en-US" sz="1600" b="1" i="0" u="none" strike="noStrike" kern="0" cap="none" spc="0" normalizeH="0" baseline="0" noProof="0" dirty="0" err="1">
                <a:ln>
                  <a:noFill/>
                </a:ln>
                <a:solidFill>
                  <a:srgbClr val="3C3C3C"/>
                </a:solidFill>
                <a:effectLst/>
                <a:uLnTx/>
                <a:uFillTx/>
                <a:latin typeface="Noto Sans SC"/>
                <a:ea typeface="Noto Sans SC"/>
                <a:cs typeface="Noto Sans SC"/>
                <a:sym typeface="Noto Sans SC"/>
              </a:rPr>
              <a:t>水利物理对象要素</a:t>
            </a:r>
            <a:r>
              <a:rPr kumimoji="0" lang="en-US" sz="1600" b="1" i="0" u="none" strike="noStrike" kern="0" cap="none" spc="0" normalizeH="0" baseline="0" noProof="0" dirty="0">
                <a:ln>
                  <a:noFill/>
                </a:ln>
                <a:solidFill>
                  <a:srgbClr val="3C3C3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AutoShape 21"/>
          <p:cNvSpPr txBox="1"/>
          <p:nvPr/>
        </p:nvSpPr>
        <p:spPr>
          <a:xfrm>
            <a:off x="1016000" y="6248400"/>
            <a:ext cx="1016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资料来源：水利部数字孪生流域共建共享管理办法（试行</a:t>
            </a:r>
            <a:r>
              <a:rPr kumimoji="0" lang="en-US" sz="10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）、2026 年全国水利工作会议讲话、中国政府网发布会（2025.12）整理</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533400"/>
            <a:ext cx="10414000" cy="431800"/>
          </a:xfrm>
          <a:prstGeom prst="rect">
            <a:avLst/>
          </a:prstGeom>
          <a:noFill/>
          <a:ln w="12700" cap="flat" cmpd="sng">
            <a:noFill/>
            <a:prstDash val="solid"/>
            <a:round/>
          </a:ln>
        </p:spPr>
        <p:txBody>
          <a:bodyPr vert="horz" wrap="square" lIns="0" tIns="0" rIns="0" bIns="0" rtlCol="0" anchor="ctr" anchorCtr="0"/>
          <a:lstStyle/>
          <a:p>
            <a:pPr lvl="0">
              <a:lnSpc>
                <a:spcPct val="125000"/>
              </a:lnSpc>
              <a:defRPr/>
            </a:pPr>
            <a:r>
              <a:rPr kumimoji="0" lang="en-US" sz="2200" b="1" i="0" u="none" strike="noStrike" kern="0" cap="none" spc="0" normalizeH="0" baseline="0" noProof="0" dirty="0" err="1">
                <a:ln>
                  <a:noFill/>
                </a:ln>
                <a:solidFill>
                  <a:srgbClr val="143A6E"/>
                </a:solidFill>
                <a:effectLst/>
                <a:uLnTx/>
                <a:uFillTx/>
                <a:latin typeface="Noto Serif SC"/>
                <a:ea typeface="Noto Serif SC"/>
                <a:cs typeface="Noto Serif SC"/>
                <a:sym typeface="Noto Serif SC"/>
              </a:rPr>
              <a:t>把"融合"从口号变成可运行的</a:t>
            </a:r>
            <a:r>
              <a:rPr lang="en-US" altLang="zh-CN" sz="2200" b="1" dirty="0" err="1">
                <a:solidFill>
                  <a:srgbClr val="143A6E"/>
                </a:solidFill>
                <a:latin typeface="Noto Serif SC"/>
                <a:ea typeface="Noto Serif SC"/>
                <a:cs typeface="Noto Serif SC"/>
                <a:sym typeface="Noto Serif SC"/>
              </a:rPr>
              <a:t>六个机制</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txBox="1"/>
          <p:nvPr/>
        </p:nvSpPr>
        <p:spPr>
          <a:xfrm>
            <a:off x="1016000" y="1092200"/>
            <a:ext cx="10414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标准、共享、水权、规划、金融、共建</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767676"/>
                </a:solidFill>
                <a:effectLst/>
                <a:uLnTx/>
                <a:uFillTx/>
                <a:latin typeface="Noto Sans SC"/>
                <a:ea typeface="Noto Sans SC"/>
                <a:cs typeface="Noto Sans SC"/>
                <a:sym typeface="Noto Sans SC"/>
              </a:rPr>
              <a:t>缺一环，三网就可能重新回到"各建各的</a:t>
            </a:r>
            <a:r>
              <a:rPr kumimoji="0" lang="en-US" sz="1600" b="0" i="0" u="none" strike="noStrike" kern="0" cap="none" spc="0" normalizeH="0" baseline="0" noProof="0" dirty="0">
                <a:ln>
                  <a:noFill/>
                </a:ln>
                <a:solidFill>
                  <a:srgbClr val="767676"/>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4" name="AutoShape 4"/>
          <p:cNvSpPr txBox="1"/>
          <p:nvPr/>
        </p:nvSpPr>
        <p:spPr>
          <a:xfrm>
            <a:off x="1016000" y="1778000"/>
            <a:ext cx="381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1460500" y="1803400"/>
            <a:ext cx="26035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43A6E"/>
                </a:solidFill>
                <a:effectLst/>
                <a:uLnTx/>
                <a:uFillTx/>
                <a:latin typeface="Noto Sans SC"/>
                <a:ea typeface="Noto Sans SC"/>
                <a:cs typeface="Noto Sans SC"/>
                <a:sym typeface="Noto Sans SC"/>
              </a:rPr>
              <a:t>标准统一机制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1460500" y="2159000"/>
            <a:ext cx="2667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dirty="0" err="1">
                <a:ln>
                  <a:noFill/>
                </a:ln>
                <a:solidFill>
                  <a:srgbClr val="464646"/>
                </a:solidFill>
                <a:effectLst/>
                <a:uLnTx/>
                <a:uFillTx/>
                <a:latin typeface="Noto Sans SC"/>
                <a:ea typeface="Noto Sans SC"/>
                <a:cs typeface="Noto Sans SC"/>
                <a:sym typeface="Noto Sans SC"/>
              </a:rPr>
              <a:t>统一智慧水利技术标准，全国水利一张图，避免各建各的、数据不通</a:t>
            </a:r>
            <a:r>
              <a:rPr kumimoji="0" lang="en-US" sz="1100" b="0" i="0" u="none" strike="noStrike" kern="0" cap="none" spc="0" normalizeH="0" baseline="0" noProof="0" dirty="0">
                <a:ln>
                  <a:noFill/>
                </a:ln>
                <a:solidFill>
                  <a:srgbClr val="464646"/>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AutoShape 7"/>
          <p:cNvSpPr txBox="1"/>
          <p:nvPr/>
        </p:nvSpPr>
        <p:spPr>
          <a:xfrm>
            <a:off x="4572000" y="1778000"/>
            <a:ext cx="381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5016500" y="1803400"/>
            <a:ext cx="26035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43A6E"/>
                </a:solidFill>
                <a:effectLst/>
                <a:uLnTx/>
                <a:uFillTx/>
                <a:latin typeface="Noto Sans SC"/>
                <a:ea typeface="Noto Sans SC"/>
                <a:cs typeface="Noto Sans SC"/>
                <a:sym typeface="Noto Sans SC"/>
              </a:rPr>
              <a:t>数据共享机制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5016500" y="2159000"/>
            <a:ext cx="2667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64646"/>
                </a:solidFill>
                <a:effectLst/>
                <a:uLnTx/>
                <a:uFillTx/>
                <a:latin typeface="Noto Sans SC"/>
                <a:ea typeface="Noto Sans SC"/>
                <a:cs typeface="Noto Sans SC"/>
                <a:sym typeface="Noto Sans SC"/>
              </a:rPr>
              <a:t>跨业务、跨层级数据调用，与其他行业数据有序共享，接入国家共享交换平台。</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txBox="1"/>
          <p:nvPr/>
        </p:nvSpPr>
        <p:spPr>
          <a:xfrm>
            <a:off x="8128000" y="1778000"/>
            <a:ext cx="381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8572500" y="1803400"/>
            <a:ext cx="26035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43A6E"/>
                </a:solidFill>
                <a:effectLst/>
                <a:uLnTx/>
                <a:uFillTx/>
                <a:latin typeface="Noto Sans SC"/>
                <a:ea typeface="Noto Sans SC"/>
                <a:cs typeface="Noto Sans SC"/>
                <a:sym typeface="Noto Sans SC"/>
              </a:rPr>
              <a:t>水权交易机制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8572500" y="2159000"/>
            <a:ext cx="2667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64646"/>
                </a:solidFill>
                <a:effectLst/>
                <a:uLnTx/>
                <a:uFillTx/>
                <a:latin typeface="Noto Sans SC"/>
                <a:ea typeface="Noto Sans SC"/>
                <a:cs typeface="Noto Sans SC"/>
                <a:sym typeface="Noto Sans SC"/>
              </a:rPr>
              <a:t>初始分配 → 储备调节 → 交易平台；黄河流域、南水北调中线已先行跨省交易。</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3" name="Connector 13"/>
          <p:cNvCxnSpPr/>
          <p:nvPr/>
        </p:nvCxnSpPr>
        <p:spPr>
          <a:xfrm rot="-4297">
            <a:off x="1016004" y="3321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14" name="AutoShape 14"/>
          <p:cNvSpPr txBox="1"/>
          <p:nvPr/>
        </p:nvSpPr>
        <p:spPr>
          <a:xfrm>
            <a:off x="1016000" y="3581400"/>
            <a:ext cx="381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460500" y="3606800"/>
            <a:ext cx="26035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43A6E"/>
                </a:solidFill>
                <a:effectLst/>
                <a:uLnTx/>
                <a:uFillTx/>
                <a:latin typeface="Noto Sans SC"/>
                <a:ea typeface="Noto Sans SC"/>
                <a:cs typeface="Noto Sans SC"/>
                <a:sym typeface="Noto Sans SC"/>
              </a:rPr>
              <a:t>算水规划衔接机制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460500" y="3962400"/>
            <a:ext cx="2667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64646"/>
                </a:solidFill>
                <a:effectLst/>
                <a:uLnTx/>
                <a:uFillTx/>
                <a:latin typeface="Noto Sans SC"/>
                <a:ea typeface="Noto Sans SC"/>
                <a:cs typeface="Noto Sans SC"/>
                <a:sym typeface="Noto Sans SC"/>
              </a:rPr>
              <a:t>"以水定算"：算力布局与区域水资源承载力同框核算，规划、建设、调度同步衔接。</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4572000" y="3581400"/>
            <a:ext cx="381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05</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5016500" y="3606800"/>
            <a:ext cx="26035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43A6E"/>
                </a:solidFill>
                <a:effectLst/>
                <a:uLnTx/>
                <a:uFillTx/>
                <a:latin typeface="Noto Sans SC"/>
                <a:ea typeface="Noto Sans SC"/>
                <a:cs typeface="Noto Sans SC"/>
                <a:sym typeface="Noto Sans SC"/>
              </a:rPr>
              <a:t>绿色金融机制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5016500" y="3962400"/>
            <a:ext cx="2667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64646"/>
                </a:solidFill>
                <a:effectLst/>
                <a:uLnTx/>
                <a:uFillTx/>
                <a:latin typeface="Noto Sans SC"/>
                <a:ea typeface="Noto Sans SC"/>
                <a:cs typeface="Noto Sans SC"/>
                <a:sym typeface="Noto Sans SC"/>
              </a:rPr>
              <a:t>"节水贷"绿色金融、节水产业投资基金，引导社会资本进入数智水利与节水算力。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8128000" y="3581400"/>
            <a:ext cx="381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800" b="1" i="0" u="none" strike="noStrike" kern="0" cap="none" spc="0" normalizeH="0" baseline="0" noProof="0">
                <a:ln>
                  <a:noFill/>
                </a:ln>
                <a:solidFill>
                  <a:srgbClr val="2D7D82"/>
                </a:solidFill>
                <a:effectLst/>
                <a:uLnTx/>
                <a:uFillTx/>
                <a:latin typeface="Noto Serif SC"/>
                <a:ea typeface="Noto Serif SC"/>
                <a:cs typeface="Noto Serif SC"/>
                <a:sym typeface="Noto Serif SC"/>
              </a:rPr>
              <a:t>06</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8572500" y="3606800"/>
            <a:ext cx="26035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43A6E"/>
                </a:solidFill>
                <a:effectLst/>
                <a:uLnTx/>
                <a:uFillTx/>
                <a:latin typeface="Noto Sans SC"/>
                <a:ea typeface="Noto Sans SC"/>
                <a:cs typeface="Noto Sans SC"/>
                <a:sym typeface="Noto Sans SC"/>
              </a:rPr>
              <a:t>共建共享机制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p:cNvSpPr txBox="1"/>
          <p:nvPr/>
        </p:nvSpPr>
        <p:spPr>
          <a:xfrm>
            <a:off x="8572500" y="3962400"/>
            <a:ext cx="2667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64646"/>
                </a:solidFill>
                <a:effectLst/>
                <a:uLnTx/>
                <a:uFillTx/>
                <a:latin typeface="Noto Sans SC"/>
                <a:ea typeface="Noto Sans SC"/>
                <a:cs typeface="Noto Sans SC"/>
                <a:sym typeface="Noto Sans SC"/>
              </a:rPr>
              <a:t>流域统筹、不漏不重，已建复用、在建统筹、新建规范，防止重复投资。</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3" name="Connector 23"/>
          <p:cNvCxnSpPr/>
          <p:nvPr/>
        </p:nvCxnSpPr>
        <p:spPr>
          <a:xfrm rot="-4297">
            <a:off x="1016004" y="5327650"/>
            <a:ext cx="10160000" cy="12700"/>
          </a:xfrm>
          <a:prstGeom prst="straightConnector1">
            <a:avLst/>
          </a:prstGeom>
          <a:solidFill>
            <a:srgbClr val="DEE0E3">
              <a:alpha val="100000"/>
            </a:srgbClr>
          </a:solidFill>
          <a:ln w="25400" cap="flat" cmpd="sng">
            <a:solidFill>
              <a:srgbClr val="2D7D82">
                <a:alpha val="100000"/>
              </a:srgbClr>
            </a:solidFill>
            <a:prstDash val="solid"/>
            <a:round/>
            <a:headEnd type="none" w="lg" len="lg"/>
            <a:tailEnd type="none" w="lg" len="lg"/>
          </a:ln>
        </p:spPr>
      </p:cxnSp>
      <p:sp>
        <p:nvSpPr>
          <p:cNvPr id="24" name="AutoShape 24"/>
          <p:cNvSpPr txBox="1"/>
          <p:nvPr/>
        </p:nvSpPr>
        <p:spPr>
          <a:xfrm>
            <a:off x="1016000" y="5537200"/>
            <a:ext cx="10160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一句话：技术决定三网"</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能不能连</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r>
              <a:rPr kumimoji="0" lang="en-US" sz="1600" b="1" i="0" u="none" strike="noStrike" kern="0" cap="none" spc="0" normalizeH="0" baseline="0" noProof="0" dirty="0" err="1">
                <a:ln>
                  <a:noFill/>
                </a:ln>
                <a:solidFill>
                  <a:srgbClr val="143A6E"/>
                </a:solidFill>
                <a:effectLst/>
                <a:uLnTx/>
                <a:uFillTx/>
                <a:latin typeface="Noto Sans SC"/>
                <a:ea typeface="Noto Sans SC"/>
                <a:cs typeface="Noto Sans SC"/>
                <a:sym typeface="Noto Sans SC"/>
              </a:rPr>
              <a:t>体制机制决定三网"能不能长期一起算、一起调</a:t>
            </a:r>
            <a:r>
              <a:rPr kumimoji="0" lang="en-US" sz="1600" b="1" i="0" u="none" strike="noStrike" kern="0" cap="none" spc="0" normalizeH="0" baseline="0" noProof="0" dirty="0">
                <a:ln>
                  <a:noFill/>
                </a:ln>
                <a:solidFill>
                  <a:srgbClr val="143A6E"/>
                </a:solidFill>
                <a:effectLst/>
                <a:uLnTx/>
                <a:uFillTx/>
                <a:latin typeface="Noto Sans SC"/>
                <a:ea typeface="Noto Sans SC"/>
                <a:cs typeface="Noto Sans SC"/>
                <a:sym typeface="Noto Sans SC"/>
              </a:rPr>
              <a:t>"。</a:t>
            </a:r>
            <a:endParaRPr kumimoji="0" lang="en-US" sz="1600" b="1" i="0" u="none" strike="noStrike" kern="0" cap="none" spc="0" normalizeH="0" baseline="0" noProof="0" dirty="0">
              <a:ln>
                <a:noFill/>
              </a:ln>
              <a:solidFill>
                <a:srgbClr val="000000"/>
              </a:solidFill>
              <a:effectLst/>
              <a:uLnTx/>
              <a:uFillTx/>
              <a:latin typeface="Arial"/>
              <a:cs typeface="Arial"/>
              <a:sym typeface="Arial"/>
            </a:endParaRPr>
          </a:p>
        </p:txBody>
      </p:sp>
      <p:sp>
        <p:nvSpPr>
          <p:cNvPr id="25" name="AutoShape 25"/>
          <p:cNvSpPr txBox="1"/>
          <p:nvPr/>
        </p:nvSpPr>
        <p:spPr>
          <a:xfrm>
            <a:off x="1016000" y="6248400"/>
            <a:ext cx="1016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资料来源：水利部《数字孪生流域共建共享管理办法（试行）》、2025/2026 年全国水利工作会议讲话、黄河流域跨省用水权交易意见等整理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6" name="Picture 26"/>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355600"/>
            <a:ext cx="10668000" cy="482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水网建设 </a:t>
            </a:r>
            <a:r>
              <a:rPr kumimoji="0" lang="en-US" sz="24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硬投资与软建设"两手抓，两手都要硬</a:t>
            </a:r>
            <a:r>
              <a:rPr kumimoji="0" lang="en-US" sz="24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txBox="1"/>
          <p:nvPr/>
        </p:nvSpPr>
        <p:spPr>
          <a:xfrm>
            <a:off x="762000" y="863600"/>
            <a:ext cx="10668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硬投资发展新质生产力 · 软建设适应新质生产力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p:nvPr/>
        </p:nvSpPr>
        <p:spPr>
          <a:xfrm>
            <a:off x="762000" y="1397000"/>
            <a:ext cx="4826000" cy="3556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p:nvPr/>
        </p:nvSpPr>
        <p:spPr>
          <a:xfrm>
            <a:off x="762000" y="1397000"/>
            <a:ext cx="4826000" cy="762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1016000" y="1625600"/>
            <a:ext cx="4318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284F2C"/>
                </a:solidFill>
                <a:effectLst/>
                <a:uLnTx/>
                <a:uFillTx/>
                <a:latin typeface="Noto Sans SC"/>
                <a:ea typeface="Noto Sans SC"/>
                <a:cs typeface="Noto Sans SC"/>
                <a:sym typeface="Noto Sans SC"/>
              </a:rPr>
              <a:t>硬投资 · 物质载体</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016000" y="20320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87364"/>
                </a:solidFill>
                <a:effectLst/>
                <a:uLnTx/>
                <a:uFillTx/>
                <a:latin typeface="Noto Sans SC"/>
                <a:ea typeface="Noto Sans SC"/>
                <a:cs typeface="Noto Sans SC"/>
                <a:sym typeface="Noto Sans SC"/>
              </a:rPr>
              <a:t>更多用于发展新质生产力</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8" name="Connector 8"/>
          <p:cNvCxnSpPr/>
          <p:nvPr/>
        </p:nvCxnSpPr>
        <p:spPr>
          <a:xfrm rot="-10110">
            <a:off x="1016009" y="2406650"/>
            <a:ext cx="4318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9" name="AutoShape 9"/>
          <p:cNvSpPr txBox="1"/>
          <p:nvPr/>
        </p:nvSpPr>
        <p:spPr>
          <a:xfrm>
            <a:off x="1016000" y="2540000"/>
            <a:ext cx="4318000" cy="215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国家水网骨干工程</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数字孪生流域与工程</a:t>
            </a: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智能监测与调度装备</a:t>
            </a: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节水改造与信息化设施</a:t>
            </a:r>
          </a:p>
        </p:txBody>
      </p:sp>
      <p:sp>
        <p:nvSpPr>
          <p:cNvPr id="10" name="AutoShape 10"/>
          <p:cNvSpPr/>
          <p:nvPr/>
        </p:nvSpPr>
        <p:spPr>
          <a:xfrm>
            <a:off x="5651500" y="2794000"/>
            <a:ext cx="889000" cy="7620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5651500" y="2794000"/>
            <a:ext cx="889000" cy="762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284F2C"/>
                </a:solidFill>
                <a:effectLst/>
                <a:uLnTx/>
                <a:uFillTx/>
                <a:latin typeface="Noto Sans SC"/>
                <a:ea typeface="Noto Sans SC"/>
                <a:cs typeface="Noto Sans SC"/>
                <a:sym typeface="Noto Sans SC"/>
              </a:rPr>
              <a:t>两手</a:t>
            </a:r>
            <a:br>
              <a:rPr kumimoji="0" lang="en-US" sz="1400" b="1" i="0" u="none" strike="noStrike" kern="0" cap="none" spc="0" normalizeH="0" baseline="0" noProof="0">
                <a:ln>
                  <a:noFill/>
                </a:ln>
                <a:solidFill>
                  <a:srgbClr val="284F2C"/>
                </a:solidFill>
                <a:effectLst/>
                <a:uLnTx/>
                <a:uFillTx/>
                <a:latin typeface="Noto Sans SC"/>
                <a:ea typeface="Noto Sans SC"/>
                <a:cs typeface="Noto Sans SC"/>
                <a:sym typeface="Noto Sans SC"/>
              </a:rPr>
            </a:br>
            <a:r>
              <a:rPr kumimoji="0" lang="en-US" sz="1400" b="1" i="0" u="none" strike="noStrike" kern="0" cap="none" spc="0" normalizeH="0" baseline="0" noProof="0">
                <a:ln>
                  <a:noFill/>
                </a:ln>
                <a:solidFill>
                  <a:srgbClr val="284F2C"/>
                </a:solidFill>
                <a:effectLst/>
                <a:uLnTx/>
                <a:uFillTx/>
                <a:latin typeface="Noto Sans SC"/>
                <a:ea typeface="Noto Sans SC"/>
                <a:cs typeface="Noto Sans SC"/>
                <a:sym typeface="Noto Sans SC"/>
              </a:rPr>
              <a:t>都硬</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p:nvPr/>
        </p:nvSpPr>
        <p:spPr>
          <a:xfrm>
            <a:off x="6604000" y="1397000"/>
            <a:ext cx="4826000" cy="3556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p:nvPr/>
        </p:nvSpPr>
        <p:spPr>
          <a:xfrm>
            <a:off x="6604000" y="1397000"/>
            <a:ext cx="4826000" cy="762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p:cNvSpPr txBox="1"/>
          <p:nvPr/>
        </p:nvSpPr>
        <p:spPr>
          <a:xfrm>
            <a:off x="6858000" y="1625600"/>
            <a:ext cx="4318000" cy="355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284F2C"/>
                </a:solidFill>
                <a:effectLst/>
                <a:uLnTx/>
                <a:uFillTx/>
                <a:latin typeface="Noto Sans SC"/>
                <a:ea typeface="Noto Sans SC"/>
                <a:cs typeface="Noto Sans SC"/>
                <a:sym typeface="Noto Sans SC"/>
              </a:rPr>
              <a:t>软建设 · 制度保障</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6858000" y="20320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87364"/>
                </a:solidFill>
                <a:effectLst/>
                <a:uLnTx/>
                <a:uFillTx/>
                <a:latin typeface="Noto Sans SC"/>
                <a:ea typeface="Noto Sans SC"/>
                <a:cs typeface="Noto Sans SC"/>
                <a:sym typeface="Noto Sans SC"/>
              </a:rPr>
              <a:t>更好地适应新质生产力需要</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6" name="Connector 16"/>
          <p:cNvCxnSpPr/>
          <p:nvPr/>
        </p:nvCxnSpPr>
        <p:spPr>
          <a:xfrm rot="-10110">
            <a:off x="6858009" y="2406650"/>
            <a:ext cx="4318000" cy="12700"/>
          </a:xfrm>
          <a:prstGeom prst="straightConnector1">
            <a:avLst/>
          </a:prstGeom>
          <a:solidFill>
            <a:srgbClr val="DEE0E3">
              <a:alpha val="100000"/>
            </a:srgbClr>
          </a:solidFill>
          <a:ln w="12700" cap="flat" cmpd="sng">
            <a:solidFill>
              <a:srgbClr val="DCD7C8">
                <a:alpha val="100000"/>
              </a:srgbClr>
            </a:solidFill>
            <a:prstDash val="solid"/>
            <a:round/>
            <a:headEnd type="none" w="med" len="med"/>
            <a:tailEnd type="none" w="med" len="med"/>
          </a:ln>
        </p:spPr>
      </p:cxnSp>
      <p:sp>
        <p:nvSpPr>
          <p:cNvPr id="17" name="AutoShape 17"/>
          <p:cNvSpPr txBox="1"/>
          <p:nvPr/>
        </p:nvSpPr>
        <p:spPr>
          <a:xfrm>
            <a:off x="6858000" y="2540000"/>
            <a:ext cx="4318000" cy="215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投融资机制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运行管理机制</a:t>
            </a: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水价形成机制</a:t>
            </a:r>
          </a:p>
          <a:p>
            <a:pPr marL="0" marR="0" lvl="0" indent="0" algn="l" defTabSz="914400" rtl="0" eaLnBrk="1" fontAlgn="auto" latinLnBrk="0" hangingPunct="1">
              <a:lnSpc>
                <a:spcPct val="166666"/>
              </a:lnSpc>
              <a:spcBef>
                <a:spcPts val="0"/>
              </a:spcBef>
              <a:spcAft>
                <a:spcPts val="0"/>
              </a:spcAft>
              <a:buClr>
                <a:srgbClr val="000000"/>
              </a:buClr>
              <a:buSzTx/>
              <a:buFont typeface="Arial"/>
              <a:buNone/>
              <a:tabLst/>
              <a:defRPr/>
            </a:pPr>
            <a:r>
              <a:rPr kumimoji="0" lang="en-US" sz="1300" b="0" i="0" u="none" strike="noStrike" kern="0" cap="none" spc="0" normalizeH="0" baseline="0" noProof="0">
                <a:ln>
                  <a:noFill/>
                </a:ln>
                <a:solidFill>
                  <a:srgbClr val="4A5568"/>
                </a:solidFill>
                <a:effectLst/>
                <a:uLnTx/>
                <a:uFillTx/>
                <a:latin typeface="Noto Sans SC"/>
                <a:ea typeface="Noto Sans SC"/>
                <a:cs typeface="Noto Sans SC"/>
                <a:sym typeface="Noto Sans SC"/>
              </a:rPr>
              <a:t>要素市场化配置机制</a:t>
            </a:r>
          </a:p>
        </p:txBody>
      </p:sp>
      <p:sp>
        <p:nvSpPr>
          <p:cNvPr id="18" name="AutoShape 18"/>
          <p:cNvSpPr/>
          <p:nvPr/>
        </p:nvSpPr>
        <p:spPr>
          <a:xfrm>
            <a:off x="762000" y="5334000"/>
            <a:ext cx="10668000" cy="635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762000" y="5334000"/>
            <a:ext cx="10668000" cy="635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硬投资造航母，软建设建跑道</a:t>
            </a:r>
            <a:r>
              <a:rPr kumimoji="0" lang="en-US" sz="1600" b="1" i="0" u="none" strike="noStrike" kern="0" cap="none" spc="0" normalizeH="0" baseline="0" noProof="0" dirty="0">
                <a:ln>
                  <a:noFill/>
                </a:ln>
                <a:solidFill>
                  <a:srgbClr val="FFFFFF"/>
                </a:solidFill>
                <a:effectLst/>
                <a:uLnTx/>
                <a:uFillTx/>
                <a:latin typeface="Noto Sans SC"/>
                <a:ea typeface="Noto Sans SC"/>
                <a:cs typeface="Noto Sans SC"/>
                <a:sym typeface="Noto Sans SC"/>
              </a:rPr>
              <a:t> · </a:t>
            </a:r>
            <a:r>
              <a:rPr kumimoji="0" lang="en-US" sz="1600" b="1" i="0" u="none" strike="noStrike" kern="0" cap="none" spc="0" normalizeH="0" baseline="0" noProof="0" dirty="0" err="1">
                <a:ln>
                  <a:noFill/>
                </a:ln>
                <a:solidFill>
                  <a:srgbClr val="FFFFFF"/>
                </a:solidFill>
                <a:effectLst/>
                <a:uLnTx/>
                <a:uFillTx/>
                <a:latin typeface="Noto Sans SC"/>
                <a:ea typeface="Noto Sans SC"/>
                <a:cs typeface="Noto Sans SC"/>
                <a:sym typeface="Noto Sans SC"/>
              </a:rPr>
              <a:t>工程建得成，机制转得动</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355600"/>
            <a:ext cx="10668000" cy="482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a:ln>
                  <a:noFill/>
                </a:ln>
                <a:solidFill>
                  <a:srgbClr val="284F2C"/>
                </a:solidFill>
                <a:effectLst/>
                <a:uLnTx/>
                <a:uFillTx/>
                <a:latin typeface="Noto Sans SC"/>
                <a:ea typeface="Noto Sans SC"/>
                <a:cs typeface="Noto Sans SC"/>
                <a:sym typeface="Noto Sans SC"/>
              </a:rPr>
              <a:t>从"重工程、轻机制"到"先建机制、后建工程"</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762000" y="863600"/>
            <a:ext cx="10668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问题导向 vs 目标导向 · 项目前期就要把体制机制想清楚</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p:nvPr/>
        </p:nvSpPr>
        <p:spPr>
          <a:xfrm>
            <a:off x="762000" y="1397000"/>
            <a:ext cx="4699000" cy="2286000"/>
          </a:xfrm>
          <a:prstGeom prst="roundRect">
            <a:avLst>
              <a:gd name="adj" fmla="val 0"/>
            </a:avLst>
          </a:prstGeom>
          <a:solidFill>
            <a:srgbClr val="F5EBE1">
              <a:alpha val="100000"/>
            </a:srgbClr>
          </a:solidFill>
          <a:ln w="12700" cap="flat" cmpd="sng">
            <a:solidFill>
              <a:srgbClr val="C89678">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1016000" y="1587500"/>
            <a:ext cx="4191000" cy="3048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A05032"/>
                </a:solidFill>
                <a:effectLst/>
                <a:uLnTx/>
                <a:uFillTx/>
                <a:latin typeface="Noto Sans SC"/>
                <a:ea typeface="Noto Sans SC"/>
                <a:cs typeface="Noto Sans SC"/>
                <a:sym typeface="Noto Sans SC"/>
              </a:rPr>
              <a:t>过去：重工程、轻机制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6" name="Connector 6"/>
          <p:cNvCxnSpPr/>
          <p:nvPr/>
        </p:nvCxnSpPr>
        <p:spPr>
          <a:xfrm rot="-10417">
            <a:off x="1016010" y="1962150"/>
            <a:ext cx="4191000" cy="12700"/>
          </a:xfrm>
          <a:prstGeom prst="straightConnector1">
            <a:avLst/>
          </a:prstGeom>
          <a:solidFill>
            <a:srgbClr val="DEE0E3">
              <a:alpha val="100000"/>
            </a:srgbClr>
          </a:solidFill>
          <a:ln w="12700" cap="flat" cmpd="sng">
            <a:solidFill>
              <a:srgbClr val="C89678">
                <a:alpha val="100000"/>
              </a:srgbClr>
            </a:solidFill>
            <a:prstDash val="solid"/>
            <a:round/>
            <a:headEnd type="none" w="med" len="med"/>
            <a:tailEnd type="none" w="med" len="med"/>
          </a:ln>
        </p:spPr>
      </p:cxnSp>
      <p:sp>
        <p:nvSpPr>
          <p:cNvPr id="7" name="AutoShape 7"/>
          <p:cNvSpPr txBox="1"/>
          <p:nvPr/>
        </p:nvSpPr>
        <p:spPr>
          <a:xfrm>
            <a:off x="1016000" y="2095500"/>
            <a:ext cx="4191000" cy="1397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644632"/>
                </a:solidFill>
                <a:effectLst/>
                <a:uLnTx/>
                <a:uFillTx/>
                <a:latin typeface="Noto Sans SC"/>
                <a:ea typeface="Noto Sans SC"/>
                <a:cs typeface="Noto Sans SC"/>
                <a:sym typeface="Noto Sans SC"/>
              </a:rPr>
              <a:t>工程上马快，机制设计慢</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644632"/>
                </a:solidFill>
                <a:effectLst/>
                <a:uLnTx/>
                <a:uFillTx/>
                <a:latin typeface="Noto Sans SC"/>
                <a:ea typeface="Noto Sans SC"/>
                <a:cs typeface="Noto Sans SC"/>
                <a:sym typeface="Noto Sans SC"/>
              </a:rPr>
              <a:t>建完再补制度，往往事倍功半</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644632"/>
                </a:solidFill>
                <a:effectLst/>
                <a:uLnTx/>
                <a:uFillTx/>
                <a:latin typeface="Noto Sans SC"/>
                <a:ea typeface="Noto Sans SC"/>
                <a:cs typeface="Noto Sans SC"/>
                <a:sym typeface="Noto Sans SC"/>
              </a:rPr>
              <a:t>投融资、水价、运维机制滞后</a:t>
            </a:r>
          </a:p>
        </p:txBody>
      </p:sp>
      <p:sp>
        <p:nvSpPr>
          <p:cNvPr id="8" name="AutoShape 8"/>
          <p:cNvSpPr txBox="1"/>
          <p:nvPr/>
        </p:nvSpPr>
        <p:spPr>
          <a:xfrm>
            <a:off x="5588000" y="2286000"/>
            <a:ext cx="1016000" cy="508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284F2C"/>
                </a:solidFill>
                <a:effectLst/>
                <a:uLnTx/>
                <a:uFillTx/>
                <a:latin typeface="Noto Sans SC"/>
                <a:ea typeface="Noto Sans SC"/>
                <a:cs typeface="Noto Sans SC"/>
                <a:sym typeface="Noto Sans SC"/>
              </a:rPr>
              <a:t>→</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p:nvPr/>
        </p:nvSpPr>
        <p:spPr>
          <a:xfrm>
            <a:off x="6604000" y="1397000"/>
            <a:ext cx="4826000" cy="2286000"/>
          </a:xfrm>
          <a:prstGeom prst="roundRect">
            <a:avLst>
              <a:gd name="adj" fmla="val 0"/>
            </a:avLst>
          </a:prstGeom>
          <a:solidFill>
            <a:srgbClr val="FFFFFF">
              <a:alpha val="100000"/>
            </a:srgbClr>
          </a:solidFill>
          <a:ln w="25400" cap="flat" cmpd="sng">
            <a:solidFill>
              <a:srgbClr val="284F2C">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txBox="1"/>
          <p:nvPr/>
        </p:nvSpPr>
        <p:spPr>
          <a:xfrm>
            <a:off x="6858000" y="1587500"/>
            <a:ext cx="4318000" cy="3048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284F2C"/>
                </a:solidFill>
                <a:effectLst/>
                <a:uLnTx/>
                <a:uFillTx/>
                <a:latin typeface="Noto Sans SC"/>
                <a:ea typeface="Noto Sans SC"/>
                <a:cs typeface="Noto Sans SC"/>
                <a:sym typeface="Noto Sans SC"/>
              </a:rPr>
              <a:t>今后：先建机制、后建工程</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1" name="Connector 11"/>
          <p:cNvCxnSpPr/>
          <p:nvPr/>
        </p:nvCxnSpPr>
        <p:spPr>
          <a:xfrm rot="-10110">
            <a:off x="6858009" y="1962150"/>
            <a:ext cx="4318000" cy="12700"/>
          </a:xfrm>
          <a:prstGeom prst="straightConnector1">
            <a:avLst/>
          </a:prstGeom>
          <a:solidFill>
            <a:srgbClr val="DEE0E3">
              <a:alpha val="100000"/>
            </a:srgbClr>
          </a:solidFill>
          <a:ln w="12700" cap="flat" cmpd="sng">
            <a:solidFill>
              <a:srgbClr val="284F2C">
                <a:alpha val="100000"/>
              </a:srgbClr>
            </a:solidFill>
            <a:prstDash val="solid"/>
            <a:round/>
            <a:headEnd type="none" w="med" len="med"/>
            <a:tailEnd type="none" w="med" len="med"/>
          </a:ln>
        </p:spPr>
      </p:cxnSp>
      <p:sp>
        <p:nvSpPr>
          <p:cNvPr id="12" name="AutoShape 12"/>
          <p:cNvSpPr txBox="1"/>
          <p:nvPr/>
        </p:nvSpPr>
        <p:spPr>
          <a:xfrm>
            <a:off x="6858000" y="2095500"/>
            <a:ext cx="4318000" cy="1397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机制先行，工程跟进</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投融资、水价、运维方案同步设计</a:t>
            </a:r>
          </a:p>
          <a:p>
            <a:pPr marL="0" marR="0" lvl="0"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工程建成就有可持续运行的制度基础</a:t>
            </a:r>
          </a:p>
        </p:txBody>
      </p:sp>
      <p:sp>
        <p:nvSpPr>
          <p:cNvPr id="13" name="AutoShape 13"/>
          <p:cNvSpPr txBox="1"/>
          <p:nvPr/>
        </p:nvSpPr>
        <p:spPr>
          <a:xfrm>
            <a:off x="762000" y="3937000"/>
            <a:ext cx="10668000" cy="3048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在项目前期各阶段，更加注重体制机制问题</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762000" y="4381500"/>
            <a:ext cx="2413000" cy="762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762000" y="4381500"/>
            <a:ext cx="2413000" cy="762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规划阶段</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p:nvPr/>
        </p:nvSpPr>
        <p:spPr>
          <a:xfrm>
            <a:off x="3429000" y="4381500"/>
            <a:ext cx="2413000" cy="762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3429000" y="4381500"/>
            <a:ext cx="2413000" cy="762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项目建议书</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p:nvPr/>
        </p:nvSpPr>
        <p:spPr>
          <a:xfrm>
            <a:off x="6096000" y="4381500"/>
            <a:ext cx="2413000" cy="762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6096000" y="4381500"/>
            <a:ext cx="2413000" cy="762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可行性研究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p:nvPr/>
        </p:nvSpPr>
        <p:spPr>
          <a:xfrm>
            <a:off x="8763000" y="4381500"/>
            <a:ext cx="2667000" cy="762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8763000" y="4381500"/>
            <a:ext cx="2667000" cy="762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初步设计</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p:cNvSpPr/>
          <p:nvPr/>
        </p:nvSpPr>
        <p:spPr>
          <a:xfrm>
            <a:off x="762000" y="5461000"/>
            <a:ext cx="10668000" cy="6096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762000" y="5461000"/>
            <a:ext cx="10668000" cy="6096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不是先建工程再补机制，而是机制想清楚了再上马工程</a:t>
            </a:r>
            <a:endParaRPr kumimoji="0" lang="en-US" sz="1600" b="1"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635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8B2332"/>
                </a:solidFill>
                <a:effectLst/>
                <a:uLnTx/>
                <a:uFillTx/>
                <a:latin typeface="Noto Sans SC"/>
                <a:ea typeface="Noto Sans SC"/>
                <a:cs typeface="Noto Sans SC"/>
                <a:sym typeface="Noto Sans SC"/>
              </a:rPr>
              <a:t>WATER NETWORK · ENGINEERING &amp; MECHANISM</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965200"/>
            <a:ext cx="10414000" cy="584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a:ln>
                  <a:noFill/>
                </a:ln>
                <a:solidFill>
                  <a:srgbClr val="1E1E1E"/>
                </a:solidFill>
                <a:effectLst/>
                <a:uLnTx/>
                <a:uFillTx/>
                <a:latin typeface="Noto Serif SC"/>
                <a:ea typeface="Noto Serif SC"/>
                <a:cs typeface="Noto Serif SC"/>
                <a:sym typeface="Noto Serif SC"/>
              </a:rPr>
              <a:t>工程与机制协同发力，方能建好管好国家水网</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txBox="1"/>
          <p:nvPr/>
        </p:nvSpPr>
        <p:spPr>
          <a:xfrm>
            <a:off x="1016000" y="1600200"/>
            <a:ext cx="10414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767676"/>
                </a:solidFill>
                <a:effectLst/>
                <a:uLnTx/>
                <a:uFillTx/>
                <a:latin typeface="Noto Sans SC"/>
                <a:ea typeface="Noto Sans SC"/>
                <a:cs typeface="Noto Sans SC"/>
                <a:sym typeface="Noto Sans SC"/>
              </a:rPr>
              <a:t>"两重"领域·"六张网"布局下，水网项目"硬投资"须配"软建设"，工程实体与运行机制同步落地</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6" name="Connector 6"/>
          <p:cNvCxnSpPr/>
          <p:nvPr/>
        </p:nvCxnSpPr>
        <p:spPr>
          <a:xfrm rot="-4297">
            <a:off x="1016004" y="21272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7" name="AutoShape 7"/>
          <p:cNvSpPr txBox="1"/>
          <p:nvPr/>
        </p:nvSpPr>
        <p:spPr>
          <a:xfrm>
            <a:off x="1016000" y="2336800"/>
            <a:ext cx="4572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前期工作链条：贯穿工程与机制的关键环节</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p:nvPr/>
        </p:nvSpPr>
        <p:spPr>
          <a:xfrm>
            <a:off x="1143000" y="2819400"/>
            <a:ext cx="2133600" cy="533400"/>
          </a:xfrm>
          <a:prstGeom prst="roundRect">
            <a:avLst>
              <a:gd name="adj" fmla="val 14285"/>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143000" y="2933700"/>
            <a:ext cx="2133600" cy="3048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SC"/>
                <a:ea typeface="Noto Sans SC"/>
                <a:cs typeface="Noto Sans SC"/>
                <a:sym typeface="Noto Sans SC"/>
              </a:rPr>
              <a:t>规划</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p:nvPr/>
        </p:nvSpPr>
        <p:spPr>
          <a:xfrm>
            <a:off x="3810000" y="2819400"/>
            <a:ext cx="2133600" cy="533400"/>
          </a:xfrm>
          <a:prstGeom prst="roundRect">
            <a:avLst>
              <a:gd name="adj" fmla="val 14285"/>
            </a:avLst>
          </a:prstGeom>
          <a:solidFill>
            <a:srgbClr val="8B2332">
              <a:alpha val="75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3810000" y="2933700"/>
            <a:ext cx="2133600" cy="3048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SC"/>
                <a:ea typeface="Noto Sans SC"/>
                <a:cs typeface="Noto Sans SC"/>
                <a:sym typeface="Noto Sans SC"/>
              </a:rPr>
              <a:t>项目建议书</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p:nvPr/>
        </p:nvSpPr>
        <p:spPr>
          <a:xfrm>
            <a:off x="6477000" y="2819400"/>
            <a:ext cx="2133600" cy="533400"/>
          </a:xfrm>
          <a:prstGeom prst="roundRect">
            <a:avLst>
              <a:gd name="adj" fmla="val 14285"/>
            </a:avLst>
          </a:prstGeom>
          <a:solidFill>
            <a:srgbClr val="8B2332">
              <a:alpha val="5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6477000" y="2933700"/>
            <a:ext cx="2133600" cy="3048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SC"/>
                <a:ea typeface="Noto Sans SC"/>
                <a:cs typeface="Noto Sans SC"/>
                <a:sym typeface="Noto Sans SC"/>
              </a:rPr>
              <a:t>可行性研究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p:cNvSpPr/>
          <p:nvPr/>
        </p:nvSpPr>
        <p:spPr>
          <a:xfrm>
            <a:off x="9144000" y="2819400"/>
            <a:ext cx="2133600" cy="533400"/>
          </a:xfrm>
          <a:prstGeom prst="roundRect">
            <a:avLst>
              <a:gd name="adj" fmla="val 14285"/>
            </a:avLst>
          </a:prstGeom>
          <a:solidFill>
            <a:srgbClr val="8B2332">
              <a:alpha val="3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9144000" y="2933700"/>
            <a:ext cx="2133600" cy="3048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8B2332"/>
                </a:solidFill>
                <a:effectLst/>
                <a:uLnTx/>
                <a:uFillTx/>
                <a:latin typeface="Noto Sans SC"/>
                <a:ea typeface="Noto Sans SC"/>
                <a:cs typeface="Noto Sans SC"/>
                <a:sym typeface="Noto Sans SC"/>
              </a:rPr>
              <a:t>初步设计</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16" name="Connector 16"/>
          <p:cNvCxnSpPr/>
          <p:nvPr/>
        </p:nvCxnSpPr>
        <p:spPr>
          <a:xfrm rot="-90446">
            <a:off x="3302084" y="3079750"/>
            <a:ext cx="482600" cy="12700"/>
          </a:xfrm>
          <a:prstGeom prst="straightConnector1">
            <a:avLst/>
          </a:prstGeom>
          <a:solidFill>
            <a:srgbClr val="DEE0E3">
              <a:alpha val="100000"/>
            </a:srgbClr>
          </a:solidFill>
          <a:ln w="25400" cap="flat" cmpd="sng">
            <a:solidFill>
              <a:srgbClr val="8B2332">
                <a:alpha val="100000"/>
              </a:srgbClr>
            </a:solidFill>
            <a:prstDash val="solid"/>
            <a:round/>
            <a:headEnd type="none" w="lg" len="lg"/>
            <a:tailEnd type="arrow" w="lg" len="lg"/>
          </a:ln>
        </p:spPr>
      </p:cxnSp>
      <p:cxnSp>
        <p:nvCxnSpPr>
          <p:cNvPr id="17" name="Connector 17"/>
          <p:cNvCxnSpPr/>
          <p:nvPr/>
        </p:nvCxnSpPr>
        <p:spPr>
          <a:xfrm rot="-90446">
            <a:off x="5969084" y="3079750"/>
            <a:ext cx="482600" cy="12700"/>
          </a:xfrm>
          <a:prstGeom prst="straightConnector1">
            <a:avLst/>
          </a:prstGeom>
          <a:solidFill>
            <a:srgbClr val="DEE0E3">
              <a:alpha val="100000"/>
            </a:srgbClr>
          </a:solidFill>
          <a:ln w="25400" cap="flat" cmpd="sng">
            <a:solidFill>
              <a:srgbClr val="8B2332">
                <a:alpha val="100000"/>
              </a:srgbClr>
            </a:solidFill>
            <a:prstDash val="solid"/>
            <a:round/>
            <a:headEnd type="none" w="lg" len="lg"/>
            <a:tailEnd type="arrow" w="lg" len="lg"/>
          </a:ln>
        </p:spPr>
      </p:cxnSp>
      <p:cxnSp>
        <p:nvCxnSpPr>
          <p:cNvPr id="18" name="Connector 18"/>
          <p:cNvCxnSpPr/>
          <p:nvPr/>
        </p:nvCxnSpPr>
        <p:spPr>
          <a:xfrm rot="-90446">
            <a:off x="8636084" y="3079750"/>
            <a:ext cx="482600" cy="12700"/>
          </a:xfrm>
          <a:prstGeom prst="straightConnector1">
            <a:avLst/>
          </a:prstGeom>
          <a:solidFill>
            <a:srgbClr val="DEE0E3">
              <a:alpha val="100000"/>
            </a:srgbClr>
          </a:solidFill>
          <a:ln w="25400" cap="flat" cmpd="sng">
            <a:solidFill>
              <a:srgbClr val="8B2332">
                <a:alpha val="100000"/>
              </a:srgbClr>
            </a:solidFill>
            <a:prstDash val="solid"/>
            <a:round/>
            <a:headEnd type="none" w="lg" len="lg"/>
            <a:tailEnd type="arrow" w="lg" len="lg"/>
          </a:ln>
        </p:spPr>
      </p:cxnSp>
      <p:sp>
        <p:nvSpPr>
          <p:cNvPr id="19" name="AutoShape 19"/>
          <p:cNvSpPr txBox="1"/>
          <p:nvPr/>
        </p:nvSpPr>
        <p:spPr>
          <a:xfrm>
            <a:off x="1016000" y="3505200"/>
            <a:ext cx="1041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每个阶段都须同步明确工程方案与运行机制——项目法人、管护范围、经费来源、水价机制前置敲定</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0" name="Connector 20"/>
          <p:cNvCxnSpPr/>
          <p:nvPr/>
        </p:nvCxnSpPr>
        <p:spPr>
          <a:xfrm rot="-4297">
            <a:off x="1016004" y="3956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1" name="AutoShape 21"/>
          <p:cNvSpPr txBox="1"/>
          <p:nvPr/>
        </p:nvSpPr>
        <p:spPr>
          <a:xfrm>
            <a:off x="1016000" y="4114800"/>
            <a:ext cx="4572000" cy="3048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8B2332"/>
                </a:solidFill>
                <a:effectLst/>
                <a:uLnTx/>
                <a:uFillTx/>
                <a:latin typeface="Noto Sans SC"/>
                <a:ea typeface="Noto Sans SC"/>
                <a:cs typeface="Noto Sans SC"/>
                <a:sym typeface="Noto Sans SC"/>
              </a:rPr>
              <a:t>为何必须"工程 + 机制"两手抓</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p:cNvSpPr txBox="1"/>
          <p:nvPr/>
        </p:nvSpPr>
        <p:spPr>
          <a:xfrm>
            <a:off x="1016000" y="4597400"/>
            <a:ext cx="558800" cy="381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B2332"/>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701800" y="4572000"/>
            <a:ext cx="254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统筹"硬投资"与"软建设"</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4" name="AutoShape 24"/>
          <p:cNvSpPr txBox="1"/>
          <p:nvPr/>
        </p:nvSpPr>
        <p:spPr>
          <a:xfrm>
            <a:off x="1701800" y="4876800"/>
            <a:ext cx="2540000" cy="660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C4C4C"/>
                </a:solidFill>
                <a:effectLst/>
                <a:uLnTx/>
                <a:uFillTx/>
                <a:latin typeface="Noto Sans SC"/>
                <a:ea typeface="Noto Sans SC"/>
                <a:cs typeface="Noto Sans SC"/>
                <a:sym typeface="Noto Sans SC"/>
              </a:rPr>
              <a:t>工程实体是"硬件"，运行管理机制是"软件"，两者同步谋划才能实现高质量建设、高水平运行。</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5" name="AutoShape 25"/>
          <p:cNvSpPr txBox="1"/>
          <p:nvPr/>
        </p:nvSpPr>
        <p:spPr>
          <a:xfrm>
            <a:off x="4508500" y="4597400"/>
            <a:ext cx="558800" cy="381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B2332"/>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5194300" y="4572000"/>
            <a:ext cx="254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机制前置决定可持续</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7" name="AutoShape 27"/>
          <p:cNvSpPr txBox="1"/>
          <p:nvPr/>
        </p:nvSpPr>
        <p:spPr>
          <a:xfrm>
            <a:off x="5194300" y="4876800"/>
            <a:ext cx="2540000" cy="660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C4C4C"/>
                </a:solidFill>
                <a:effectLst/>
                <a:uLnTx/>
                <a:uFillTx/>
                <a:latin typeface="Noto Sans SC"/>
                <a:ea typeface="Noto Sans SC"/>
                <a:cs typeface="Noto Sans SC"/>
                <a:sym typeface="Noto Sans SC"/>
              </a:rPr>
              <a:t>前期阶段即确定项目法人、运行经费来源、水价机制，避免"建成之日即管理困难之日"。</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8" name="AutoShape 28"/>
          <p:cNvSpPr txBox="1"/>
          <p:nvPr/>
        </p:nvSpPr>
        <p:spPr>
          <a:xfrm>
            <a:off x="8001000" y="4597400"/>
            <a:ext cx="558800" cy="381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B2332"/>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9" name="AutoShape 29"/>
          <p:cNvSpPr txBox="1"/>
          <p:nvPr/>
        </p:nvSpPr>
        <p:spPr>
          <a:xfrm>
            <a:off x="8686800" y="4572000"/>
            <a:ext cx="254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1E1E1E"/>
                </a:solidFill>
                <a:effectLst/>
                <a:uLnTx/>
                <a:uFillTx/>
                <a:latin typeface="Noto Sans SC"/>
                <a:ea typeface="Noto Sans SC"/>
                <a:cs typeface="Noto Sans SC"/>
                <a:sym typeface="Noto Sans SC"/>
              </a:rPr>
              <a:t>建管运一体化</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0" name="AutoShape 30"/>
          <p:cNvSpPr txBox="1"/>
          <p:nvPr/>
        </p:nvSpPr>
        <p:spPr>
          <a:xfrm>
            <a:off x="8686800" y="4876800"/>
            <a:ext cx="2540000" cy="660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C4C4C"/>
                </a:solidFill>
                <a:effectLst/>
                <a:uLnTx/>
                <a:uFillTx/>
                <a:latin typeface="Noto Sans SC"/>
                <a:ea typeface="Noto Sans SC"/>
                <a:cs typeface="Noto Sans SC"/>
                <a:sym typeface="Noto Sans SC"/>
              </a:rPr>
              <a:t>投建运营一体化、管办分离，让专业主体对工程"建得起、管得住、用得久、效益好"。</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31" name="Connector 31"/>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32" name="AutoShape 32"/>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来源：水利部《关于健全重大水利工程前期工作管理机制的意见》《关于健全重大水利工程建设运行管理机制的实施意见》</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3" name="AutoShape 33"/>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01 / 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PROBLEMS ACROSS THE WHOLE PROCESS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0414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工程与机制“两张皮</a:t>
            </a:r>
            <a:r>
              <a:rPr kumimoji="0" lang="en-US" sz="26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a:t>
            </a:r>
            <a:r>
              <a:rPr kumimoji="0" lang="zh-CN" altLang="en-US" sz="26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问题，</a:t>
            </a:r>
            <a:r>
              <a:rPr kumimoji="0" lang="en-US" sz="26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前期、申报、实施中</a:t>
            </a:r>
            <a:r>
              <a:rPr kumimoji="0" lang="zh-CN" altLang="en-US" sz="26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都要防止和解决</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272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52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399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重建轻管，机制谋划滞后</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0320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前期工作重工程技术方案、轻运行管理设计，项目法人、管护范围、经费来源等机制安排往往到后期才补，导致"建得多、管不好、用不长久"。</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6416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6670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6543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要素保障与空间矛盾前置不足</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879600" y="29464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用地预审、环评、水资源论证、水土保持等要件办理慢，规划与国土空间"一张图"衔接不畅，空间矛盾后置，拖慢申报入库与开工进度</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5560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581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5687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前期质量责任落实不到位</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879600" y="38608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勘察设计深度不足、可研与初设内容反复变化，审查把关不严，质量责任追溯机制未落地，影响工程安全与投资概算稳定</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4704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4958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4831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投融资与运营机制不健全</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AutoShape 21"/>
          <p:cNvSpPr txBox="1"/>
          <p:nvPr/>
        </p:nvSpPr>
        <p:spPr>
          <a:xfrm>
            <a:off x="1879600" y="47752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社会资本参与渠道有限，水价机制、管护经费来源不清，投建运营一体化程度低，公益性工程运行管护缺乏可持续保障</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435600"/>
            <a:ext cx="10160000" cy="609600"/>
          </a:xfrm>
          <a:prstGeom prst="roundRect">
            <a:avLst>
              <a:gd name="adj" fmla="val 12500"/>
            </a:avLst>
          </a:prstGeom>
          <a:solidFill>
            <a:srgbClr val="B84C3A">
              <a:alpha val="8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537200"/>
            <a:ext cx="9550400" cy="774700"/>
          </a:xfrm>
          <a:prstGeom prst="rect">
            <a:avLst/>
          </a:prstGeom>
          <a:noFill/>
          <a:ln w="12700" cap="flat" cmpd="sng">
            <a:noFill/>
            <a:prstDash val="solid"/>
            <a:round/>
          </a:ln>
        </p:spPr>
        <p:txBody>
          <a:bodyPr vert="horz" wrap="square" lIns="0" tIns="0" rIns="0" bIns="0" rtlCol="0" anchor="ctr" anchorCtr="0"/>
          <a:lstStyle/>
          <a:p>
            <a:pPr marL="0" marR="0" lvl="0" indent="0" algn="just"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B84C3A"/>
                </a:solidFill>
                <a:effectLst/>
                <a:uLnTx/>
                <a:uFillTx/>
                <a:latin typeface="Noto Sans SC"/>
                <a:ea typeface="Noto Sans SC"/>
                <a:cs typeface="Noto Sans SC"/>
                <a:sym typeface="Noto Sans SC"/>
              </a:rPr>
              <a:t>共同症结：</a:t>
            </a:r>
            <a:r>
              <a:rPr kumimoji="0" lang="en-US" sz="16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工程实体投入往往"</a:t>
            </a:r>
            <a:r>
              <a:rPr kumimoji="0" lang="en-US" sz="1600" b="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一锤定音</a:t>
            </a:r>
            <a:r>
              <a:rPr kumimoji="0" lang="en-US" sz="16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而配套机制设计常被当作"软任务</a:t>
            </a:r>
            <a:r>
              <a:rPr kumimoji="0" lang="en-US" sz="16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B84C3A"/>
                </a:solidFill>
                <a:effectLst/>
                <a:uLnTx/>
                <a:uFillTx/>
                <a:latin typeface="Noto Sans SC"/>
                <a:ea typeface="Noto Sans SC"/>
                <a:cs typeface="Noto Sans SC"/>
                <a:sym typeface="Noto Sans SC"/>
              </a:rPr>
              <a:t>两者结合不紧，导致项目难落地、难运行、难发挥效益</a:t>
            </a:r>
            <a:r>
              <a:rPr kumimoji="0" lang="en-US" sz="1600" b="0" i="0" u="none" strike="noStrike" kern="0" cap="none" spc="0" normalizeH="0" baseline="0" noProof="0" dirty="0">
                <a:ln>
                  <a:noFill/>
                </a:ln>
                <a:solidFill>
                  <a:srgbClr val="B84C3A"/>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来源：水利部《关于健全重大水利工程前期工作管理机制的意见》《关于健全重大水利工程建设运行管理机制的实施意见》</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02 / 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IMPROVEMENT MEASURES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0414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a:ln>
                  <a:noFill/>
                </a:ln>
                <a:solidFill>
                  <a:srgbClr val="1E1E1E"/>
                </a:solidFill>
                <a:effectLst/>
                <a:uLnTx/>
                <a:uFillTx/>
                <a:latin typeface="Noto Serif SC"/>
                <a:ea typeface="Noto Serif SC"/>
                <a:cs typeface="Noto Serif SC"/>
                <a:sym typeface="Noto Serif SC"/>
              </a:rPr>
              <a:t>工程与机制同步谋划：四条改进路径</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272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52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39900"/>
            <a:ext cx="4572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机制前置，全链条同步嵌入</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0320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将项目法人、管护范围、运行经费、水价机制前移到可研与初设阶段，建立新建工程水价前置协商机制，供需双方在前期阶段即签订框架协议</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7178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7432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730500"/>
            <a:ext cx="4572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要素协同，空间矛盾前置处理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879600" y="30226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将工程空间信息统筹纳入国土空间规划"一张图"，加强与发改、自然资源、生态环境等部门沟通对接，提前解决用地、环评、水保等要素保障。</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7084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7338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721100"/>
            <a:ext cx="4572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压实责任，质量全流程追溯</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879600" y="40132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落实前期工作质量责任制与质量终身制，规范可研、初设审查程序，审查意见专家签字确认、责任可追溯，严控重大设计变更</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6990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724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711700"/>
            <a:ext cx="4572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建管运一体，投融资多元</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50038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推进投建运营一体化、管办分离，公益性工程推行代建制，用好政府和社会资本合作新机制，引入社会资本与专业化养护主体</a:t>
            </a:r>
            <a:r>
              <a:rPr kumimoji="0" lang="en-US"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740400"/>
            <a:ext cx="10160000" cy="381000"/>
          </a:xfrm>
          <a:prstGeom prst="roundRect">
            <a:avLst>
              <a:gd name="adj" fmla="val 20000"/>
            </a:avLst>
          </a:prstGeom>
          <a:solidFill>
            <a:srgbClr val="8B2332">
              <a:alpha val="6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791200"/>
            <a:ext cx="95504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8B2332"/>
                </a:solidFill>
                <a:effectLst/>
                <a:uLnTx/>
                <a:uFillTx/>
                <a:latin typeface="Noto Sans SC"/>
                <a:ea typeface="Noto Sans SC"/>
                <a:cs typeface="Noto Sans SC"/>
                <a:sym typeface="Noto Sans SC"/>
              </a:rPr>
              <a:t>目标：</a:t>
            </a:r>
            <a:r>
              <a:rPr kumimoji="0" lang="en-US" sz="1600" b="0" i="0" u="none" strike="noStrike" kern="0" cap="none" spc="0" normalizeH="0" baseline="0" noProof="0" dirty="0">
                <a:ln>
                  <a:noFill/>
                </a:ln>
                <a:solidFill>
                  <a:srgbClr val="8B2332"/>
                </a:solidFill>
                <a:effectLst/>
                <a:uLnTx/>
                <a:uFillTx/>
                <a:latin typeface="Noto Sans SC"/>
                <a:ea typeface="Noto Sans SC"/>
                <a:cs typeface="Noto Sans SC"/>
                <a:sym typeface="Noto Sans SC"/>
              </a:rPr>
              <a:t>统筹"硬投资"与"</a:t>
            </a:r>
            <a:r>
              <a:rPr kumimoji="0" lang="en-US" sz="1600" b="0" i="0" u="none" strike="noStrike" kern="0" cap="none" spc="0" normalizeH="0" baseline="0" noProof="0" dirty="0" err="1">
                <a:ln>
                  <a:noFill/>
                </a:ln>
                <a:solidFill>
                  <a:srgbClr val="8B2332"/>
                </a:solidFill>
                <a:effectLst/>
                <a:uLnTx/>
                <a:uFillTx/>
                <a:latin typeface="Noto Sans SC"/>
                <a:ea typeface="Noto Sans SC"/>
                <a:cs typeface="Noto Sans SC"/>
                <a:sym typeface="Noto Sans SC"/>
              </a:rPr>
              <a:t>软建设</a:t>
            </a:r>
            <a:r>
              <a:rPr kumimoji="0" lang="en-US" sz="1600" b="0" i="0" u="none" strike="noStrike" kern="0" cap="none" spc="0" normalizeH="0" baseline="0" noProof="0" dirty="0">
                <a:ln>
                  <a:noFill/>
                </a:ln>
                <a:solidFill>
                  <a:srgbClr val="8B2332"/>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8B2332"/>
                </a:solidFill>
                <a:effectLst/>
                <a:uLnTx/>
                <a:uFillTx/>
                <a:latin typeface="Noto Sans SC"/>
                <a:ea typeface="Noto Sans SC"/>
                <a:cs typeface="Noto Sans SC"/>
                <a:sym typeface="Noto Sans SC"/>
              </a:rPr>
              <a:t>实现高质量建设、高水平运行、高效能管理</a:t>
            </a:r>
            <a:r>
              <a:rPr kumimoji="0" lang="en-US" sz="1600" b="0" i="0" u="none" strike="noStrike" kern="0" cap="none" spc="0" normalizeH="0" baseline="0" noProof="0" dirty="0">
                <a:ln>
                  <a:noFill/>
                </a:ln>
                <a:solidFill>
                  <a:srgbClr val="8B2332"/>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来源：水利部《关于健全重大水利工程前期工作管理机制的意见》《关于健全重大水利工程建设运行管理机制的实施意见》</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03 / 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7" name="Picture 27"/>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6350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1" i="0" u="none" strike="noStrike" kern="0" cap="none" spc="0" normalizeH="0" baseline="0" noProof="0">
                <a:ln>
                  <a:noFill/>
                </a:ln>
                <a:solidFill>
                  <a:srgbClr val="8B2332"/>
                </a:solidFill>
                <a:effectLst/>
                <a:uLnTx/>
                <a:uFillTx/>
                <a:latin typeface="Noto Sans SC"/>
                <a:ea typeface="Noto Sans SC"/>
                <a:cs typeface="Noto Sans SC"/>
                <a:sym typeface="Noto Sans SC"/>
              </a:rPr>
              <a:t>FOUR BENEFITS · UNIFIED</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939800"/>
            <a:ext cx="10414000" cy="533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四大效益统筹统一，方能撑起水网综合价值</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AutoShape 5"/>
          <p:cNvSpPr txBox="1"/>
          <p:nvPr/>
        </p:nvSpPr>
        <p:spPr>
          <a:xfrm>
            <a:off x="1016000" y="1524000"/>
            <a:ext cx="10414000" cy="330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767676"/>
                </a:solidFill>
                <a:effectLst/>
                <a:uLnTx/>
                <a:uFillTx/>
                <a:latin typeface="Noto Sans SC"/>
                <a:ea typeface="Noto Sans SC"/>
                <a:cs typeface="Noto Sans SC"/>
                <a:sym typeface="Noto Sans SC"/>
              </a:rPr>
              <a:t>经济、社会、生态、安全四大效益缺一不可，共同支撑水网"系统完备、安全可靠、集约高效、绿色智能"</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6" name="Connector 6"/>
          <p:cNvCxnSpPr/>
          <p:nvPr/>
        </p:nvCxnSpPr>
        <p:spPr>
          <a:xfrm rot="-4297">
            <a:off x="1016004" y="2051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7" name="AutoShape 7"/>
          <p:cNvSpPr/>
          <p:nvPr/>
        </p:nvSpPr>
        <p:spPr>
          <a:xfrm>
            <a:off x="2984500" y="2362200"/>
            <a:ext cx="3302000" cy="609600"/>
          </a:xfrm>
          <a:prstGeom prst="roundRect">
            <a:avLst>
              <a:gd name="adj" fmla="val 16666"/>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2984500" y="2489200"/>
            <a:ext cx="33020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FFFFFF"/>
                </a:solidFill>
                <a:effectLst/>
                <a:uLnTx/>
                <a:uFillTx/>
                <a:latin typeface="Noto Sans SC"/>
                <a:ea typeface="Noto Sans SC"/>
                <a:cs typeface="Noto Sans SC"/>
                <a:sym typeface="Noto Sans SC"/>
              </a:rPr>
              <a:t>综合效益 · 统筹统一</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9" name="Connector 9"/>
          <p:cNvCxnSpPr/>
          <p:nvPr/>
        </p:nvCxnSpPr>
        <p:spPr>
          <a:xfrm rot="-2579886">
            <a:off x="1583870" y="3651236"/>
            <a:ext cx="1950391" cy="12700"/>
          </a:xfrm>
          <a:prstGeom prst="straightConnector1">
            <a:avLst/>
          </a:prstGeom>
          <a:solidFill>
            <a:srgbClr val="DEE0E3">
              <a:alpha val="100000"/>
            </a:srgbClr>
          </a:solidFill>
          <a:ln w="25400" cap="flat" cmpd="sng">
            <a:solidFill>
              <a:srgbClr val="8B2332">
                <a:alpha val="100000"/>
              </a:srgbClr>
            </a:solidFill>
            <a:prstDash val="solid"/>
            <a:round/>
            <a:headEnd type="none" w="lg" len="lg"/>
            <a:tailEnd type="arrow" w="lg" len="lg"/>
          </a:ln>
        </p:spPr>
      </p:cxnSp>
      <p:cxnSp>
        <p:nvCxnSpPr>
          <p:cNvPr id="10" name="Connector 10"/>
          <p:cNvCxnSpPr/>
          <p:nvPr/>
        </p:nvCxnSpPr>
        <p:spPr>
          <a:xfrm rot="-4168600">
            <a:off x="2911948" y="3651223"/>
            <a:ext cx="1415124" cy="12700"/>
          </a:xfrm>
          <a:prstGeom prst="straightConnector1">
            <a:avLst/>
          </a:prstGeom>
          <a:solidFill>
            <a:srgbClr val="DEE0E3">
              <a:alpha val="100000"/>
            </a:srgbClr>
          </a:solidFill>
          <a:ln w="25400" cap="flat" cmpd="sng">
            <a:solidFill>
              <a:srgbClr val="8B2332">
                <a:alpha val="100000"/>
              </a:srgbClr>
            </a:solidFill>
            <a:prstDash val="solid"/>
            <a:round/>
            <a:headEnd type="none" w="lg" len="lg"/>
            <a:tailEnd type="arrow" w="lg" len="lg"/>
          </a:ln>
        </p:spPr>
      </p:cxnSp>
      <p:cxnSp>
        <p:nvCxnSpPr>
          <p:cNvPr id="11" name="Connector 11"/>
          <p:cNvCxnSpPr/>
          <p:nvPr/>
        </p:nvCxnSpPr>
        <p:spPr>
          <a:xfrm rot="-6547331">
            <a:off x="3970446" y="3651223"/>
            <a:ext cx="1393590" cy="12700"/>
          </a:xfrm>
          <a:prstGeom prst="straightConnector1">
            <a:avLst/>
          </a:prstGeom>
          <a:solidFill>
            <a:srgbClr val="DEE0E3">
              <a:alpha val="100000"/>
            </a:srgbClr>
          </a:solidFill>
          <a:ln w="25400" cap="flat" cmpd="sng">
            <a:solidFill>
              <a:srgbClr val="8B2332">
                <a:alpha val="100000"/>
              </a:srgbClr>
            </a:solidFill>
            <a:prstDash val="solid"/>
            <a:round/>
            <a:headEnd type="none" w="lg" len="lg"/>
            <a:tailEnd type="arrow" w="lg" len="lg"/>
          </a:ln>
        </p:spPr>
      </p:cxnSp>
      <p:cxnSp>
        <p:nvCxnSpPr>
          <p:cNvPr id="12" name="Connector 12"/>
          <p:cNvCxnSpPr/>
          <p:nvPr/>
        </p:nvCxnSpPr>
        <p:spPr>
          <a:xfrm rot="-8171913">
            <a:off x="4786522" y="3651235"/>
            <a:ext cx="1895026" cy="12700"/>
          </a:xfrm>
          <a:prstGeom prst="straightConnector1">
            <a:avLst/>
          </a:prstGeom>
          <a:solidFill>
            <a:srgbClr val="DEE0E3">
              <a:alpha val="100000"/>
            </a:srgbClr>
          </a:solidFill>
          <a:ln w="25400" cap="flat" cmpd="sng">
            <a:solidFill>
              <a:srgbClr val="8B2332">
                <a:alpha val="100000"/>
              </a:srgbClr>
            </a:solidFill>
            <a:prstDash val="solid"/>
            <a:round/>
            <a:headEnd type="none" w="lg" len="lg"/>
            <a:tailEnd type="arrow" w="lg" len="lg"/>
          </a:ln>
        </p:spPr>
      </p:cxnSp>
      <p:sp>
        <p:nvSpPr>
          <p:cNvPr id="13" name="AutoShape 13"/>
          <p:cNvSpPr/>
          <p:nvPr/>
        </p:nvSpPr>
        <p:spPr>
          <a:xfrm>
            <a:off x="1143000" y="4318000"/>
            <a:ext cx="1397000" cy="889000"/>
          </a:xfrm>
          <a:prstGeom prst="roundRect">
            <a:avLst>
              <a:gd name="adj" fmla="val 11428"/>
            </a:avLst>
          </a:prstGeom>
          <a:solidFill>
            <a:srgbClr val="8B2332">
              <a:alpha val="12000"/>
            </a:srgbClr>
          </a:solidFill>
          <a:ln w="12700" cap="flat" cmpd="sng">
            <a:solidFill>
              <a:srgbClr val="8B2332">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4" name="AutoShape 14"/>
          <p:cNvSpPr txBox="1"/>
          <p:nvPr/>
        </p:nvSpPr>
        <p:spPr>
          <a:xfrm>
            <a:off x="1143000" y="44958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8B2332"/>
                </a:solidFill>
                <a:effectLst/>
                <a:uLnTx/>
                <a:uFillTx/>
                <a:latin typeface="Noto Sans SC"/>
                <a:ea typeface="Noto Sans SC"/>
                <a:cs typeface="Noto Sans SC"/>
                <a:sym typeface="Noto Sans SC"/>
              </a:rPr>
              <a:t>经济效益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143000" y="48006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11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生活和产业</a:t>
            </a:r>
            <a:r>
              <a:rPr kumimoji="0" lang="en-US" sz="11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供水</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AutoShape 16"/>
          <p:cNvSpPr/>
          <p:nvPr/>
        </p:nvSpPr>
        <p:spPr>
          <a:xfrm>
            <a:off x="2667000" y="4318000"/>
            <a:ext cx="1397000" cy="889000"/>
          </a:xfrm>
          <a:prstGeom prst="roundRect">
            <a:avLst>
              <a:gd name="adj" fmla="val 11428"/>
            </a:avLst>
          </a:prstGeom>
          <a:solidFill>
            <a:srgbClr val="C8861A">
              <a:alpha val="12000"/>
            </a:srgbClr>
          </a:solidFill>
          <a:ln w="12700" cap="flat" cmpd="sng">
            <a:solidFill>
              <a:srgbClr val="C8861A">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2667000" y="44958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B87614"/>
                </a:solidFill>
                <a:effectLst/>
                <a:uLnTx/>
                <a:uFillTx/>
                <a:latin typeface="Noto Sans SC"/>
                <a:ea typeface="Noto Sans SC"/>
                <a:cs typeface="Noto Sans SC"/>
                <a:sym typeface="Noto Sans SC"/>
              </a:rPr>
              <a:t>社会效益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8" name="AutoShape 18"/>
          <p:cNvSpPr txBox="1"/>
          <p:nvPr/>
        </p:nvSpPr>
        <p:spPr>
          <a:xfrm>
            <a:off x="2667000" y="48006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C4C4C"/>
                </a:solidFill>
                <a:effectLst/>
                <a:uLnTx/>
                <a:uFillTx/>
                <a:latin typeface="Noto Sans SC"/>
                <a:ea typeface="Noto Sans SC"/>
                <a:cs typeface="Noto Sans SC"/>
                <a:sym typeface="Noto Sans SC"/>
              </a:rPr>
              <a:t>民生·防灾·就业</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p:nvPr/>
        </p:nvSpPr>
        <p:spPr>
          <a:xfrm>
            <a:off x="4191000" y="4318000"/>
            <a:ext cx="1397000" cy="889000"/>
          </a:xfrm>
          <a:prstGeom prst="roundRect">
            <a:avLst>
              <a:gd name="adj" fmla="val 11428"/>
            </a:avLst>
          </a:prstGeom>
          <a:solidFill>
            <a:srgbClr val="466E5A">
              <a:alpha val="12000"/>
            </a:srgbClr>
          </a:solidFill>
          <a:ln w="12700" cap="flat" cmpd="sng">
            <a:solidFill>
              <a:srgbClr val="466E5A">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4191000" y="44958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325A46"/>
                </a:solidFill>
                <a:effectLst/>
                <a:uLnTx/>
                <a:uFillTx/>
                <a:latin typeface="Noto Sans SC"/>
                <a:ea typeface="Noto Sans SC"/>
                <a:cs typeface="Noto Sans SC"/>
                <a:sym typeface="Noto Sans SC"/>
              </a:rPr>
              <a:t>生态效益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4191000" y="48006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4C4C4C"/>
                </a:solidFill>
                <a:effectLst/>
                <a:uLnTx/>
                <a:uFillTx/>
                <a:latin typeface="Noto Sans SC"/>
                <a:ea typeface="Noto Sans SC"/>
                <a:cs typeface="Noto Sans SC"/>
                <a:sym typeface="Noto Sans SC"/>
              </a:rPr>
              <a:t>河湖·地下水·绿廊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p:cNvSpPr/>
          <p:nvPr/>
        </p:nvSpPr>
        <p:spPr>
          <a:xfrm>
            <a:off x="5715000" y="4318000"/>
            <a:ext cx="1397000" cy="889000"/>
          </a:xfrm>
          <a:prstGeom prst="roundRect">
            <a:avLst>
              <a:gd name="adj" fmla="val 11428"/>
            </a:avLst>
          </a:prstGeom>
          <a:solidFill>
            <a:srgbClr val="3C5A8C">
              <a:alpha val="12000"/>
            </a:srgbClr>
          </a:solidFill>
          <a:ln w="12700" cap="flat" cmpd="sng">
            <a:solidFill>
              <a:srgbClr val="3C5A8C">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5715000" y="44958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325082"/>
                </a:solidFill>
                <a:effectLst/>
                <a:uLnTx/>
                <a:uFillTx/>
                <a:latin typeface="Noto Sans SC"/>
                <a:ea typeface="Noto Sans SC"/>
                <a:cs typeface="Noto Sans SC"/>
                <a:sym typeface="Noto Sans SC"/>
              </a:rPr>
              <a:t>安全效益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4" name="AutoShape 24"/>
          <p:cNvSpPr txBox="1"/>
          <p:nvPr/>
        </p:nvSpPr>
        <p:spPr>
          <a:xfrm>
            <a:off x="5715000" y="4800600"/>
            <a:ext cx="13970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防洪·除涝·安澜</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AutoShape 25"/>
          <p:cNvSpPr txBox="1"/>
          <p:nvPr/>
        </p:nvSpPr>
        <p:spPr>
          <a:xfrm>
            <a:off x="1143000" y="5435600"/>
            <a:ext cx="6350000" cy="5080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767676"/>
                </a:solidFill>
                <a:effectLst/>
                <a:uLnTx/>
                <a:uFillTx/>
                <a:latin typeface="Noto Sans SC"/>
                <a:ea typeface="Noto Sans SC"/>
                <a:cs typeface="Noto Sans SC"/>
                <a:sym typeface="Noto Sans SC"/>
              </a:rPr>
              <a:t>四大效益相互支撑、彼此促进，共同保障防洪安全、</a:t>
            </a:r>
            <a:endParaRPr kumimoji="0" lang="en-US" sz="11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767676"/>
                </a:solidFill>
                <a:effectLst/>
                <a:uLnTx/>
                <a:uFillTx/>
                <a:latin typeface="Noto Sans SC"/>
                <a:ea typeface="Noto Sans SC"/>
                <a:cs typeface="Noto Sans SC"/>
                <a:sym typeface="Noto Sans SC"/>
              </a:rPr>
              <a:t>供水安全、粮食安全、生态安全</a:t>
            </a:r>
          </a:p>
        </p:txBody>
      </p:sp>
      <p:sp>
        <p:nvSpPr>
          <p:cNvPr id="26" name="AutoShape 26"/>
          <p:cNvSpPr/>
          <p:nvPr/>
        </p:nvSpPr>
        <p:spPr>
          <a:xfrm>
            <a:off x="7747000" y="23622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7" name="AutoShape 27"/>
          <p:cNvSpPr txBox="1"/>
          <p:nvPr/>
        </p:nvSpPr>
        <p:spPr>
          <a:xfrm>
            <a:off x="8001000" y="2387600"/>
            <a:ext cx="3175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8B2332"/>
                </a:solidFill>
                <a:effectLst/>
                <a:uLnTx/>
                <a:uFillTx/>
                <a:latin typeface="Noto Sans SC"/>
                <a:ea typeface="Noto Sans SC"/>
                <a:cs typeface="Noto Sans SC"/>
                <a:sym typeface="Noto Sans SC"/>
              </a:rPr>
              <a:t>经济效益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8" name="AutoShape 28"/>
          <p:cNvSpPr txBox="1"/>
          <p:nvPr/>
        </p:nvSpPr>
        <p:spPr>
          <a:xfrm>
            <a:off x="8001000" y="2679700"/>
            <a:ext cx="3175000" cy="482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经济效益，分为直接经济效益和简介经济效益，是工程可持续运行的基础</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AutoShape 29"/>
          <p:cNvSpPr/>
          <p:nvPr/>
        </p:nvSpPr>
        <p:spPr>
          <a:xfrm>
            <a:off x="7747000" y="3276600"/>
            <a:ext cx="50800" cy="838200"/>
          </a:xfrm>
          <a:prstGeom prst="roundRect">
            <a:avLst>
              <a:gd name="adj" fmla="val 0"/>
            </a:avLst>
          </a:prstGeom>
          <a:solidFill>
            <a:srgbClr val="C8861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0" name="AutoShape 30"/>
          <p:cNvSpPr txBox="1"/>
          <p:nvPr/>
        </p:nvSpPr>
        <p:spPr>
          <a:xfrm>
            <a:off x="8001000" y="3302000"/>
            <a:ext cx="3175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B87614"/>
                </a:solidFill>
                <a:effectLst/>
                <a:uLnTx/>
                <a:uFillTx/>
                <a:latin typeface="Noto Sans SC"/>
                <a:ea typeface="Noto Sans SC"/>
                <a:cs typeface="Noto Sans SC"/>
                <a:sym typeface="Noto Sans SC"/>
              </a:rPr>
              <a:t>社会效益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1" name="AutoShape 31"/>
          <p:cNvSpPr txBox="1"/>
          <p:nvPr/>
        </p:nvSpPr>
        <p:spPr>
          <a:xfrm>
            <a:off x="8001000" y="3594100"/>
            <a:ext cx="3175000" cy="482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社会效益，满足广大人民群众的多元需求，提高人们的获得感、安全感和幸福感</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2" name="AutoShape 32"/>
          <p:cNvSpPr/>
          <p:nvPr/>
        </p:nvSpPr>
        <p:spPr>
          <a:xfrm>
            <a:off x="7747000" y="4191000"/>
            <a:ext cx="50800" cy="838200"/>
          </a:xfrm>
          <a:prstGeom prst="roundRect">
            <a:avLst>
              <a:gd name="adj" fmla="val 0"/>
            </a:avLst>
          </a:prstGeom>
          <a:solidFill>
            <a:srgbClr val="466E5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AutoShape 33"/>
          <p:cNvSpPr txBox="1"/>
          <p:nvPr/>
        </p:nvSpPr>
        <p:spPr>
          <a:xfrm>
            <a:off x="8001000" y="4216400"/>
            <a:ext cx="3175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325A46"/>
                </a:solidFill>
                <a:effectLst/>
                <a:uLnTx/>
                <a:uFillTx/>
                <a:latin typeface="Noto Sans SC"/>
                <a:ea typeface="Noto Sans SC"/>
                <a:cs typeface="Noto Sans SC"/>
                <a:sym typeface="Noto Sans SC"/>
              </a:rPr>
              <a:t>生态效益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4" name="AutoShape 34"/>
          <p:cNvSpPr txBox="1"/>
          <p:nvPr/>
        </p:nvSpPr>
        <p:spPr>
          <a:xfrm>
            <a:off x="8001000" y="4508500"/>
            <a:ext cx="3175000" cy="482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既要绿水青山，也要金山银山，绿水青山与金山银山互相支撑，互相转化</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5" name="AutoShape 35"/>
          <p:cNvSpPr/>
          <p:nvPr/>
        </p:nvSpPr>
        <p:spPr>
          <a:xfrm>
            <a:off x="7747000" y="5105400"/>
            <a:ext cx="50800" cy="838200"/>
          </a:xfrm>
          <a:prstGeom prst="roundRect">
            <a:avLst>
              <a:gd name="adj" fmla="val 0"/>
            </a:avLst>
          </a:prstGeom>
          <a:solidFill>
            <a:srgbClr val="3C5A8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AutoShape 36"/>
          <p:cNvSpPr txBox="1"/>
          <p:nvPr/>
        </p:nvSpPr>
        <p:spPr>
          <a:xfrm>
            <a:off x="8001000" y="5130800"/>
            <a:ext cx="3175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325082"/>
                </a:solidFill>
                <a:effectLst/>
                <a:uLnTx/>
                <a:uFillTx/>
                <a:latin typeface="Noto Sans SC"/>
                <a:ea typeface="Noto Sans SC"/>
                <a:cs typeface="Noto Sans SC"/>
                <a:sym typeface="Noto Sans SC"/>
              </a:rPr>
              <a:t>安全效益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37" name="AutoShape 37"/>
          <p:cNvSpPr txBox="1"/>
          <p:nvPr/>
        </p:nvSpPr>
        <p:spPr>
          <a:xfrm>
            <a:off x="8001000" y="5422900"/>
            <a:ext cx="3263348" cy="4826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zh-CN" alt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国为重、民为本、安为先、和为上</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zh-CN" alt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安全效益与上述三大效益是和合关系，相互依存和转化。</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38" name="Connector 38"/>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39" name="AutoShape 39"/>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来源：水利部李国英部长《国家水网 世纪画卷》（2026年3月）·《国家水网建设规划纲要》</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0" name="AutoShape 40"/>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01 / 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IMBALANCE · PROBLEMS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1049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四</a:t>
            </a:r>
            <a:r>
              <a:rPr kumimoji="0" lang="zh-CN" altLang="en-US" sz="24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个</a:t>
            </a:r>
            <a:r>
              <a:rPr kumimoji="0" lang="en-US" sz="24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失衡：重工程轻机制、重骨干轻配套、重规模轻效益、重当期轻长远</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272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52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399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重工程轻机制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0320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重实体工程建设、轻运行管理机制，项目法人、管护经费、水价机制等"软建设"</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滞后</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硬投资"与"软建设"不同步</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6670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692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6797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重骨干轻配套</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3" name="AutoShape 13"/>
          <p:cNvSpPr txBox="1"/>
          <p:nvPr/>
        </p:nvSpPr>
        <p:spPr>
          <a:xfrm>
            <a:off x="1879600" y="29718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重骨干主网、轻末级配套</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最后一公里"衔接不畅，骨干工程建成了、配套跟不上，综合效益难以充分释放</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6068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6322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6195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重规模轻效益</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879600" y="39116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重投资规模、轻实际产出，片面追求工程数量与投资额，对建成后的供水、防洪、生态等综合效益关注不足</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546600"/>
            <a:ext cx="50800" cy="787400"/>
          </a:xfrm>
          <a:prstGeom prst="roundRect">
            <a:avLst>
              <a:gd name="adj" fmla="val 0"/>
            </a:avLst>
          </a:prstGeom>
          <a:solidFill>
            <a:srgbClr val="B84C3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5720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B84C3A"/>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5593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重当期轻长远</a:t>
            </a:r>
            <a:r>
              <a:rPr kumimoji="0" lang="zh-CN" altLang="en-US" sz="1400" b="1" i="0" u="none" strike="noStrike" kern="0" cap="none" spc="0" normalizeH="0" baseline="0" noProof="0" dirty="0">
                <a:ln>
                  <a:noFill/>
                </a:ln>
                <a:solidFill>
                  <a:srgbClr val="1E1E1E"/>
                </a:solidFill>
                <a:effectLst/>
                <a:uLnTx/>
                <a:uFillTx/>
                <a:latin typeface="Noto Sans SC"/>
                <a:ea typeface="Noto Sans SC"/>
                <a:cs typeface="Noto Sans SC"/>
                <a:sym typeface="Noto Sans SC"/>
              </a:rPr>
              <a:t>（或重战略轻战术）</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AutoShape 21"/>
          <p:cNvSpPr txBox="1"/>
          <p:nvPr/>
        </p:nvSpPr>
        <p:spPr>
          <a:xfrm>
            <a:off x="1879600" y="4851400"/>
            <a:ext cx="8890000" cy="4572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重当期建设、轻长远运营与后评价，重建轻评、重建轻管，影响工程长期效益与可持续运行</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562600"/>
            <a:ext cx="10160000" cy="558800"/>
          </a:xfrm>
          <a:prstGeom prst="roundRect">
            <a:avLst>
              <a:gd name="adj" fmla="val 13636"/>
            </a:avLst>
          </a:prstGeom>
          <a:solidFill>
            <a:srgbClr val="B84C3A">
              <a:alpha val="8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664200"/>
            <a:ext cx="9550400" cy="3556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B84C3A"/>
                </a:solidFill>
                <a:effectLst/>
                <a:uLnTx/>
                <a:uFillTx/>
                <a:latin typeface="Noto Sans SC"/>
                <a:ea typeface="Noto Sans SC"/>
                <a:cs typeface="Noto Sans SC"/>
                <a:sym typeface="Noto Sans SC"/>
              </a:rPr>
              <a:t>共同症结：</a:t>
            </a:r>
            <a:r>
              <a:rPr kumimoji="0" lang="en-US" sz="1300" b="0" i="0" u="none" strike="noStrike" kern="0" cap="none" spc="0" normalizeH="0" baseline="0" noProof="0">
                <a:ln>
                  <a:noFill/>
                </a:ln>
                <a:solidFill>
                  <a:srgbClr val="B84C3A"/>
                </a:solidFill>
                <a:effectLst/>
                <a:uLnTx/>
                <a:uFillTx/>
                <a:latin typeface="Noto Sans SC"/>
                <a:ea typeface="Noto Sans SC"/>
                <a:cs typeface="Noto Sans SC"/>
                <a:sym typeface="Noto Sans SC"/>
              </a:rPr>
              <a:t>重"物"轻"效"，重"量"轻"质"，把四大效益割裂对待，综合效益与运行质量打了折扣。</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来源：《国家水网建设规划纲要》·水利部关于健全重大水利工程管理机制相关文件整理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02 / 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AutoShape 3"/>
          <p:cNvSpPr txBox="1"/>
          <p:nvPr/>
        </p:nvSpPr>
        <p:spPr>
          <a:xfrm>
            <a:off x="1016000" y="508000"/>
            <a:ext cx="5080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100" b="0" i="0" u="none" strike="noStrike" kern="0" cap="none" spc="0" normalizeH="0" baseline="0" noProof="0">
                <a:ln>
                  <a:noFill/>
                </a:ln>
                <a:solidFill>
                  <a:srgbClr val="767676"/>
                </a:solidFill>
                <a:effectLst/>
                <a:uLnTx/>
                <a:uFillTx/>
                <a:latin typeface="Noto Sans SC"/>
                <a:ea typeface="Noto Sans SC"/>
                <a:cs typeface="Noto Sans SC"/>
                <a:sym typeface="Noto Sans SC"/>
              </a:rPr>
              <a:t>IMPROVEMENT · FOUR LEVERS</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txBox="1"/>
          <p:nvPr/>
        </p:nvSpPr>
        <p:spPr>
          <a:xfrm>
            <a:off x="1016000" y="863600"/>
            <a:ext cx="10414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6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四</a:t>
            </a:r>
            <a:r>
              <a:rPr kumimoji="0" lang="zh-CN" altLang="en-US" sz="26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方面</a:t>
            </a:r>
            <a:r>
              <a:rPr kumimoji="0" lang="en-US" sz="26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抓手：提高认识</a:t>
            </a:r>
            <a:r>
              <a:rPr kumimoji="0" lang="en-US" sz="2600" b="1" i="0" u="none" strike="noStrike" kern="0" cap="none" spc="0" normalizeH="0" baseline="0" noProof="0" dirty="0">
                <a:ln>
                  <a:noFill/>
                </a:ln>
                <a:solidFill>
                  <a:srgbClr val="1E1E1E"/>
                </a:solidFill>
                <a:effectLst/>
                <a:uLnTx/>
                <a:uFillTx/>
                <a:latin typeface="Noto Serif SC"/>
                <a:ea typeface="Noto Serif SC"/>
                <a:cs typeface="Noto Serif SC"/>
                <a:sym typeface="Noto Serif SC"/>
              </a:rPr>
              <a:t>、</a:t>
            </a:r>
            <a:r>
              <a:rPr lang="zh-CN" altLang="en-US" sz="2600" b="1" dirty="0">
                <a:solidFill>
                  <a:srgbClr val="1E1E1E"/>
                </a:solidFill>
                <a:latin typeface="Noto Serif SC"/>
                <a:ea typeface="Noto Serif SC"/>
                <a:cs typeface="Noto Serif SC"/>
                <a:sym typeface="Noto Serif SC"/>
              </a:rPr>
              <a:t>有效</a:t>
            </a:r>
            <a:r>
              <a:rPr kumimoji="0" lang="en-US" sz="2600" b="1" i="0" u="none" strike="noStrike" kern="0" cap="none" spc="0" normalizeH="0" baseline="0" noProof="0" dirty="0" err="1">
                <a:ln>
                  <a:noFill/>
                </a:ln>
                <a:solidFill>
                  <a:srgbClr val="1E1E1E"/>
                </a:solidFill>
                <a:effectLst/>
                <a:uLnTx/>
                <a:uFillTx/>
                <a:latin typeface="Noto Serif SC"/>
                <a:ea typeface="Noto Serif SC"/>
                <a:cs typeface="Noto Serif SC"/>
                <a:sym typeface="Noto Serif SC"/>
              </a:rPr>
              <a:t>激励、强化监审、注重效果</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cxnSp>
        <p:nvCxnSpPr>
          <p:cNvPr id="5" name="Connector 5"/>
          <p:cNvCxnSpPr/>
          <p:nvPr/>
        </p:nvCxnSpPr>
        <p:spPr>
          <a:xfrm rot="-4297">
            <a:off x="1016004" y="15430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6" name="AutoShape 6"/>
          <p:cNvSpPr/>
          <p:nvPr/>
        </p:nvSpPr>
        <p:spPr>
          <a:xfrm>
            <a:off x="1016000" y="17272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AutoShape 7"/>
          <p:cNvSpPr txBox="1"/>
          <p:nvPr/>
        </p:nvSpPr>
        <p:spPr>
          <a:xfrm>
            <a:off x="1270000" y="17526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01</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8" name="AutoShape 8"/>
          <p:cNvSpPr txBox="1"/>
          <p:nvPr/>
        </p:nvSpPr>
        <p:spPr>
          <a:xfrm>
            <a:off x="1879600" y="17399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提高认识，树立综合效益观</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9" name="AutoShape 9"/>
          <p:cNvSpPr txBox="1"/>
          <p:nvPr/>
        </p:nvSpPr>
        <p:spPr>
          <a:xfrm>
            <a:off x="1879600" y="20320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深化对四大效益统一的认识，摒弃"</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重建轻管</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重规模轻效益"思维，树立正确政绩观和全周期综合效益导向</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AutoShape 10"/>
          <p:cNvSpPr/>
          <p:nvPr/>
        </p:nvSpPr>
        <p:spPr>
          <a:xfrm>
            <a:off x="1016000" y="27178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1270000" y="27432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02</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 name="AutoShape 12"/>
          <p:cNvSpPr txBox="1"/>
          <p:nvPr/>
        </p:nvSpPr>
        <p:spPr>
          <a:xfrm>
            <a:off x="1879600" y="27305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lang="zh-CN" altLang="en-US" b="1" dirty="0">
                <a:solidFill>
                  <a:srgbClr val="1E1E1E"/>
                </a:solidFill>
                <a:latin typeface="Noto Sans SC"/>
                <a:ea typeface="Noto Sans SC"/>
                <a:cs typeface="Noto Sans SC"/>
                <a:sym typeface="Noto Sans SC"/>
              </a:rPr>
              <a:t>有效</a:t>
            </a:r>
            <a:r>
              <a:rPr kumimoji="0" lang="en-US" sz="14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激励，引导综合效益导向</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AutoShape 13"/>
          <p:cNvSpPr txBox="1"/>
          <p:nvPr/>
        </p:nvSpPr>
        <p:spPr>
          <a:xfrm>
            <a:off x="1879600" y="30226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把投资规模导向转为综合效益导向，完善考核评价，深化水价改革与生态价值实现机制，让效益好者得支持</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AutoShape 14"/>
          <p:cNvSpPr/>
          <p:nvPr/>
        </p:nvSpPr>
        <p:spPr>
          <a:xfrm>
            <a:off x="1016000" y="37084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txBox="1"/>
          <p:nvPr/>
        </p:nvSpPr>
        <p:spPr>
          <a:xfrm>
            <a:off x="1270000" y="37338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879600" y="37211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dirty="0" err="1">
                <a:ln>
                  <a:noFill/>
                </a:ln>
                <a:solidFill>
                  <a:srgbClr val="1E1E1E"/>
                </a:solidFill>
                <a:effectLst/>
                <a:uLnTx/>
                <a:uFillTx/>
                <a:latin typeface="Noto Sans SC"/>
                <a:ea typeface="Noto Sans SC"/>
                <a:cs typeface="Noto Sans SC"/>
                <a:sym typeface="Noto Sans SC"/>
              </a:rPr>
              <a:t>强化监审，全周期把关问效</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AutoShape 17"/>
          <p:cNvSpPr txBox="1"/>
          <p:nvPr/>
        </p:nvSpPr>
        <p:spPr>
          <a:xfrm>
            <a:off x="1879600" y="40132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加强规划、立项、建设、运行全过程监督审查，落实质量责任终身制，防范"</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重规模</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重工程"的决策偏差</a:t>
            </a:r>
            <a:r>
              <a:rPr kumimoji="0" lang="en-US" sz="12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p:nvPr/>
        </p:nvSpPr>
        <p:spPr>
          <a:xfrm>
            <a:off x="1016000" y="4699000"/>
            <a:ext cx="50800" cy="838200"/>
          </a:xfrm>
          <a:prstGeom prst="roundRect">
            <a:avLst>
              <a:gd name="adj" fmla="val 0"/>
            </a:avLst>
          </a:prstGeom>
          <a:solidFill>
            <a:srgbClr val="8B2332">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AutoShape 19"/>
          <p:cNvSpPr txBox="1"/>
          <p:nvPr/>
        </p:nvSpPr>
        <p:spPr>
          <a:xfrm>
            <a:off x="1270000" y="4724400"/>
            <a:ext cx="508000" cy="2794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500" b="1" i="0" u="none" strike="noStrike" kern="0" cap="none" spc="0" normalizeH="0" baseline="0" noProof="0">
                <a:ln>
                  <a:noFill/>
                </a:ln>
                <a:solidFill>
                  <a:srgbClr val="8B2332"/>
                </a:solidFill>
                <a:effectLst/>
                <a:uLnTx/>
                <a:uFillTx/>
                <a:latin typeface="Noto Sans SC"/>
                <a:ea typeface="Noto Sans SC"/>
                <a:cs typeface="Noto Sans SC"/>
                <a:sym typeface="Noto Sans SC"/>
              </a:rPr>
              <a:t>04</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txBox="1"/>
          <p:nvPr/>
        </p:nvSpPr>
        <p:spPr>
          <a:xfrm>
            <a:off x="1879600" y="4711700"/>
            <a:ext cx="406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1E1E1E"/>
                </a:solidFill>
                <a:effectLst/>
                <a:uLnTx/>
                <a:uFillTx/>
                <a:latin typeface="Noto Sans SC"/>
                <a:ea typeface="Noto Sans SC"/>
                <a:cs typeface="Noto Sans SC"/>
                <a:sym typeface="Noto Sans SC"/>
              </a:rPr>
              <a:t>注重效果，以综合效益论英雄</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1879600" y="5003800"/>
            <a:ext cx="8890000" cy="508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4C4C4C"/>
                </a:solidFill>
                <a:effectLst/>
                <a:uLnTx/>
                <a:uFillTx/>
                <a:latin typeface="Noto Sans SC"/>
                <a:ea typeface="Noto Sans SC"/>
                <a:cs typeface="Noto Sans SC"/>
                <a:sym typeface="Noto Sans SC"/>
              </a:rPr>
              <a:t>强化建成运行后的综合效益评估与后评价，数字孪生赋能多目标调度，确保经济、社会、生态、安全效益落地见效</a:t>
            </a:r>
            <a:r>
              <a:rPr kumimoji="0" lang="en-US" sz="1600" b="0" i="0" u="none" strike="noStrike" kern="0" cap="none" spc="0" normalizeH="0" baseline="0" noProof="0" dirty="0">
                <a:ln>
                  <a:noFill/>
                </a:ln>
                <a:solidFill>
                  <a:srgbClr val="4C4C4C"/>
                </a:solidFill>
                <a:effectLst/>
                <a:uLnTx/>
                <a:uFillTx/>
                <a:latin typeface="Noto Sans SC"/>
                <a:ea typeface="Noto Sans SC"/>
                <a:cs typeface="Noto Sans SC"/>
                <a:sym typeface="Noto Sans SC"/>
              </a:rPr>
              <a:t>。</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AutoShape 22"/>
          <p:cNvSpPr/>
          <p:nvPr/>
        </p:nvSpPr>
        <p:spPr>
          <a:xfrm>
            <a:off x="1016000" y="5740400"/>
            <a:ext cx="10160000" cy="381000"/>
          </a:xfrm>
          <a:prstGeom prst="roundRect">
            <a:avLst>
              <a:gd name="adj" fmla="val 20000"/>
            </a:avLst>
          </a:prstGeom>
          <a:solidFill>
            <a:srgbClr val="8B2332">
              <a:alpha val="6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3" name="AutoShape 23"/>
          <p:cNvSpPr txBox="1"/>
          <p:nvPr/>
        </p:nvSpPr>
        <p:spPr>
          <a:xfrm>
            <a:off x="1320800" y="5791200"/>
            <a:ext cx="9550400" cy="279400"/>
          </a:xfrm>
          <a:prstGeom prst="rect">
            <a:avLst/>
          </a:prstGeom>
          <a:noFill/>
          <a:ln w="12700" cap="flat" cmpd="sng">
            <a:noFill/>
            <a:prstDash val="solid"/>
            <a:round/>
          </a:ln>
        </p:spPr>
        <p:txBody>
          <a:bodyPr vert="horz" wrap="squar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8B2332"/>
                </a:solidFill>
                <a:effectLst/>
                <a:uLnTx/>
                <a:uFillTx/>
                <a:latin typeface="Noto Sans SC"/>
                <a:ea typeface="Noto Sans SC"/>
                <a:cs typeface="Noto Sans SC"/>
                <a:sym typeface="Noto Sans SC"/>
              </a:rPr>
              <a:t>目标：</a:t>
            </a:r>
            <a:r>
              <a:rPr kumimoji="0" lang="en-US" sz="1300" b="0" i="0" u="none" strike="noStrike" kern="0" cap="none" spc="0" normalizeH="0" baseline="0" noProof="0">
                <a:ln>
                  <a:noFill/>
                </a:ln>
                <a:solidFill>
                  <a:srgbClr val="8B2332"/>
                </a:solidFill>
                <a:effectLst/>
                <a:uLnTx/>
                <a:uFillTx/>
                <a:latin typeface="Noto Sans SC"/>
                <a:ea typeface="Noto Sans SC"/>
                <a:cs typeface="Noto Sans SC"/>
                <a:sym typeface="Noto Sans SC"/>
              </a:rPr>
              <a:t>以四大效益统一为标尺，实现水网高质量建设、高水平运行、高效能管理。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cxnSp>
        <p:nvCxnSpPr>
          <p:cNvPr id="24" name="Connector 24"/>
          <p:cNvCxnSpPr/>
          <p:nvPr/>
        </p:nvCxnSpPr>
        <p:spPr>
          <a:xfrm rot="-4297">
            <a:off x="1016004" y="6216650"/>
            <a:ext cx="10160000" cy="12700"/>
          </a:xfrm>
          <a:prstGeom prst="straightConnector1">
            <a:avLst/>
          </a:prstGeom>
          <a:solidFill>
            <a:srgbClr val="DEE0E3">
              <a:alpha val="100000"/>
            </a:srgbClr>
          </a:solidFill>
          <a:ln w="12700" cap="flat" cmpd="sng">
            <a:solidFill>
              <a:srgbClr val="D8D8D8">
                <a:alpha val="100000"/>
              </a:srgbClr>
            </a:solidFill>
            <a:prstDash val="solid"/>
            <a:round/>
            <a:headEnd type="none" w="med" len="med"/>
            <a:tailEnd type="none" w="med" len="med"/>
          </a:ln>
        </p:spPr>
      </p:cxnSp>
      <p:sp>
        <p:nvSpPr>
          <p:cNvPr id="25" name="AutoShape 25"/>
          <p:cNvSpPr txBox="1"/>
          <p:nvPr/>
        </p:nvSpPr>
        <p:spPr>
          <a:xfrm>
            <a:off x="1016000" y="6350000"/>
            <a:ext cx="7874000" cy="254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来源：《国家水网建设规划纲要》·李国英部长《加快建设现代化水网》等公开资料整理</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6" name="AutoShape 26"/>
          <p:cNvSpPr txBox="1"/>
          <p:nvPr/>
        </p:nvSpPr>
        <p:spPr>
          <a:xfrm>
            <a:off x="10414000" y="6350000"/>
            <a:ext cx="762000" cy="254000"/>
          </a:xfrm>
          <a:prstGeom prst="rect">
            <a:avLst/>
          </a:prstGeom>
          <a:noFill/>
          <a:ln w="12700" cap="flat" cmpd="sng">
            <a:noFill/>
            <a:prstDash val="solid"/>
            <a:round/>
          </a:ln>
        </p:spPr>
        <p:txBody>
          <a:bodyPr vert="horz" wrap="square" lIns="0" tIns="0" rIns="0" bIns="0" rtlCol="0" anchor="ctr" anchorCtr="0"/>
          <a:lstStyle/>
          <a:p>
            <a:pPr marL="0" marR="0" lvl="0" indent="0" algn="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767676"/>
                </a:solidFill>
                <a:effectLst/>
                <a:uLnTx/>
                <a:uFillTx/>
                <a:latin typeface="Noto Sans SC"/>
                <a:ea typeface="Noto Sans SC"/>
                <a:cs typeface="Noto Sans SC"/>
                <a:sym typeface="Noto Sans SC"/>
              </a:rPr>
              <a:t>03 / 03</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pic>
        <p:nvPicPr>
          <p:cNvPr id="27" name="Picture 27"/>
          <p:cNvPicPr>
            <a:picLocks noChangeAspect="1"/>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05 · 构建新型生产关系</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扩大水利高水平对外开放，在全球配置先进要素</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txBox="1"/>
          <p:nvPr/>
        </p:nvSpPr>
        <p:spPr>
          <a:xfrm>
            <a:off x="1016000" y="20955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深化"一带一路"水利合作</a:t>
            </a:r>
            <a:endParaRPr lang="en-US" sz="1100"/>
          </a:p>
        </p:txBody>
      </p:sp>
      <p:sp>
        <p:nvSpPr>
          <p:cNvPr id="6" name="AutoShape 6"/>
          <p:cNvSpPr txBox="1"/>
          <p:nvPr/>
        </p:nvSpPr>
        <p:spPr>
          <a:xfrm>
            <a:off x="1016000" y="25400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推进与共建国家水资源务实合作</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分享中国治水经验和技术标准</a:t>
            </a:r>
          </a:p>
          <a:p>
            <a:pPr marL="0" indent="0" algn="l">
              <a:lnSpc>
                <a:spcPct val="150000"/>
              </a:lnSpc>
            </a:pPr>
            <a:r>
              <a:rPr lang="en-US" sz="1200" b="0" i="0" u="none" strike="noStrike">
                <a:solidFill>
                  <a:srgbClr val="4A5568"/>
                </a:solidFill>
                <a:latin typeface="Noto Sans SC"/>
                <a:ea typeface="Noto Sans SC"/>
                <a:cs typeface="Noto Sans SC"/>
                <a:sym typeface="Noto Sans SC"/>
              </a:rPr>
              <a:t>· 支持水利企业参与境外水网项目</a:t>
            </a:r>
          </a:p>
          <a:p>
            <a:pPr marL="0" indent="0" algn="l">
              <a:lnSpc>
                <a:spcPct val="150000"/>
              </a:lnSpc>
            </a:pPr>
            <a:r>
              <a:rPr lang="en-US" sz="1200" b="0" i="0" u="none" strike="noStrike">
                <a:solidFill>
                  <a:srgbClr val="4A5568"/>
                </a:solidFill>
                <a:latin typeface="Noto Sans SC"/>
                <a:ea typeface="Noto Sans SC"/>
                <a:cs typeface="Noto Sans SC"/>
                <a:sym typeface="Noto Sans SC"/>
              </a:rPr>
              <a:t>· 促进与周边国家水利互联互通</a:t>
            </a:r>
          </a:p>
        </p:txBody>
      </p:sp>
      <p:sp>
        <p:nvSpPr>
          <p:cNvPr id="7" name="AutoShape 7"/>
          <p:cNvSpPr txBox="1"/>
          <p:nvPr/>
        </p:nvSpPr>
        <p:spPr>
          <a:xfrm>
            <a:off x="1016000" y="3937000"/>
            <a:ext cx="4826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引进来与走出去并重</a:t>
            </a:r>
            <a:endParaRPr lang="en-US" sz="1100"/>
          </a:p>
        </p:txBody>
      </p:sp>
      <p:sp>
        <p:nvSpPr>
          <p:cNvPr id="8" name="AutoShape 8"/>
          <p:cNvSpPr txBox="1"/>
          <p:nvPr/>
        </p:nvSpPr>
        <p:spPr>
          <a:xfrm>
            <a:off x="1016000" y="4381500"/>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a:ea typeface="Noto Sans SC"/>
                <a:cs typeface="Noto Sans SC"/>
                <a:sym typeface="Noto Sans SC"/>
              </a:rPr>
              <a:t>· 引进国际先进水利技术和管理经验</a:t>
            </a:r>
            <a:endParaRPr lang="en-US" sz="1100"/>
          </a:p>
          <a:p>
            <a:pPr marL="0" indent="0" algn="l">
              <a:lnSpc>
                <a:spcPct val="150000"/>
              </a:lnSpc>
            </a:pPr>
            <a:r>
              <a:rPr lang="en-US" sz="1200" b="0" i="0" u="none" strike="noStrike">
                <a:solidFill>
                  <a:srgbClr val="4A5568"/>
                </a:solidFill>
                <a:latin typeface="Noto Sans SC"/>
                <a:ea typeface="Noto Sans SC"/>
                <a:cs typeface="Noto Sans SC"/>
                <a:sym typeface="Noto Sans SC"/>
              </a:rPr>
              <a:t>· 支持水利领域国际科技合作</a:t>
            </a:r>
          </a:p>
          <a:p>
            <a:pPr marL="0" indent="0" algn="l">
              <a:lnSpc>
                <a:spcPct val="150000"/>
              </a:lnSpc>
            </a:pPr>
            <a:r>
              <a:rPr lang="en-US" sz="1200" b="0" i="0" u="none" strike="noStrike">
                <a:solidFill>
                  <a:srgbClr val="4A5568"/>
                </a:solidFill>
                <a:latin typeface="Noto Sans SC"/>
                <a:ea typeface="Noto Sans SC"/>
                <a:cs typeface="Noto Sans SC"/>
                <a:sym typeface="Noto Sans SC"/>
              </a:rPr>
              <a:t>· 吸引海外高层次水利人才来华创新创业</a:t>
            </a:r>
          </a:p>
        </p:txBody>
      </p:sp>
      <p:pic>
        <p:nvPicPr>
          <p:cNvPr id="9" name="Picture 9"/>
          <p:cNvPicPr>
            <a:picLocks noChangeAspect="1"/>
          </p:cNvPicPr>
          <p:nvPr/>
        </p:nvPicPr>
        <p:blipFill>
          <a:blip r:embed="rId3"/>
          <a:srcRect t="7741" b="7741"/>
          <a:stretch>
            <a:fillRect/>
          </a:stretch>
        </p:blipFill>
        <p:spPr>
          <a:xfrm>
            <a:off x="6350000" y="2095500"/>
            <a:ext cx="4826000" cy="2794000"/>
          </a:xfrm>
          <a:prstGeom prst="rect">
            <a:avLst/>
          </a:prstGeom>
          <a:noFill/>
          <a:ln w="25400" cap="flat" cmpd="sng">
            <a:noFill/>
            <a:prstDash val="solid"/>
            <a:round/>
          </a:ln>
        </p:spPr>
      </p:pic>
      <p:sp>
        <p:nvSpPr>
          <p:cNvPr id="10" name="AutoShape 10"/>
          <p:cNvSpPr txBox="1"/>
          <p:nvPr/>
        </p:nvSpPr>
        <p:spPr>
          <a:xfrm>
            <a:off x="6350000" y="5016500"/>
            <a:ext cx="482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284F2C"/>
                </a:solidFill>
                <a:latin typeface="Noto Sans SC"/>
                <a:ea typeface="Noto Sans SC"/>
                <a:cs typeface="Noto Sans SC"/>
                <a:sym typeface="Noto Sans SC"/>
              </a:rPr>
              <a:t>案例：中巴经济走廊卡洛特水电站</a:t>
            </a:r>
            <a:endParaRPr lang="en-US" sz="1100"/>
          </a:p>
        </p:txBody>
      </p:sp>
      <p:sp>
        <p:nvSpPr>
          <p:cNvPr id="11" name="AutoShape 11"/>
          <p:cNvSpPr txBox="1"/>
          <p:nvPr/>
        </p:nvSpPr>
        <p:spPr>
          <a:xfrm>
            <a:off x="6350000" y="53975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100" b="0" i="0" u="none" strike="noStrike">
                <a:solidFill>
                  <a:srgbClr val="4A5568"/>
                </a:solidFill>
                <a:latin typeface="Noto Sans SC"/>
                <a:ea typeface="Noto Sans SC"/>
                <a:cs typeface="Noto Sans SC"/>
                <a:sym typeface="Noto Sans SC"/>
              </a:rPr>
              <a:t>中巴经济走廊首个大型水电投资项目，总投资约17亿美元，年发电量32亿度，满足巴基斯坦数百万人口用电需求，成为中国水利技术装备"走出去"的典范。</a:t>
            </a:r>
            <a:endParaRPr lang="en-US" sz="1100"/>
          </a:p>
        </p:txBody>
      </p:sp>
      <p:sp>
        <p:nvSpPr>
          <p:cNvPr id="12" name="AutoShape 12"/>
          <p:cNvSpPr txBox="1"/>
          <p:nvPr/>
        </p:nvSpPr>
        <p:spPr>
          <a:xfrm>
            <a:off x="1016000" y="6477000"/>
            <a:ext cx="10160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9CA3AF"/>
                </a:solidFill>
                <a:latin typeface="Noto Sans SC"/>
                <a:ea typeface="Noto Sans SC"/>
                <a:cs typeface="Noto Sans SC"/>
                <a:sym typeface="Noto Sans SC"/>
              </a:rPr>
              <a:t>—— 从引进来到走出去，中国水利正在全球配置先进生产要素 ——</a:t>
            </a:r>
            <a:endParaRPr lang="en-US" sz="11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a:solidFill>
                  <a:srgbClr val="6B7280"/>
                </a:solidFill>
                <a:latin typeface="Noto Sans SC"/>
                <a:ea typeface="Noto Sans SC"/>
                <a:cs typeface="Noto Sans SC"/>
                <a:sym typeface="Noto Sans SC"/>
              </a:rPr>
              <a:t>06 · 组织实施</a:t>
            </a:r>
            <a:endParaRPr lang="en-US" sz="1100"/>
          </a:p>
        </p:txBody>
      </p:sp>
      <p:sp>
        <p:nvSpPr>
          <p:cNvPr id="3" name="AutoShape 3"/>
          <p:cNvSpPr txBox="1"/>
          <p:nvPr/>
        </p:nvSpPr>
        <p:spPr>
          <a:xfrm>
            <a:off x="1016000" y="1016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600" b="1" i="0" u="none" strike="noStrike">
                <a:solidFill>
                  <a:srgbClr val="143D30"/>
                </a:solidFill>
                <a:latin typeface="Noto Serif SC"/>
                <a:ea typeface="Noto Serif SC"/>
                <a:cs typeface="Noto Serif SC"/>
                <a:sym typeface="Noto Serif SC"/>
              </a:rPr>
              <a:t>组织实施与保障措施</a:t>
            </a:r>
            <a:endParaRPr lang="en-US" sz="110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5" name="AutoShape 5"/>
          <p:cNvSpPr/>
          <p:nvPr/>
        </p:nvSpPr>
        <p:spPr>
          <a:xfrm>
            <a:off x="762000" y="2159000"/>
            <a:ext cx="5334000" cy="1270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6" name="AutoShape 6"/>
          <p:cNvSpPr txBox="1"/>
          <p:nvPr/>
        </p:nvSpPr>
        <p:spPr>
          <a:xfrm>
            <a:off x="1016000" y="2349500"/>
            <a:ext cx="482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一、加强党的全面领导</a:t>
            </a:r>
            <a:endParaRPr lang="en-US" sz="1100"/>
          </a:p>
        </p:txBody>
      </p:sp>
      <p:sp>
        <p:nvSpPr>
          <p:cNvPr id="7" name="AutoShape 7"/>
          <p:cNvSpPr txBox="1"/>
          <p:nvPr/>
        </p:nvSpPr>
        <p:spPr>
          <a:xfrm>
            <a:off x="1016000" y="2730500"/>
            <a:ext cx="482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坚持党对水利工作的全面领导，把党的领导贯穿水利发展新质生产力全过程各领域。</a:t>
            </a:r>
            <a:endParaRPr lang="en-US" sz="1100"/>
          </a:p>
        </p:txBody>
      </p:sp>
      <p:sp>
        <p:nvSpPr>
          <p:cNvPr id="8" name="AutoShape 8"/>
          <p:cNvSpPr/>
          <p:nvPr/>
        </p:nvSpPr>
        <p:spPr>
          <a:xfrm>
            <a:off x="6350000" y="2159000"/>
            <a:ext cx="5334000" cy="1270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9"/>
          <p:cNvSpPr txBox="1"/>
          <p:nvPr/>
        </p:nvSpPr>
        <p:spPr>
          <a:xfrm>
            <a:off x="6604000" y="2349500"/>
            <a:ext cx="482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二、强化规划引领</a:t>
            </a:r>
            <a:endParaRPr lang="en-US" sz="1100"/>
          </a:p>
        </p:txBody>
      </p:sp>
      <p:sp>
        <p:nvSpPr>
          <p:cNvPr id="10" name="AutoShape 10"/>
          <p:cNvSpPr txBox="1"/>
          <p:nvPr/>
        </p:nvSpPr>
        <p:spPr>
          <a:xfrm>
            <a:off x="6604000" y="2730500"/>
            <a:ext cx="482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编制好水利"十五五"规划，细化任务清单、责任清单、项目清单，一张蓝图绘到底。</a:t>
            </a:r>
            <a:endParaRPr lang="en-US" sz="1100"/>
          </a:p>
        </p:txBody>
      </p:sp>
      <p:sp>
        <p:nvSpPr>
          <p:cNvPr id="11" name="AutoShape 11"/>
          <p:cNvSpPr/>
          <p:nvPr/>
        </p:nvSpPr>
        <p:spPr>
          <a:xfrm>
            <a:off x="762000" y="3683000"/>
            <a:ext cx="5334000" cy="1270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2" name="AutoShape 12"/>
          <p:cNvSpPr txBox="1"/>
          <p:nvPr/>
        </p:nvSpPr>
        <p:spPr>
          <a:xfrm>
            <a:off x="1016000" y="3873500"/>
            <a:ext cx="482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三、健全投入机制</a:t>
            </a:r>
            <a:endParaRPr lang="en-US" sz="1100"/>
          </a:p>
        </p:txBody>
      </p:sp>
      <p:sp>
        <p:nvSpPr>
          <p:cNvPr id="13" name="AutoShape 13"/>
          <p:cNvSpPr txBox="1"/>
          <p:nvPr/>
        </p:nvSpPr>
        <p:spPr>
          <a:xfrm>
            <a:off x="1016000" y="4254500"/>
            <a:ext cx="482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用好中央预算内投资、超长期特别国债，引导社会资本参与，形成多元化投入格局。</a:t>
            </a:r>
            <a:endParaRPr lang="en-US" sz="1100"/>
          </a:p>
        </p:txBody>
      </p:sp>
      <p:sp>
        <p:nvSpPr>
          <p:cNvPr id="14" name="AutoShape 14"/>
          <p:cNvSpPr/>
          <p:nvPr/>
        </p:nvSpPr>
        <p:spPr>
          <a:xfrm>
            <a:off x="6350000" y="3683000"/>
            <a:ext cx="5334000" cy="1270000"/>
          </a:xfrm>
          <a:prstGeom prst="roundRect">
            <a:avLst>
              <a:gd name="adj" fmla="val 0"/>
            </a:avLst>
          </a:prstGeom>
          <a:solidFill>
            <a:srgbClr val="284F2C">
              <a:alpha val="6000"/>
            </a:srgbClr>
          </a:solidFill>
          <a:ln w="25400" cap="flat" cmpd="sng">
            <a:noFill/>
            <a:prstDash val="solid"/>
            <a:round/>
          </a:ln>
        </p:spPr>
        <p:txBody>
          <a:bodyPr vert="horz" wrap="square" lIns="63500" tIns="63500" rIns="63500" bIns="63500" rtlCol="0" anchor="ctr"/>
          <a:lstStyle/>
          <a:p>
            <a:pPr algn="ctr">
              <a:defRPr/>
            </a:pPr>
            <a:endParaRPr/>
          </a:p>
        </p:txBody>
      </p:sp>
      <p:sp>
        <p:nvSpPr>
          <p:cNvPr id="15" name="AutoShape 15"/>
          <p:cNvSpPr txBox="1"/>
          <p:nvPr/>
        </p:nvSpPr>
        <p:spPr>
          <a:xfrm>
            <a:off x="6604000" y="3873500"/>
            <a:ext cx="482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284F2C"/>
                </a:solidFill>
                <a:latin typeface="Noto Sans SC"/>
                <a:ea typeface="Noto Sans SC"/>
                <a:cs typeface="Noto Sans SC"/>
                <a:sym typeface="Noto Sans SC"/>
              </a:rPr>
              <a:t>四、严格考核评估</a:t>
            </a:r>
            <a:endParaRPr lang="en-US" sz="1100"/>
          </a:p>
        </p:txBody>
      </p:sp>
      <p:sp>
        <p:nvSpPr>
          <p:cNvPr id="16" name="AutoShape 16"/>
          <p:cNvSpPr txBox="1"/>
          <p:nvPr/>
        </p:nvSpPr>
        <p:spPr>
          <a:xfrm>
            <a:off x="6604000" y="4254500"/>
            <a:ext cx="4826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41666"/>
              </a:lnSpc>
              <a:defRPr/>
            </a:pPr>
            <a:r>
              <a:rPr lang="en-US" sz="1200" b="0" i="0" u="none" strike="noStrike">
                <a:solidFill>
                  <a:srgbClr val="4A5568"/>
                </a:solidFill>
                <a:latin typeface="Noto Sans SC"/>
                <a:ea typeface="Noto Sans SC"/>
                <a:cs typeface="Noto Sans SC"/>
                <a:sym typeface="Noto Sans SC"/>
              </a:rPr>
              <a:t>建立水利新质生产力发展评价指标体系，强化督促检查和考核评估，确保各项任务落地见效。</a:t>
            </a:r>
            <a:endParaRPr lang="en-US" sz="1100"/>
          </a:p>
        </p:txBody>
      </p:sp>
      <p:sp>
        <p:nvSpPr>
          <p:cNvPr id="17" name="AutoShape 17"/>
          <p:cNvSpPr txBox="1"/>
          <p:nvPr/>
        </p:nvSpPr>
        <p:spPr>
          <a:xfrm>
            <a:off x="1016000" y="53340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84F2C"/>
                </a:solidFill>
                <a:latin typeface="Noto Sans SC"/>
                <a:ea typeface="Noto Sans SC"/>
                <a:cs typeface="Noto Sans SC"/>
                <a:sym typeface="Noto Sans SC"/>
              </a:rPr>
              <a:t>五、营造良好氛围</a:t>
            </a:r>
            <a:endParaRPr lang="en-US" sz="1100"/>
          </a:p>
        </p:txBody>
      </p:sp>
      <p:sp>
        <p:nvSpPr>
          <p:cNvPr id="18" name="AutoShape 18"/>
          <p:cNvSpPr txBox="1"/>
          <p:nvPr/>
        </p:nvSpPr>
        <p:spPr>
          <a:xfrm>
            <a:off x="1016000" y="571500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solidFill>
                <a:latin typeface="Noto Sans SC"/>
                <a:ea typeface="Noto Sans SC"/>
                <a:cs typeface="Noto Sans SC"/>
                <a:sym typeface="Noto Sans SC"/>
              </a:rPr>
              <a:t>加强宣传引导，凝聚全社会共识，形成治水兴水的强大合力。</a:t>
            </a:r>
            <a:endParaRPr lang="en-US" sz="1100"/>
          </a:p>
        </p:txBody>
      </p:sp>
      <p:sp>
        <p:nvSpPr>
          <p:cNvPr id="19" name="AutoShape 19"/>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000" b="0" i="0" u="none" strike="noStrike">
                <a:solidFill>
                  <a:srgbClr val="9CA3AF"/>
                </a:solidFill>
                <a:latin typeface="Noto Sans SC"/>
                <a:ea typeface="Noto Sans SC"/>
                <a:cs typeface="Noto Sans SC"/>
                <a:sym typeface="Noto Sans SC"/>
              </a:rPr>
              <a:t>依据：《中共中央 国务院关于发展新质生产力的意见》第七条组织实施要求</a:t>
            </a:r>
            <a:endParaRPr lang="en-US" sz="11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762000" y="355600"/>
            <a:ext cx="10668000" cy="4826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多措并举补机制短板：四大管理机制闭环</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3" name="AutoShape 3"/>
          <p:cNvSpPr txBox="1"/>
          <p:nvPr/>
        </p:nvSpPr>
        <p:spPr>
          <a:xfrm>
            <a:off x="762000" y="863600"/>
            <a:ext cx="10668000" cy="2794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4A5568"/>
                </a:solidFill>
                <a:effectLst/>
                <a:uLnTx/>
                <a:uFillTx/>
                <a:latin typeface="Noto Sans SC"/>
                <a:ea typeface="Noto Sans SC"/>
                <a:cs typeface="Noto Sans SC"/>
                <a:sym typeface="Noto Sans SC"/>
              </a:rPr>
              <a:t>从宏观管理角度，构建激励 + 咨询 + 监督 + 评估的全链条机制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4" name="AutoShape 4"/>
          <p:cNvSpPr/>
          <p:nvPr/>
        </p:nvSpPr>
        <p:spPr>
          <a:xfrm>
            <a:off x="1016000" y="1460500"/>
            <a:ext cx="4826000" cy="1905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AutoShape 5"/>
          <p:cNvSpPr/>
          <p:nvPr/>
        </p:nvSpPr>
        <p:spPr>
          <a:xfrm>
            <a:off x="1016000" y="1460500"/>
            <a:ext cx="76200" cy="19050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AutoShape 6"/>
          <p:cNvSpPr txBox="1"/>
          <p:nvPr/>
        </p:nvSpPr>
        <p:spPr>
          <a:xfrm>
            <a:off x="1333500" y="1651000"/>
            <a:ext cx="4318000" cy="3302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① </a:t>
            </a:r>
            <a:r>
              <a:rPr kumimoji="0" lang="en-US" sz="16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激励</a:t>
            </a:r>
            <a:r>
              <a:rPr kumimoji="0" lang="zh-CN" altLang="en-US" sz="16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约束</a:t>
            </a:r>
            <a:r>
              <a:rPr kumimoji="0" lang="en-US" sz="16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机制</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AutoShape 7"/>
          <p:cNvSpPr txBox="1"/>
          <p:nvPr/>
        </p:nvSpPr>
        <p:spPr>
          <a:xfrm>
            <a:off x="1308100" y="203835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A06E1E"/>
                </a:solidFill>
                <a:effectLst/>
                <a:uLnTx/>
                <a:uFillTx/>
                <a:latin typeface="Noto Sans SC"/>
                <a:ea typeface="Noto Sans SC"/>
                <a:cs typeface="Noto Sans SC"/>
                <a:sym typeface="Noto Sans SC"/>
              </a:rPr>
              <a:t>奖优罚劣</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AutoShape 8"/>
          <p:cNvSpPr txBox="1"/>
          <p:nvPr/>
        </p:nvSpPr>
        <p:spPr>
          <a:xfrm>
            <a:off x="1333500" y="2349500"/>
            <a:ext cx="4318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成效好的地区和项目给奖补</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低效浪费的问责约束</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让干得好的有回报，干得差的有压力</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9" name="AutoShape 9"/>
          <p:cNvSpPr/>
          <p:nvPr/>
        </p:nvSpPr>
        <p:spPr>
          <a:xfrm>
            <a:off x="6350000" y="1460500"/>
            <a:ext cx="4826000" cy="1905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 name="AutoShape 10"/>
          <p:cNvSpPr/>
          <p:nvPr/>
        </p:nvSpPr>
        <p:spPr>
          <a:xfrm>
            <a:off x="6350000" y="1460500"/>
            <a:ext cx="76200" cy="1905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 name="AutoShape 11"/>
          <p:cNvSpPr txBox="1"/>
          <p:nvPr/>
        </p:nvSpPr>
        <p:spPr>
          <a:xfrm>
            <a:off x="6667500" y="1651000"/>
            <a:ext cx="4318000" cy="3302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dirty="0">
                <a:ln>
                  <a:noFill/>
                </a:ln>
                <a:solidFill>
                  <a:srgbClr val="284F2C"/>
                </a:solidFill>
                <a:effectLst/>
                <a:uLnTx/>
                <a:uFillTx/>
                <a:latin typeface="Noto Sans SC"/>
                <a:ea typeface="Noto Sans SC"/>
                <a:cs typeface="Noto Sans SC"/>
                <a:sym typeface="Noto Sans SC"/>
              </a:rPr>
              <a:t>② </a:t>
            </a:r>
            <a:r>
              <a:rPr kumimoji="0" lang="en-US" sz="1600" b="1" i="0" u="none" strike="noStrike" kern="0" cap="none" spc="0" normalizeH="0" baseline="0" noProof="0" dirty="0" err="1">
                <a:ln>
                  <a:noFill/>
                </a:ln>
                <a:solidFill>
                  <a:srgbClr val="284F2C"/>
                </a:solidFill>
                <a:effectLst/>
                <a:uLnTx/>
                <a:uFillTx/>
                <a:latin typeface="Noto Sans SC"/>
                <a:ea typeface="Noto Sans SC"/>
                <a:cs typeface="Noto Sans SC"/>
                <a:sym typeface="Noto Sans SC"/>
              </a:rPr>
              <a:t>事前咨询机制</a:t>
            </a:r>
            <a:endParaRPr kumimoji="0" lang="en-US" sz="11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AutoShape 12"/>
          <p:cNvSpPr txBox="1"/>
          <p:nvPr/>
        </p:nvSpPr>
        <p:spPr>
          <a:xfrm>
            <a:off x="6667500" y="20320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A06E1E"/>
                </a:solidFill>
                <a:effectLst/>
                <a:uLnTx/>
                <a:uFillTx/>
                <a:latin typeface="Noto Sans SC"/>
                <a:ea typeface="Noto Sans SC"/>
                <a:cs typeface="Noto Sans SC"/>
                <a:sym typeface="Noto Sans SC"/>
              </a:rPr>
              <a:t>把好入口关</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AutoShape 13"/>
          <p:cNvSpPr txBox="1"/>
          <p:nvPr/>
        </p:nvSpPr>
        <p:spPr>
          <a:xfrm>
            <a:off x="6667500" y="2349500"/>
            <a:ext cx="4318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规划、可研阶段引入第三方专业咨询</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投融资、水价方案提前论证</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避免拍脑袋决策、建完就后悔</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14" name="AutoShape 14"/>
          <p:cNvSpPr/>
          <p:nvPr/>
        </p:nvSpPr>
        <p:spPr>
          <a:xfrm>
            <a:off x="1016000" y="3683000"/>
            <a:ext cx="4826000" cy="1905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5" name="AutoShape 15"/>
          <p:cNvSpPr/>
          <p:nvPr/>
        </p:nvSpPr>
        <p:spPr>
          <a:xfrm>
            <a:off x="1016000" y="3683000"/>
            <a:ext cx="76200" cy="1905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AutoShape 16"/>
          <p:cNvSpPr txBox="1"/>
          <p:nvPr/>
        </p:nvSpPr>
        <p:spPr>
          <a:xfrm>
            <a:off x="1333500" y="3873500"/>
            <a:ext cx="4318000" cy="3302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284F2C"/>
                </a:solidFill>
                <a:effectLst/>
                <a:uLnTx/>
                <a:uFillTx/>
                <a:latin typeface="Noto Sans SC"/>
                <a:ea typeface="Noto Sans SC"/>
                <a:cs typeface="Noto Sans SC"/>
                <a:sym typeface="Noto Sans SC"/>
              </a:rPr>
              <a:t>③ 事中监督机制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7" name="AutoShape 17"/>
          <p:cNvSpPr txBox="1"/>
          <p:nvPr/>
        </p:nvSpPr>
        <p:spPr>
          <a:xfrm>
            <a:off x="1333500" y="42545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A06E1E"/>
                </a:solidFill>
                <a:effectLst/>
                <a:uLnTx/>
                <a:uFillTx/>
                <a:latin typeface="Noto Sans SC"/>
                <a:ea typeface="Noto Sans SC"/>
                <a:cs typeface="Noto Sans SC"/>
                <a:sym typeface="Noto Sans SC"/>
              </a:rPr>
              <a:t>过程管控</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AutoShape 18"/>
          <p:cNvSpPr txBox="1"/>
          <p:nvPr/>
        </p:nvSpPr>
        <p:spPr>
          <a:xfrm>
            <a:off x="1333500" y="4572000"/>
            <a:ext cx="4318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建设过程跟踪监测，动态纠偏</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资金使用、工程质量、进度全程监管</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发现问题及时调，不等到最后算总账</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19" name="AutoShape 19"/>
          <p:cNvSpPr/>
          <p:nvPr/>
        </p:nvSpPr>
        <p:spPr>
          <a:xfrm>
            <a:off x="6350000" y="3683000"/>
            <a:ext cx="4826000" cy="1905000"/>
          </a:xfrm>
          <a:prstGeom prst="roundRect">
            <a:avLst>
              <a:gd name="adj" fmla="val 0"/>
            </a:avLst>
          </a:prstGeom>
          <a:solidFill>
            <a:srgbClr val="FFFFFF">
              <a:alpha val="100000"/>
            </a:srgbClr>
          </a:solidFill>
          <a:ln w="12700" cap="flat" cmpd="sng">
            <a:solidFill>
              <a:srgbClr val="D2CDBE">
                <a:alpha val="100000"/>
              </a:srgbClr>
            </a:solid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AutoShape 20"/>
          <p:cNvSpPr/>
          <p:nvPr/>
        </p:nvSpPr>
        <p:spPr>
          <a:xfrm>
            <a:off x="6350000" y="3683000"/>
            <a:ext cx="76200" cy="1905000"/>
          </a:xfrm>
          <a:prstGeom prst="roundRect">
            <a:avLst>
              <a:gd name="adj" fmla="val 0"/>
            </a:avLst>
          </a:prstGeom>
          <a:solidFill>
            <a:srgbClr val="E8B54A">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AutoShape 21"/>
          <p:cNvSpPr txBox="1"/>
          <p:nvPr/>
        </p:nvSpPr>
        <p:spPr>
          <a:xfrm>
            <a:off x="6667500" y="3873500"/>
            <a:ext cx="4318000" cy="3302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solidFill>
                  <a:srgbClr val="284F2C"/>
                </a:solidFill>
                <a:effectLst/>
                <a:uLnTx/>
                <a:uFillTx/>
                <a:latin typeface="Noto Sans SC"/>
                <a:ea typeface="Noto Sans SC"/>
                <a:cs typeface="Noto Sans SC"/>
                <a:sym typeface="Noto Sans SC"/>
              </a:rPr>
              <a:t>④ 事后评估机制</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22" name="AutoShape 22"/>
          <p:cNvSpPr txBox="1"/>
          <p:nvPr/>
        </p:nvSpPr>
        <p:spPr>
          <a:xfrm>
            <a:off x="6667500" y="4254500"/>
            <a:ext cx="4318000" cy="254000"/>
          </a:xfrm>
          <a:prstGeom prst="rect">
            <a:avLst/>
          </a:prstGeom>
          <a:noFill/>
          <a:ln w="12700" cap="flat" cmpd="sng">
            <a:noFill/>
            <a:prstDash val="solid"/>
            <a:round/>
          </a:ln>
        </p:spPr>
        <p:txBody>
          <a:bodyPr vert="horz" wrap="none" lIns="0" tIns="0" rIns="0" bIns="0" rtlCol="0" anchor="ctr" anchorCtr="0"/>
          <a:lstStyle/>
          <a:p>
            <a:pPr marL="0" marR="0" lvl="0" indent="0" algn="l"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600" b="0" i="0" u="none" strike="noStrike" kern="0" cap="none" spc="0" normalizeH="0" baseline="0" noProof="0" dirty="0" err="1">
                <a:ln>
                  <a:noFill/>
                </a:ln>
                <a:solidFill>
                  <a:srgbClr val="A06E1E"/>
                </a:solidFill>
                <a:effectLst/>
                <a:uLnTx/>
                <a:uFillTx/>
                <a:latin typeface="Noto Sans SC"/>
                <a:ea typeface="Noto Sans SC"/>
                <a:cs typeface="Noto Sans SC"/>
                <a:sym typeface="Noto Sans SC"/>
              </a:rPr>
              <a:t>闭环反馈</a:t>
            </a:r>
            <a:endParaRPr kumimoji="0" lang="en-US" sz="16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AutoShape 23"/>
          <p:cNvSpPr txBox="1"/>
          <p:nvPr/>
        </p:nvSpPr>
        <p:spPr>
          <a:xfrm>
            <a:off x="6667500" y="4572000"/>
            <a:ext cx="4318000" cy="889000"/>
          </a:xfrm>
          <a:prstGeom prst="rect">
            <a:avLst/>
          </a:prstGeom>
          <a:noFill/>
          <a:ln w="12700" cap="flat" cmpd="sng">
            <a:noFill/>
            <a:prstDash val="solid"/>
            <a:round/>
          </a:ln>
        </p:spPr>
        <p:txBody>
          <a:bodyPr vert="horz" wrap="square" lIns="0" tIns="0" rIns="0" bIns="0" rtlCol="0" anchor="ctr" anchorCtr="0"/>
          <a:lstStyle/>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建成后评估效益、效率、可持续性</a:t>
            </a:r>
            <a:endParaRPr kumimoji="0" lang="en-US"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经验教训反馈到下一轮规划</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a:p>
            <a:pPr marL="0" marR="0" lvl="0" indent="0" algn="l" defTabSz="914400" rtl="0" eaLnBrk="1" fontAlgn="auto" latinLnBrk="0" hangingPunct="1">
              <a:lnSpc>
                <a:spcPct val="133333"/>
              </a:lnSpc>
              <a:spcBef>
                <a:spcPts val="0"/>
              </a:spcBef>
              <a:spcAft>
                <a:spcPts val="0"/>
              </a:spcAft>
              <a:buClr>
                <a:srgbClr val="000000"/>
              </a:buClr>
              <a:buSzTx/>
              <a:buFont typeface="Arial"/>
              <a:buNone/>
              <a:tabLst/>
              <a:defRPr/>
            </a:pPr>
            <a:r>
              <a:rPr kumimoji="0" lang="en-US" b="0" i="0" u="none" strike="noStrike" kern="0" cap="none" spc="0" normalizeH="0" baseline="0" noProof="0" dirty="0" err="1">
                <a:ln>
                  <a:noFill/>
                </a:ln>
                <a:solidFill>
                  <a:srgbClr val="4A5568"/>
                </a:solidFill>
                <a:effectLst/>
                <a:uLnTx/>
                <a:uFillTx/>
                <a:latin typeface="Noto Sans SC"/>
                <a:ea typeface="Noto Sans SC"/>
                <a:cs typeface="Noto Sans SC"/>
                <a:sym typeface="Noto Sans SC"/>
              </a:rPr>
              <a:t>评估结果与后续奖补挂钩</a:t>
            </a:r>
            <a:endParaRPr kumimoji="0" lang="en-US" b="0" i="0" u="none" strike="noStrike" kern="0" cap="none" spc="0" normalizeH="0" baseline="0" noProof="0" dirty="0">
              <a:ln>
                <a:noFill/>
              </a:ln>
              <a:solidFill>
                <a:srgbClr val="4A5568"/>
              </a:solidFill>
              <a:effectLst/>
              <a:uLnTx/>
              <a:uFillTx/>
              <a:latin typeface="Noto Sans SC"/>
              <a:ea typeface="Noto Sans SC"/>
              <a:cs typeface="Noto Sans SC"/>
              <a:sym typeface="Noto Sans SC"/>
            </a:endParaRPr>
          </a:p>
        </p:txBody>
      </p:sp>
      <p:sp>
        <p:nvSpPr>
          <p:cNvPr id="24" name="AutoShape 24"/>
          <p:cNvSpPr/>
          <p:nvPr/>
        </p:nvSpPr>
        <p:spPr>
          <a:xfrm>
            <a:off x="762000" y="5842000"/>
            <a:ext cx="10668000" cy="508000"/>
          </a:xfrm>
          <a:prstGeom prst="roundRect">
            <a:avLst>
              <a:gd name="adj" fmla="val 0"/>
            </a:avLst>
          </a:prstGeom>
          <a:solidFill>
            <a:srgbClr val="284F2C">
              <a:alpha val="100000"/>
            </a:srgbClr>
          </a:solidFill>
          <a:ln w="25400" cap="flat" cmpd="sng">
            <a:noFill/>
            <a:prstDash val="solid"/>
            <a:round/>
          </a:ln>
        </p:spPr>
        <p:txBody>
          <a:bodyPr vert="horz" wrap="square" lIns="63500" tIns="63500" rIns="63500" bIns="63500"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AutoShape 25"/>
          <p:cNvSpPr txBox="1"/>
          <p:nvPr/>
        </p:nvSpPr>
        <p:spPr>
          <a:xfrm>
            <a:off x="762000" y="5842000"/>
            <a:ext cx="10668000" cy="508000"/>
          </a:xfrm>
          <a:prstGeom prst="rect">
            <a:avLst/>
          </a:prstGeom>
          <a:noFill/>
          <a:ln w="12700" cap="flat" cmpd="sng">
            <a:noFill/>
            <a:prstDash val="solid"/>
            <a:round/>
          </a:ln>
        </p:spPr>
        <p:txBody>
          <a:bodyPr vert="horz" wrap="none" lIns="0" tIns="0" rIns="0" bIns="0" rtlCol="0" anchor="ctr" anchorCtr="0"/>
          <a:lstStyle/>
          <a:p>
            <a:pPr marL="0" marR="0" lvl="0" indent="0" algn="ctr" defTabSz="914400" rtl="0" eaLnBrk="1" fontAlgn="auto" latinLnBrk="0" hangingPunct="1">
              <a:lnSpc>
                <a:spcPct val="125000"/>
              </a:lnSpc>
              <a:spcBef>
                <a:spcPts val="0"/>
              </a:spcBef>
              <a:spcAft>
                <a:spcPts val="0"/>
              </a:spcAft>
              <a:buClr>
                <a:srgbClr val="000000"/>
              </a:buClr>
              <a:buSzTx/>
              <a:buFont typeface="Arial"/>
              <a:buNone/>
              <a:tabLst/>
              <a:defRPr/>
            </a:pPr>
            <a:r>
              <a:rPr kumimoji="0" lang="en-US" sz="1300" b="1" i="0" u="none" strike="noStrike" kern="0" cap="none" spc="0" normalizeH="0" baseline="0" noProof="0">
                <a:ln>
                  <a:noFill/>
                </a:ln>
                <a:solidFill>
                  <a:srgbClr val="FFFFFF"/>
                </a:solidFill>
                <a:effectLst/>
                <a:uLnTx/>
                <a:uFillTx/>
                <a:latin typeface="Noto Sans SC"/>
                <a:ea typeface="Noto Sans SC"/>
                <a:cs typeface="Noto Sans SC"/>
                <a:sym typeface="Noto Sans SC"/>
              </a:rPr>
              <a:t>激励引导方向 · 咨询把好入口 · 监督管住过程 · 评估闭环反馈</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7F3E8">
            <a:alpha val="100000"/>
          </a:srgbClr>
        </a:solidFill>
        <a:effectLst/>
      </p:bgPr>
    </p:bg>
    <p:spTree>
      <p:nvGrpSpPr>
        <p:cNvPr id="1" name=""/>
        <p:cNvGrpSpPr/>
        <p:nvPr/>
      </p:nvGrpSpPr>
      <p:grpSpPr>
        <a:xfrm>
          <a:off x="0" y="0"/>
          <a:ext cx="0" cy="0"/>
          <a:chOff x="0" y="0"/>
          <a:chExt cx="0" cy="0"/>
        </a:xfrm>
      </p:grpSpPr>
      <p:sp>
        <p:nvSpPr>
          <p:cNvPr id="2" name="AutoShape 2"/>
          <p:cNvSpPr txBox="1"/>
          <p:nvPr/>
        </p:nvSpPr>
        <p:spPr>
          <a:xfrm>
            <a:off x="1016000" y="635000"/>
            <a:ext cx="2540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dirty="0">
                <a:solidFill>
                  <a:srgbClr val="6B7280"/>
                </a:solidFill>
                <a:latin typeface="Noto Sans SC"/>
                <a:ea typeface="Noto Sans SC"/>
                <a:cs typeface="Noto Sans SC"/>
                <a:sym typeface="Noto Sans SC"/>
              </a:rPr>
              <a:t>06 · </a:t>
            </a:r>
            <a:r>
              <a:rPr lang="zh-CN" altLang="en-US" sz="1100" b="0" i="0" u="none" strike="noStrike" dirty="0">
                <a:solidFill>
                  <a:srgbClr val="6B7280"/>
                </a:solidFill>
                <a:latin typeface="Noto Sans SC"/>
                <a:ea typeface="Noto Sans SC"/>
                <a:cs typeface="Noto Sans SC"/>
                <a:sym typeface="Noto Sans SC"/>
              </a:rPr>
              <a:t>内容</a:t>
            </a:r>
            <a:r>
              <a:rPr lang="en-US" sz="1100" b="0" i="0" u="none" strike="noStrike" dirty="0" err="1">
                <a:solidFill>
                  <a:srgbClr val="6B7280"/>
                </a:solidFill>
                <a:latin typeface="Noto Sans SC"/>
                <a:ea typeface="Noto Sans SC"/>
                <a:cs typeface="Noto Sans SC"/>
                <a:sym typeface="Noto Sans SC"/>
              </a:rPr>
              <a:t>总结</a:t>
            </a:r>
            <a:endParaRPr lang="en-US" sz="1100" dirty="0"/>
          </a:p>
        </p:txBody>
      </p:sp>
      <p:sp>
        <p:nvSpPr>
          <p:cNvPr id="3" name="AutoShape 3"/>
          <p:cNvSpPr txBox="1"/>
          <p:nvPr/>
        </p:nvSpPr>
        <p:spPr>
          <a:xfrm>
            <a:off x="1016000" y="1016000"/>
            <a:ext cx="10160000" cy="75033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600" b="1" dirty="0">
                <a:solidFill>
                  <a:srgbClr val="143D30"/>
                </a:solidFill>
                <a:latin typeface="Noto Serif SC"/>
                <a:ea typeface="Noto Serif SC"/>
                <a:cs typeface="Noto Serif SC"/>
                <a:sym typeface="Noto Serif SC"/>
              </a:rPr>
              <a:t>小</a:t>
            </a:r>
            <a:r>
              <a:rPr lang="en-US" sz="2600" b="1" i="0" u="none" strike="noStrike" dirty="0">
                <a:solidFill>
                  <a:srgbClr val="143D30"/>
                </a:solidFill>
                <a:latin typeface="Noto Serif SC"/>
                <a:ea typeface="Noto Serif SC"/>
                <a:cs typeface="Noto Serif SC"/>
                <a:sym typeface="Noto Serif SC"/>
              </a:rPr>
              <a:t>结：</a:t>
            </a:r>
            <a:r>
              <a:rPr lang="zh-CN" altLang="en-US" sz="2600" b="1" i="0" u="none" strike="noStrike" dirty="0">
                <a:solidFill>
                  <a:srgbClr val="143D30"/>
                </a:solidFill>
                <a:latin typeface="Noto Serif SC"/>
                <a:ea typeface="Noto Serif SC"/>
                <a:cs typeface="Noto Serif SC"/>
                <a:sym typeface="Noto Serif SC"/>
              </a:rPr>
              <a:t>构建与新质生产力相适应的水利领域新型生产关系（体制机制创新与完善），推进</a:t>
            </a:r>
            <a:r>
              <a:rPr lang="en-US" sz="2600" b="1" i="0" u="none" strike="noStrike" dirty="0" err="1">
                <a:solidFill>
                  <a:srgbClr val="143D30"/>
                </a:solidFill>
                <a:latin typeface="Noto Serif SC"/>
                <a:ea typeface="Noto Serif SC"/>
                <a:cs typeface="Noto Serif SC"/>
                <a:sym typeface="Noto Serif SC"/>
              </a:rPr>
              <a:t>水利现代化</a:t>
            </a:r>
            <a:r>
              <a:rPr lang="zh-CN" altLang="en-US" sz="2600" b="1" i="0" u="none" strike="noStrike" dirty="0">
                <a:solidFill>
                  <a:srgbClr val="143D30"/>
                </a:solidFill>
                <a:latin typeface="Noto Serif SC"/>
                <a:ea typeface="Noto Serif SC"/>
                <a:cs typeface="Noto Serif SC"/>
                <a:sym typeface="Noto Serif SC"/>
              </a:rPr>
              <a:t>，应进一步强化以下“六合”</a:t>
            </a:r>
            <a:endParaRPr lang="en-US" sz="1100" dirty="0"/>
          </a:p>
        </p:txBody>
      </p:sp>
      <p:cxnSp>
        <p:nvCxnSpPr>
          <p:cNvPr id="4" name="Connector 4"/>
          <p:cNvCxnSpPr/>
          <p:nvPr/>
        </p:nvCxnSpPr>
        <p:spPr>
          <a:xfrm rot="-85925">
            <a:off x="1016079" y="1708150"/>
            <a:ext cx="508000" cy="12700"/>
          </a:xfrm>
          <a:prstGeom prst="straightConnector1">
            <a:avLst/>
          </a:prstGeom>
          <a:solidFill>
            <a:srgbClr val="DEE0E3">
              <a:alpha val="100000"/>
            </a:srgbClr>
          </a:solidFill>
          <a:ln w="25400" cap="flat" cmpd="sng">
            <a:solidFill>
              <a:srgbClr val="E8B54A">
                <a:alpha val="100000"/>
              </a:srgbClr>
            </a:solidFill>
            <a:prstDash val="solid"/>
            <a:round/>
            <a:headEnd type="none" w="lg" len="lg"/>
            <a:tailEnd type="none" w="lg" len="lg"/>
          </a:ln>
        </p:spPr>
      </p:cxnSp>
      <p:sp>
        <p:nvSpPr>
          <p:cNvPr id="6" name="AutoShape 6"/>
          <p:cNvSpPr txBox="1"/>
          <p:nvPr/>
        </p:nvSpPr>
        <p:spPr>
          <a:xfrm>
            <a:off x="949463" y="5938077"/>
            <a:ext cx="4888946"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endParaRPr lang="en-US" sz="1100" dirty="0"/>
          </a:p>
        </p:txBody>
      </p:sp>
      <p:sp>
        <p:nvSpPr>
          <p:cNvPr id="7" name="AutoShape 7"/>
          <p:cNvSpPr txBox="1"/>
          <p:nvPr/>
        </p:nvSpPr>
        <p:spPr>
          <a:xfrm>
            <a:off x="949463" y="2790574"/>
            <a:ext cx="9928637"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800" b="1" dirty="0"/>
          </a:p>
        </p:txBody>
      </p:sp>
      <p:sp>
        <p:nvSpPr>
          <p:cNvPr id="8" name="AutoShape 8"/>
          <p:cNvSpPr txBox="1"/>
          <p:nvPr/>
        </p:nvSpPr>
        <p:spPr>
          <a:xfrm>
            <a:off x="1041402" y="3992765"/>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endParaRPr lang="en-US" sz="1300" b="0" i="0" u="none" strike="noStrike" dirty="0">
              <a:solidFill>
                <a:srgbClr val="4A5568"/>
              </a:solidFill>
              <a:latin typeface="Noto Sans SC"/>
              <a:ea typeface="Noto Sans SC"/>
              <a:cs typeface="Noto Sans SC"/>
              <a:sym typeface="Noto Sans SC"/>
            </a:endParaRPr>
          </a:p>
        </p:txBody>
      </p:sp>
      <p:cxnSp>
        <p:nvCxnSpPr>
          <p:cNvPr id="9" name="Connector 9"/>
          <p:cNvCxnSpPr/>
          <p:nvPr/>
        </p:nvCxnSpPr>
        <p:spPr>
          <a:xfrm rot="5387722">
            <a:off x="4445000" y="3930661"/>
            <a:ext cx="3556000" cy="12700"/>
          </a:xfrm>
          <a:prstGeom prst="straightConnector1">
            <a:avLst/>
          </a:prstGeom>
          <a:solidFill>
            <a:srgbClr val="DEE0E3">
              <a:alpha val="100000"/>
            </a:srgbClr>
          </a:solidFill>
          <a:ln w="12700" cap="flat" cmpd="sng">
            <a:solidFill>
              <a:srgbClr val="D1D5DB">
                <a:alpha val="100000"/>
              </a:srgbClr>
            </a:solidFill>
            <a:prstDash val="solid"/>
            <a:round/>
            <a:headEnd type="none" w="med" len="med"/>
            <a:tailEnd type="none" w="med" len="med"/>
          </a:ln>
        </p:spPr>
      </p:cxnSp>
      <p:sp>
        <p:nvSpPr>
          <p:cNvPr id="10" name="AutoShape 10"/>
          <p:cNvSpPr txBox="1"/>
          <p:nvPr/>
        </p:nvSpPr>
        <p:spPr>
          <a:xfrm>
            <a:off x="556592" y="4009909"/>
            <a:ext cx="10296106"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altLang="zh-CN" sz="1800" b="1" dirty="0"/>
              <a:t>4</a:t>
            </a:r>
            <a:r>
              <a:rPr lang="zh-CN" altLang="en-US" sz="1800" b="1" dirty="0"/>
              <a:t>、“硬投资”与“软建设”相结合</a:t>
            </a:r>
            <a:r>
              <a:rPr lang="en-US" altLang="zh-CN" sz="1800" b="1" dirty="0"/>
              <a:t>——</a:t>
            </a:r>
            <a:r>
              <a:rPr lang="zh-CN" altLang="en-US" sz="1800" dirty="0"/>
              <a:t>两手抓两手硬，既利于项目审批，又利于工程运营管理</a:t>
            </a:r>
            <a:endParaRPr lang="en-US" sz="1800" dirty="0"/>
          </a:p>
        </p:txBody>
      </p:sp>
      <p:sp>
        <p:nvSpPr>
          <p:cNvPr id="11" name="AutoShape 11"/>
          <p:cNvSpPr txBox="1"/>
          <p:nvPr/>
        </p:nvSpPr>
        <p:spPr>
          <a:xfrm>
            <a:off x="5867402" y="4211765"/>
            <a:ext cx="4826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endParaRPr lang="zh-CN" altLang="en-US" sz="3600" b="0" i="0" u="none" strike="noStrike" dirty="0">
              <a:solidFill>
                <a:srgbClr val="4A5568"/>
              </a:solidFill>
              <a:latin typeface="Noto Sans SC"/>
              <a:ea typeface="Noto Sans SC"/>
              <a:cs typeface="Noto Sans SC"/>
              <a:sym typeface="Noto Sans SC"/>
            </a:endParaRPr>
          </a:p>
        </p:txBody>
      </p:sp>
      <p:sp>
        <p:nvSpPr>
          <p:cNvPr id="13" name="AutoShape 13"/>
          <p:cNvSpPr txBox="1"/>
          <p:nvPr/>
        </p:nvSpPr>
        <p:spPr>
          <a:xfrm>
            <a:off x="6350000" y="5461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endParaRPr lang="en-US" sz="1100" dirty="0"/>
          </a:p>
        </p:txBody>
      </p:sp>
      <p:sp>
        <p:nvSpPr>
          <p:cNvPr id="14" name="AutoShape 14"/>
          <p:cNvSpPr txBox="1"/>
          <p:nvPr/>
        </p:nvSpPr>
        <p:spPr>
          <a:xfrm>
            <a:off x="1016000" y="6350000"/>
            <a:ext cx="10160000" cy="25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dirty="0"/>
          </a:p>
        </p:txBody>
      </p:sp>
      <p:sp>
        <p:nvSpPr>
          <p:cNvPr id="16" name="文本框 15">
            <a:extLst>
              <a:ext uri="{FF2B5EF4-FFF2-40B4-BE49-F238E27FC236}">
                <a16:creationId xmlns:a16="http://schemas.microsoft.com/office/drawing/2014/main" id="{D9B7EBFD-00F4-2180-2330-EB8FE265225E}"/>
              </a:ext>
            </a:extLst>
          </p:cNvPr>
          <p:cNvSpPr txBox="1"/>
          <p:nvPr/>
        </p:nvSpPr>
        <p:spPr>
          <a:xfrm>
            <a:off x="443949" y="4619247"/>
            <a:ext cx="11661912" cy="369332"/>
          </a:xfrm>
          <a:prstGeom prst="rect">
            <a:avLst/>
          </a:prstGeom>
          <a:noFill/>
        </p:spPr>
        <p:txBody>
          <a:bodyPr wrap="square">
            <a:spAutoFit/>
          </a:bodyPr>
          <a:lstStyle/>
          <a:p>
            <a:r>
              <a:rPr lang="en-US" altLang="zh-CN" sz="1800" b="1" dirty="0"/>
              <a:t>5</a:t>
            </a:r>
            <a:r>
              <a:rPr lang="zh-CN" altLang="en-US" sz="1800" b="1" dirty="0"/>
              <a:t>、事前咨询、事中监督、事后评估机制与激励约束机制相结合</a:t>
            </a:r>
            <a:r>
              <a:rPr lang="en-US" altLang="zh-CN" sz="1800" b="1" dirty="0"/>
              <a:t>——</a:t>
            </a:r>
            <a:r>
              <a:rPr lang="zh-CN" altLang="en-US" sz="1800" dirty="0"/>
              <a:t>充分调动人的积极性，降低全过程风险</a:t>
            </a:r>
          </a:p>
        </p:txBody>
      </p:sp>
      <p:sp>
        <p:nvSpPr>
          <p:cNvPr id="18" name="文本框 17">
            <a:extLst>
              <a:ext uri="{FF2B5EF4-FFF2-40B4-BE49-F238E27FC236}">
                <a16:creationId xmlns:a16="http://schemas.microsoft.com/office/drawing/2014/main" id="{64B00A73-50EF-68F5-0DC6-ABFDAB7CB906}"/>
              </a:ext>
            </a:extLst>
          </p:cNvPr>
          <p:cNvSpPr txBox="1"/>
          <p:nvPr/>
        </p:nvSpPr>
        <p:spPr>
          <a:xfrm>
            <a:off x="498614" y="3444221"/>
            <a:ext cx="10513943" cy="369332"/>
          </a:xfrm>
          <a:prstGeom prst="rect">
            <a:avLst/>
          </a:prstGeom>
          <a:noFill/>
        </p:spPr>
        <p:txBody>
          <a:bodyPr wrap="square">
            <a:spAutoFit/>
          </a:bodyPr>
          <a:lstStyle/>
          <a:p>
            <a:r>
              <a:rPr lang="en-US" altLang="zh-CN" sz="1800" b="1" dirty="0"/>
              <a:t>3</a:t>
            </a:r>
            <a:r>
              <a:rPr lang="zh-CN" altLang="en-US" sz="1800" b="1" dirty="0"/>
              <a:t>、传统优势与</a:t>
            </a:r>
            <a:r>
              <a:rPr lang="en-US" altLang="zh-CN" sz="1800" b="1" dirty="0"/>
              <a:t>AI</a:t>
            </a:r>
            <a:r>
              <a:rPr lang="zh-CN" altLang="en-US" sz="1800" b="1" dirty="0"/>
              <a:t>赋能相结合</a:t>
            </a:r>
            <a:r>
              <a:rPr lang="en-US" altLang="zh-CN" sz="1800" b="1" dirty="0"/>
              <a:t>——</a:t>
            </a:r>
            <a:r>
              <a:rPr lang="zh-CN" altLang="en-US" sz="1800" dirty="0"/>
              <a:t>如虎添翼，打造水利建设、管理和效益的升级版</a:t>
            </a:r>
          </a:p>
        </p:txBody>
      </p:sp>
      <p:sp>
        <p:nvSpPr>
          <p:cNvPr id="24" name="文本框 23">
            <a:extLst>
              <a:ext uri="{FF2B5EF4-FFF2-40B4-BE49-F238E27FC236}">
                <a16:creationId xmlns:a16="http://schemas.microsoft.com/office/drawing/2014/main" id="{5781FDCA-EE42-5150-D772-EA59354C7E21}"/>
              </a:ext>
            </a:extLst>
          </p:cNvPr>
          <p:cNvSpPr txBox="1"/>
          <p:nvPr/>
        </p:nvSpPr>
        <p:spPr>
          <a:xfrm>
            <a:off x="498614" y="2864169"/>
            <a:ext cx="10798864" cy="369332"/>
          </a:xfrm>
          <a:prstGeom prst="rect">
            <a:avLst/>
          </a:prstGeom>
          <a:noFill/>
        </p:spPr>
        <p:txBody>
          <a:bodyPr wrap="square">
            <a:spAutoFit/>
          </a:bodyPr>
          <a:lstStyle/>
          <a:p>
            <a:r>
              <a:rPr lang="en-US" altLang="zh-CN" sz="1800" b="1" dirty="0"/>
              <a:t>2</a:t>
            </a:r>
            <a:r>
              <a:rPr lang="zh-CN" altLang="en-US" sz="1800" b="1" dirty="0"/>
              <a:t>、水网、算网、信网三网融合</a:t>
            </a:r>
            <a:r>
              <a:rPr lang="en-US" altLang="zh-CN" sz="1800" b="1" dirty="0"/>
              <a:t>——</a:t>
            </a:r>
            <a:r>
              <a:rPr lang="zh-CN" altLang="en-US" sz="1800" dirty="0"/>
              <a:t>三张网相得益彰，既为水网赋能，又为算力网和通信网拓展市场</a:t>
            </a:r>
          </a:p>
        </p:txBody>
      </p:sp>
      <p:sp>
        <p:nvSpPr>
          <p:cNvPr id="26" name="文本框 25">
            <a:extLst>
              <a:ext uri="{FF2B5EF4-FFF2-40B4-BE49-F238E27FC236}">
                <a16:creationId xmlns:a16="http://schemas.microsoft.com/office/drawing/2014/main" id="{40C4F075-C660-934E-692C-499977587DB3}"/>
              </a:ext>
            </a:extLst>
          </p:cNvPr>
          <p:cNvSpPr txBox="1"/>
          <p:nvPr/>
        </p:nvSpPr>
        <p:spPr>
          <a:xfrm>
            <a:off x="498614" y="2238750"/>
            <a:ext cx="10445747" cy="369332"/>
          </a:xfrm>
          <a:prstGeom prst="rect">
            <a:avLst/>
          </a:prstGeom>
          <a:noFill/>
        </p:spPr>
        <p:txBody>
          <a:bodyPr wrap="square">
            <a:spAutoFit/>
          </a:bodyPr>
          <a:lstStyle/>
          <a:p>
            <a:r>
              <a:rPr lang="en-US" altLang="zh-CN" sz="1800" b="1" dirty="0"/>
              <a:t>1</a:t>
            </a:r>
            <a:r>
              <a:rPr lang="zh-CN" altLang="en-US" sz="1800" b="1" dirty="0"/>
              <a:t>、对表对标与具体工作相结合</a:t>
            </a:r>
            <a:r>
              <a:rPr lang="en-US" altLang="zh-CN" sz="1800" b="1" dirty="0"/>
              <a:t>——</a:t>
            </a:r>
            <a:r>
              <a:rPr lang="zh-CN" altLang="en-US" sz="1800" dirty="0"/>
              <a:t>贯彻中央精神，借鉴大国重器做法，从本地实际情况出发守正创新</a:t>
            </a:r>
          </a:p>
        </p:txBody>
      </p:sp>
      <p:sp>
        <p:nvSpPr>
          <p:cNvPr id="28" name="文本框 27">
            <a:extLst>
              <a:ext uri="{FF2B5EF4-FFF2-40B4-BE49-F238E27FC236}">
                <a16:creationId xmlns:a16="http://schemas.microsoft.com/office/drawing/2014/main" id="{D734A41E-FF3B-DBBD-B38B-631F2EDF42A8}"/>
              </a:ext>
            </a:extLst>
          </p:cNvPr>
          <p:cNvSpPr txBox="1"/>
          <p:nvPr/>
        </p:nvSpPr>
        <p:spPr>
          <a:xfrm>
            <a:off x="443949" y="5179355"/>
            <a:ext cx="11509511" cy="369332"/>
          </a:xfrm>
          <a:prstGeom prst="rect">
            <a:avLst/>
          </a:prstGeom>
          <a:noFill/>
        </p:spPr>
        <p:txBody>
          <a:bodyPr wrap="square">
            <a:spAutoFit/>
          </a:bodyPr>
          <a:lstStyle/>
          <a:p>
            <a:r>
              <a:rPr lang="en-US" altLang="zh-CN" sz="1800" b="1" dirty="0"/>
              <a:t>6</a:t>
            </a:r>
            <a:r>
              <a:rPr lang="zh-CN" altLang="en-US" sz="1800" b="1" dirty="0"/>
              <a:t>、经济、社会、生态、安全四大效益相结合</a:t>
            </a:r>
            <a:r>
              <a:rPr lang="en-US" altLang="zh-CN" sz="1800" b="1" dirty="0"/>
              <a:t>——</a:t>
            </a:r>
            <a:r>
              <a:rPr lang="zh-CN" altLang="en-US" sz="1800" dirty="0"/>
              <a:t>利国利民利企，最大限度地发挥水利建设除害兴利的综合效益</a:t>
            </a: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2357</TotalTime>
  <Words>8095</Words>
  <Application>Microsoft Office PowerPoint</Application>
  <PresentationFormat>宽屏</PresentationFormat>
  <Paragraphs>1318</Paragraphs>
  <Slides>59</Slides>
  <Notes>59</Notes>
  <HiddenSlides>0</HiddenSlides>
  <MMClips>0</MMClips>
  <ScaleCrop>false</ScaleCrop>
  <HeadingPairs>
    <vt:vector size="6" baseType="variant">
      <vt:variant>
        <vt:lpstr>已用的字体</vt:lpstr>
      </vt:variant>
      <vt:variant>
        <vt:i4>3</vt:i4>
      </vt:variant>
      <vt:variant>
        <vt:lpstr>主题</vt:lpstr>
      </vt:variant>
      <vt:variant>
        <vt:i4>2</vt:i4>
      </vt:variant>
      <vt:variant>
        <vt:lpstr>幻灯片标题</vt:lpstr>
      </vt:variant>
      <vt:variant>
        <vt:i4>59</vt:i4>
      </vt:variant>
    </vt:vector>
  </HeadingPairs>
  <TitlesOfParts>
    <vt:vector size="64" baseType="lpstr">
      <vt:lpstr>Noto Sans SC</vt:lpstr>
      <vt:lpstr>Noto Serif SC</vt:lpstr>
      <vt:lpstr>Arial</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俊才 高</cp:lastModifiedBy>
  <cp:revision>65</cp:revision>
  <dcterms:modified xsi:type="dcterms:W3CDTF">2026-10-27T14:58:37Z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{"Label":"1","ContentProducer":"001191110102MACQD9K64010000","ProduceID":"7695289084861041871","ReservedCode1":"","ContentPropagator":"","PropagateID":"","ReservedCode2":""}</vt:lpwstr>
  </property>
</Properties>
</file>