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18.svg" ContentType="image/svg+xml"/>
  <Override PartName="/ppt/media/image71.svg" ContentType="image/svg+xml"/>
  <Override PartName="/ppt/media/image73.svg" ContentType="image/svg+xml"/>
  <Override PartName="/ppt/media/image76.svg" ContentType="image/svg+xml"/>
  <Override PartName="/ppt/media/image84.webp" ContentType="image/webp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6" r:id="rId4"/>
    <p:sldMasterId id="2147483685" r:id="rId5"/>
    <p:sldMasterId id="2147483708" r:id="rId6"/>
    <p:sldMasterId id="2147483715" r:id="rId7"/>
    <p:sldMasterId id="2147483727" r:id="rId8"/>
    <p:sldMasterId id="2147483739" r:id="rId9"/>
  </p:sldMasterIdLst>
  <p:notesMasterIdLst>
    <p:notesMasterId r:id="rId11"/>
  </p:notesMasterIdLst>
  <p:handoutMasterIdLst>
    <p:handoutMasterId r:id="rId66"/>
  </p:handoutMasterIdLst>
  <p:sldIdLst>
    <p:sldId id="3673" r:id="rId10"/>
    <p:sldId id="3680" r:id="rId12"/>
    <p:sldId id="3584" r:id="rId13"/>
    <p:sldId id="3719" r:id="rId14"/>
    <p:sldId id="3724" r:id="rId15"/>
    <p:sldId id="3721" r:id="rId16"/>
    <p:sldId id="3722" r:id="rId17"/>
    <p:sldId id="3734" r:id="rId18"/>
    <p:sldId id="3731" r:id="rId19"/>
    <p:sldId id="3729" r:id="rId20"/>
    <p:sldId id="3741" r:id="rId21"/>
    <p:sldId id="3743" r:id="rId22"/>
    <p:sldId id="3742" r:id="rId23"/>
    <p:sldId id="3591" r:id="rId24"/>
    <p:sldId id="3594" r:id="rId25"/>
    <p:sldId id="3589" r:id="rId26"/>
    <p:sldId id="3683" r:id="rId27"/>
    <p:sldId id="3687" r:id="rId28"/>
    <p:sldId id="3587" r:id="rId29"/>
    <p:sldId id="3746" r:id="rId30"/>
    <p:sldId id="3716" r:id="rId31"/>
    <p:sldId id="3688" r:id="rId32"/>
    <p:sldId id="3691" r:id="rId33"/>
    <p:sldId id="3690" r:id="rId34"/>
    <p:sldId id="3692" r:id="rId35"/>
    <p:sldId id="3693" r:id="rId36"/>
    <p:sldId id="3694" r:id="rId37"/>
    <p:sldId id="3695" r:id="rId38"/>
    <p:sldId id="3696" r:id="rId39"/>
    <p:sldId id="3697" r:id="rId40"/>
    <p:sldId id="3699" r:id="rId41"/>
    <p:sldId id="3700" r:id="rId42"/>
    <p:sldId id="3701" r:id="rId43"/>
    <p:sldId id="3703" r:id="rId44"/>
    <p:sldId id="3704" r:id="rId45"/>
    <p:sldId id="3706" r:id="rId46"/>
    <p:sldId id="3709" r:id="rId47"/>
    <p:sldId id="3710" r:id="rId48"/>
    <p:sldId id="3711" r:id="rId49"/>
    <p:sldId id="3718" r:id="rId50"/>
    <p:sldId id="3712" r:id="rId51"/>
    <p:sldId id="3713" r:id="rId52"/>
    <p:sldId id="3725" r:id="rId53"/>
    <p:sldId id="3714" r:id="rId54"/>
    <p:sldId id="3715" r:id="rId55"/>
    <p:sldId id="3717" r:id="rId56"/>
    <p:sldId id="3748" r:id="rId57"/>
    <p:sldId id="3736" r:id="rId58"/>
    <p:sldId id="3737" r:id="rId59"/>
    <p:sldId id="3738" r:id="rId60"/>
    <p:sldId id="3739" r:id="rId61"/>
    <p:sldId id="3735" r:id="rId62"/>
    <p:sldId id="3740" r:id="rId63"/>
    <p:sldId id="3648" r:id="rId64"/>
    <p:sldId id="3672" r:id="rId65"/>
  </p:sldIdLst>
  <p:sldSz cx="12192000" cy="6858000"/>
  <p:notesSz cx="6858000" cy="9144000"/>
  <p:custDataLst>
    <p:tags r:id="rId71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用户" initials="W用" lastIdx="5" clrIdx="0"/>
  <p:cmAuthor id="1" name="Administrator" initials="A" lastIdx="1" clrIdx="0"/>
  <p:cmAuthor id="2" name="xj71000" initials="x" lastIdx="15" clrIdx="1"/>
  <p:cmAuthor id="3" name="幸全" initials="幸" lastIdx="1" clrIdx="0"/>
  <p:cmAuthor id="4" name="wangheng" initials="w" lastIdx="1" clrIdx="3"/>
  <p:cmAuthor id="5" name="盛贺伟" initials="盛" lastIdx="8" clrIdx="0"/>
  <p:cmAuthor id="6" name="yaodu" initials="y" lastIdx="1" clrIdx="5"/>
  <p:cmAuthor id="7" name="Mia Vida Villanueva" initials="M" lastIdx="1" clrIdx="0"/>
  <p:cmAuthor id="8" name="1206988966@qq.com" initials="1" lastIdx="1" clrIdx="2"/>
  <p:cmAuthor id="9" name="姜伟光" initials="姜" lastIdx="1" clrIdx="0"/>
  <p:cmAuthor id="10" name="tingt" initials="t" lastIdx="2" clrIdx="9"/>
  <p:cmAuthor id="11" name="丁一凡" initials="Yifan" lastIdx="6" clrIdx="10"/>
  <p:cmAuthor id="12" name="陈洁明" initials="陈" lastIdx="1" clrIdx="11"/>
  <p:cmAuthor id="14" name="米荣熙" initials="米" lastIdx="14" clrIdx="13"/>
  <p:cmAuthor id="75" name="作者" initials="A" lastIdx="0" clrIdx="24"/>
  <p:cmAuthor id="76" name="gang Gu" initials="gG" lastIdx="1" clrIdx="25"/>
  <p:cmAuthor id="13" name="l" initials="l" lastIdx="19" clrIdx="12"/>
  <p:cmAuthor id="16" name="内网" initials="内" lastIdx="1" clrIdx="15"/>
  <p:cmAuthor id="17" name="郑琼雅" initials="郑" lastIdx="1" clrIdx="16"/>
  <p:cmAuthor id="18" name="zhuzhu" initials="z" lastIdx="2" clrIdx="17"/>
  <p:cmAuthor id="379951098" name="三牛居士" initials="三" lastIdx="1" clrIdx="3"/>
  <p:cmAuthor id="22" name="Lenovo" initials="L" lastIdx="0" clrIdx="21"/>
  <p:cmAuthor id="23" name="USER" initials="U" lastIdx="0" clrIdx="22"/>
  <p:cmAuthor id="24" name="宋洁然" initials="宋" lastIdx="0" clrIdx="23"/>
  <p:cmAuthor id="25" name="ming qiu" initials="m" lastIdx="0" clrIdx="24"/>
  <p:cmAuthor id="26" name="gasse" initials="g" lastIdx="0" clrIdx="25"/>
  <p:cmAuthor id="27" name="wang zhi_q" initials="wz" lastIdx="0" clrIdx="26"/>
  <p:cmAuthor id="28" name="admin" initials="a" lastIdx="0" clrIdx="27"/>
  <p:cmAuthor id="29" name="Emily Lu Chen" initials="emilchen" lastIdx="0" clrIdx="28"/>
  <p:cmAuthor id="30" name="PC" initials="P" lastIdx="0" clrIdx="29"/>
  <p:cmAuthor id="31" name="grove" initials="g" lastIdx="0" clrIdx="30"/>
  <p:cmAuthor id="32" name="PIKUNFU" initials="PKF" lastIdx="0" clrIdx="31"/>
  <p:cmAuthor id="33" name="ghh" initials="g" lastIdx="0" clrIdx="32"/>
  <p:cmAuthor id="34" name="Xie Xianun" initials="X" lastIdx="0" clrIdx="33"/>
  <p:cmAuthor id="35" name="P53" initials="P" lastIdx="0" clrIdx="34"/>
  <p:cmAuthor id="36" name="丁晓龙" initials="dxl" lastIdx="0" clrIdx="35"/>
  <p:cmAuthor id="37" name="spj" initials="s" lastIdx="0" clrIdx="36"/>
  <p:cmAuthor id="38" name="姜俊花" initials="姜" lastIdx="0" clrIdx="37"/>
  <p:cmAuthor id="39" name="会议室" initials="会议室" lastIdx="0" clrIdx="38"/>
  <p:cmAuthor id="40" name="zhao zhaoyun" initials="zz" lastIdx="0" clrIdx="39"/>
  <p:cmAuthor id="41" name="Happy" initials="H" lastIdx="0" clrIdx="40"/>
  <p:cmAuthor id="42" name="MALK" initials="KLM" lastIdx="0" clrIdx="41"/>
  <p:cmAuthor id="43" name="xumin" initials="x" lastIdx="0" clrIdx="42"/>
  <p:cmAuthor id="44" name="HMZ" initials="H" lastIdx="0" clrIdx="43"/>
  <p:cmAuthor id="45" name="WPS" initials="W" lastIdx="0" clrIdx="44"/>
  <p:cmAuthor id="46" name="刘磊" initials="authorId_1715405497" lastIdx="0" clrIdx="45"/>
  <p:cmAuthor id="47" name="lics" initials="l" lastIdx="0" clrIdx="46"/>
  <p:cmAuthor id="48" name="周华敏" initials="zhm" lastIdx="0" clrIdx="47"/>
  <p:cmAuthor id="49" name="jimmy.wu" initials="j" lastIdx="0" clrIdx="48"/>
  <p:cmAuthor id="50" name="微软用户" initials="微软用户" lastIdx="0" clrIdx="49"/>
  <p:cmAuthor id="51" name="王学华" initials="王" lastIdx="0" clrIdx="50"/>
  <p:cmAuthor id="52" name="x" initials="x" lastIdx="0" clrIdx="51"/>
  <p:cmAuthor id="53" name="huang" initials="h" lastIdx="0" clrIdx="52"/>
  <p:cmAuthor id="54" name="中建五局工业设备安装有限公司北京国贸三期B项目部" initials="中" lastIdx="0" clrIdx="53"/>
  <p:cmAuthor id="55" name="刘钊" initials="刘" lastIdx="0" clrIdx="54"/>
  <p:cmAuthor id="56" name="刘骁" initials="刘" lastIdx="0" clrIdx="55"/>
  <p:cmAuthor id="57" name="zwd" initials="" lastIdx="0" clrIdx="56"/>
  <p:cmAuthor id="58" name="ppc" initials="p" lastIdx="0" clrIdx="57"/>
  <p:cmAuthor id="59" name="王志宇" initials="" lastIdx="0" clrIdx="58"/>
  <p:cmAuthor id="60" name="袁文超" initials="" lastIdx="0" clrIdx="59"/>
  <p:cmAuthor id="61" name="tongtong" initials="" lastIdx="0" clrIdx="60"/>
  <p:cmAuthor id="62" name="骆倩怡_Znauj26B" initials="authorId_382814100" lastIdx="0" clrIdx="61"/>
  <p:cmAuthor id="63" name="闵瑞 肖" initials="闵肖" lastIdx="0" clrIdx="62"/>
  <p:cmAuthor id="64" name="Junxia Li" initials="JL" lastIdx="0" clrIdx="63"/>
  <p:cmAuthor id="65" name="Mocha" initials="M" lastIdx="0" clrIdx="64"/>
  <p:cmAuthor id="66" name="yifei" initials="y" lastIdx="0" clrIdx="65"/>
  <p:cmAuthor id="67" name="ADMIN" initials="A" lastIdx="0" clrIdx="66"/>
  <p:cmAuthor id="68" name="Aqua" initials="A" lastIdx="0" clrIdx="67"/>
  <p:cmAuthor id="69" name="lei wt" initials="lw" lastIdx="0" clrIdx="68"/>
  <p:cmAuthor id="70" name="yanjun wang" initials="wyj" lastIdx="0" clrIdx="69"/>
  <p:cmAuthor id="71" name="高紫怡" initials="authorId_1614652068" lastIdx="0" clrIdx="70"/>
  <p:cmAuthor id="72" name="Author" initials="A" lastIdx="0" clrIdx="71"/>
  <p:cmAuthor id="73" name="JI XUE JUN" initials="J" lastIdx="0" clrIdx="72"/>
  <p:cmAuthor id="74" name="计 雪珺" initials="计" lastIdx="0" clrIdx="73"/>
  <p:cmAuthor id="77" name="the one" initials="to" lastIdx="0" clrIdx="76"/>
  <p:cmAuthor id="78" name="鲁 孟丽" initials="鲁" lastIdx="0" clrIdx="77"/>
  <p:cmAuthor id="79" name="dell" initials="d" lastIdx="0" clrIdx="78"/>
  <p:cmAuthor id="80" name="肖 方聪" initials="肖" lastIdx="0" clrIdx="79"/>
  <p:cmAuthor id="81" name="冯 俊驰" initials="冯" lastIdx="0" clrIdx="80"/>
  <p:cmAuthor id="82" name="ifanssy@qq.com" initials="i" lastIdx="0" clrIdx="81"/>
  <p:cmAuthor id="83" name="陈农" initials="陈" lastIdx="0" clrIdx="82"/>
  <p:cmAuthor id="84" name="lenovo" initials="l" lastIdx="0" clrIdx="83"/>
  <p:cmAuthor id="85" name="qin fan" initials="qf" lastIdx="0" clrIdx="84"/>
  <p:cmAuthor id="86" name="哒哒 熊猫" initials="哒哒" lastIdx="0" clrIdx="85"/>
  <p:cmAuthor id="87" name="zhouzean" initials="z" lastIdx="0" clrIdx="86"/>
  <p:cmAuthor id="88" name="李鹏飞_6bQfzI3a" initials="李" lastIdx="0" clrIdx="87"/>
  <p:cmAuthor id="89" name="李晓菲_MZFnUzi6" initials="李" lastIdx="0" clrIdx="88"/>
  <p:cmAuthor id="90" name="小珞_QjMfU7FR" initials="小" lastIdx="0" clrIdx="89"/>
  <p:cmAuthor id="91" name="熊仪_aYju7RJj" initials="熊" lastIdx="0" clrIdx="9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1D41D5"/>
    <a:srgbClr val="301DA3"/>
    <a:srgbClr val="307D9E"/>
    <a:srgbClr val="2B7BA2"/>
    <a:srgbClr val="0B6DA4"/>
    <a:srgbClr val="3A7EA6"/>
    <a:srgbClr val="006DB8"/>
    <a:srgbClr val="B39B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540" y="96"/>
      </p:cViewPr>
      <p:guideLst>
        <p:guide orient="horz" pos="2141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1" Type="http://schemas.openxmlformats.org/officeDocument/2006/relationships/tags" Target="tags/tag398.xml"/><Relationship Id="rId70" Type="http://schemas.openxmlformats.org/officeDocument/2006/relationships/commentAuthors" Target="commentAuthors.xml"/><Relationship Id="rId7" Type="http://schemas.openxmlformats.org/officeDocument/2006/relationships/slideMaster" Target="slideMasters/slideMaster6.xml"/><Relationship Id="rId69" Type="http://schemas.openxmlformats.org/officeDocument/2006/relationships/tableStyles" Target="tableStyles.xml"/><Relationship Id="rId68" Type="http://schemas.openxmlformats.org/officeDocument/2006/relationships/viewProps" Target="viewProps.xml"/><Relationship Id="rId67" Type="http://schemas.openxmlformats.org/officeDocument/2006/relationships/presProps" Target="presProps.xml"/><Relationship Id="rId66" Type="http://schemas.openxmlformats.org/officeDocument/2006/relationships/handoutMaster" Target="handoutMasters/handoutMaster1.xml"/><Relationship Id="rId65" Type="http://schemas.openxmlformats.org/officeDocument/2006/relationships/slide" Target="slides/slide55.xml"/><Relationship Id="rId64" Type="http://schemas.openxmlformats.org/officeDocument/2006/relationships/slide" Target="slides/slide54.xml"/><Relationship Id="rId63" Type="http://schemas.openxmlformats.org/officeDocument/2006/relationships/slide" Target="slides/slide53.xml"/><Relationship Id="rId62" Type="http://schemas.openxmlformats.org/officeDocument/2006/relationships/slide" Target="slides/slide52.xml"/><Relationship Id="rId61" Type="http://schemas.openxmlformats.org/officeDocument/2006/relationships/slide" Target="slides/slide51.xml"/><Relationship Id="rId60" Type="http://schemas.openxmlformats.org/officeDocument/2006/relationships/slide" Target="slides/slide50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49.xml"/><Relationship Id="rId58" Type="http://schemas.openxmlformats.org/officeDocument/2006/relationships/slide" Target="slides/slide48.xml"/><Relationship Id="rId57" Type="http://schemas.openxmlformats.org/officeDocument/2006/relationships/slide" Target="slides/slide47.xml"/><Relationship Id="rId56" Type="http://schemas.openxmlformats.org/officeDocument/2006/relationships/slide" Target="slides/slide46.xml"/><Relationship Id="rId55" Type="http://schemas.openxmlformats.org/officeDocument/2006/relationships/slide" Target="slides/slide45.xml"/><Relationship Id="rId54" Type="http://schemas.openxmlformats.org/officeDocument/2006/relationships/slide" Target="slides/slide44.xml"/><Relationship Id="rId53" Type="http://schemas.openxmlformats.org/officeDocument/2006/relationships/slide" Target="slides/slide43.xml"/><Relationship Id="rId52" Type="http://schemas.openxmlformats.org/officeDocument/2006/relationships/slide" Target="slides/slide42.xml"/><Relationship Id="rId51" Type="http://schemas.openxmlformats.org/officeDocument/2006/relationships/slide" Target="slides/slide41.xml"/><Relationship Id="rId50" Type="http://schemas.openxmlformats.org/officeDocument/2006/relationships/slide" Target="slides/slide40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39.xml"/><Relationship Id="rId48" Type="http://schemas.openxmlformats.org/officeDocument/2006/relationships/slide" Target="slides/slide38.xml"/><Relationship Id="rId47" Type="http://schemas.openxmlformats.org/officeDocument/2006/relationships/slide" Target="slides/slide37.xml"/><Relationship Id="rId46" Type="http://schemas.openxmlformats.org/officeDocument/2006/relationships/slide" Target="slides/slide36.xml"/><Relationship Id="rId45" Type="http://schemas.openxmlformats.org/officeDocument/2006/relationships/slide" Target="slides/slide35.xml"/><Relationship Id="rId44" Type="http://schemas.openxmlformats.org/officeDocument/2006/relationships/slide" Target="slides/slide34.xml"/><Relationship Id="rId43" Type="http://schemas.openxmlformats.org/officeDocument/2006/relationships/slide" Target="slides/slide33.xml"/><Relationship Id="rId42" Type="http://schemas.openxmlformats.org/officeDocument/2006/relationships/slide" Target="slides/slide32.xml"/><Relationship Id="rId41" Type="http://schemas.openxmlformats.org/officeDocument/2006/relationships/slide" Target="slides/slide31.xml"/><Relationship Id="rId40" Type="http://schemas.openxmlformats.org/officeDocument/2006/relationships/slide" Target="slides/slide30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29.xml"/><Relationship Id="rId38" Type="http://schemas.openxmlformats.org/officeDocument/2006/relationships/slide" Target="slides/slide28.xml"/><Relationship Id="rId37" Type="http://schemas.openxmlformats.org/officeDocument/2006/relationships/slide" Target="slides/slide27.xml"/><Relationship Id="rId36" Type="http://schemas.openxmlformats.org/officeDocument/2006/relationships/slide" Target="slides/slide26.xml"/><Relationship Id="rId35" Type="http://schemas.openxmlformats.org/officeDocument/2006/relationships/slide" Target="slides/slide25.xml"/><Relationship Id="rId34" Type="http://schemas.openxmlformats.org/officeDocument/2006/relationships/slide" Target="slides/slide24.xml"/><Relationship Id="rId33" Type="http://schemas.openxmlformats.org/officeDocument/2006/relationships/slide" Target="slides/slide23.xml"/><Relationship Id="rId32" Type="http://schemas.openxmlformats.org/officeDocument/2006/relationships/slide" Target="slides/slide22.xml"/><Relationship Id="rId31" Type="http://schemas.openxmlformats.org/officeDocument/2006/relationships/slide" Target="slides/slide21.xml"/><Relationship Id="rId30" Type="http://schemas.openxmlformats.org/officeDocument/2006/relationships/slide" Target="slides/slide20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8" Type="http://schemas.openxmlformats.org/officeDocument/2006/relationships/slide" Target="slides/slide18.xml"/><Relationship Id="rId27" Type="http://schemas.openxmlformats.org/officeDocument/2006/relationships/slide" Target="slides/slide17.xml"/><Relationship Id="rId26" Type="http://schemas.openxmlformats.org/officeDocument/2006/relationships/slide" Target="slides/slide16.xml"/><Relationship Id="rId25" Type="http://schemas.openxmlformats.org/officeDocument/2006/relationships/slide" Target="slides/slide15.xml"/><Relationship Id="rId24" Type="http://schemas.openxmlformats.org/officeDocument/2006/relationships/slide" Target="slides/slide14.xml"/><Relationship Id="rId23" Type="http://schemas.openxmlformats.org/officeDocument/2006/relationships/slide" Target="slides/slide13.xml"/><Relationship Id="rId22" Type="http://schemas.openxmlformats.org/officeDocument/2006/relationships/slide" Target="slides/slide12.xml"/><Relationship Id="rId21" Type="http://schemas.openxmlformats.org/officeDocument/2006/relationships/slide" Target="slides/slide11.xml"/><Relationship Id="rId20" Type="http://schemas.openxmlformats.org/officeDocument/2006/relationships/slide" Target="slides/slide10.xml"/><Relationship Id="rId2" Type="http://schemas.openxmlformats.org/officeDocument/2006/relationships/theme" Target="theme/theme1.xml"/><Relationship Id="rId19" Type="http://schemas.openxmlformats.org/officeDocument/2006/relationships/slide" Target="slides/slide9.xml"/><Relationship Id="rId18" Type="http://schemas.openxmlformats.org/officeDocument/2006/relationships/slide" Target="slides/slide8.xml"/><Relationship Id="rId17" Type="http://schemas.openxmlformats.org/officeDocument/2006/relationships/slide" Target="slides/slide7.xml"/><Relationship Id="rId16" Type="http://schemas.openxmlformats.org/officeDocument/2006/relationships/slide" Target="slides/slide6.xml"/><Relationship Id="rId15" Type="http://schemas.openxmlformats.org/officeDocument/2006/relationships/slide" Target="slides/slide5.xml"/><Relationship Id="rId14" Type="http://schemas.openxmlformats.org/officeDocument/2006/relationships/slide" Target="slides/slide4.xml"/><Relationship Id="rId13" Type="http://schemas.openxmlformats.org/officeDocument/2006/relationships/slide" Target="slides/slide3.xml"/><Relationship Id="rId12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D2A48B96-639E-45A3-A0BA-2464DFDB1FAA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17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7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6837353-30EB-4A48-80EB-173D804AEFBD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8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5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942B549A-A2D9-4609-A74B-708257E3E4E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0242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243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F798DC-7E6C-47BF-A7D9-B5DE0BDBD67D}" type="slidenum"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1048651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0242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243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F798DC-7E6C-47BF-A7D9-B5DE0BDBD67D}" type="slidenum"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8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5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942B549A-A2D9-4609-A74B-708257E3E4E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8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5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942B549A-A2D9-4609-A74B-708257E3E4E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7" name="文本占位符 2"/>
          <p:cNvSpPr>
            <a:spLocks noGrp="1"/>
          </p:cNvSpPr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8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587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942B549A-A2D9-4609-A74B-708257E3E4E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656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29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294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70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70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49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49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48131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None/>
            </a:pPr>
            <a:endParaRPr lang="zh-CN" altLang="en-US" dirty="0"/>
          </a:p>
        </p:txBody>
      </p:sp>
      <p:sp>
        <p:nvSpPr>
          <p:cNvPr id="48132" name="日期占位符 3"/>
          <p:cNvSpPr>
            <a:spLocks noGrp="1" noChangeArrowheads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D8E6F40-C86E-4D97-9442-FBE2BA5DBF04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133" name="灯片编号占位符 4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D2385A9-C809-4897-94A9-F87CF0A108A5}" type="slidenum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48131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None/>
            </a:pPr>
            <a:endParaRPr lang="zh-CN" altLang="en-US" dirty="0"/>
          </a:p>
        </p:txBody>
      </p:sp>
      <p:sp>
        <p:nvSpPr>
          <p:cNvPr id="48132" name="日期占位符 3"/>
          <p:cNvSpPr>
            <a:spLocks noGrp="1" noChangeArrowheads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D8E6F40-C86E-4D97-9442-FBE2BA5DBF04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133" name="灯片编号占位符 4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D2385A9-C809-4897-94A9-F87CF0A108A5}" type="slidenum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0242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243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F798DC-7E6C-47BF-A7D9-B5DE0BDBD67D}" type="slidenum"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FC943-738F-9244-B283-204EF0651C3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04887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877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1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0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image" Target="../media/image7.png"/><Relationship Id="rId13" Type="http://schemas.openxmlformats.org/officeDocument/2006/relationships/tags" Target="../tags/tag49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tags" Target="../tags/tag75.xml"/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image" Target="../media/image7.png"/><Relationship Id="rId13" Type="http://schemas.openxmlformats.org/officeDocument/2006/relationships/tags" Target="../tags/tag80.xml"/><Relationship Id="rId12" Type="http://schemas.openxmlformats.org/officeDocument/2006/relationships/tags" Target="../tags/tag79.xml"/><Relationship Id="rId11" Type="http://schemas.openxmlformats.org/officeDocument/2006/relationships/tags" Target="../tags/tag78.xml"/><Relationship Id="rId10" Type="http://schemas.openxmlformats.org/officeDocument/2006/relationships/tags" Target="../tags/tag77.xml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5" Type="http://schemas.openxmlformats.org/officeDocument/2006/relationships/image" Target="../media/image1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0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1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6"/>
          <p:cNvSpPr/>
          <p:nvPr userDrawn="1">
            <p:custDataLst>
              <p:tags r:id="rId2"/>
            </p:custDataLst>
          </p:nvPr>
        </p:nvSpPr>
        <p:spPr>
          <a:xfrm>
            <a:off x="4878388" y="0"/>
            <a:ext cx="7313613" cy="6858000"/>
          </a:xfrm>
          <a:custGeom>
            <a:avLst/>
            <a:gdLst>
              <a:gd name="connsiteX0" fmla="*/ 1714500 w 7314000"/>
              <a:gd name="connsiteY0" fmla="*/ 0 h 6858000"/>
              <a:gd name="connsiteX1" fmla="*/ 7314000 w 7314000"/>
              <a:gd name="connsiteY1" fmla="*/ 0 h 6858000"/>
              <a:gd name="connsiteX2" fmla="*/ 7314000 w 7314000"/>
              <a:gd name="connsiteY2" fmla="*/ 6858000 h 6858000"/>
              <a:gd name="connsiteX3" fmla="*/ 0 w 7314000"/>
              <a:gd name="connsiteY3" fmla="*/ 6858000 h 6858000"/>
              <a:gd name="connsiteX4" fmla="*/ 1714500 w 7314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4000" h="6858000">
                <a:moveTo>
                  <a:pt x="1714500" y="0"/>
                </a:moveTo>
                <a:lnTo>
                  <a:pt x="7314000" y="0"/>
                </a:lnTo>
                <a:lnTo>
                  <a:pt x="7314000" y="6858000"/>
                </a:lnTo>
                <a:lnTo>
                  <a:pt x="0" y="6858000"/>
                </a:lnTo>
                <a:lnTo>
                  <a:pt x="1714500" y="0"/>
                </a:lnTo>
                <a:close/>
              </a:path>
            </a:pathLst>
          </a:custGeom>
          <a:solidFill>
            <a:srgbClr val="254F8F">
              <a:alpha val="10000"/>
            </a:srgbClr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trike="noStrike" noProof="1"/>
          </a:p>
        </p:txBody>
      </p:sp>
      <p:pic>
        <p:nvPicPr>
          <p:cNvPr id="3076" name="图片 9" descr="005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441450" y="2012950"/>
            <a:ext cx="2674938" cy="2689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01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42900" y="185738"/>
            <a:ext cx="2376000" cy="540248"/>
          </a:xfrm>
          <a:prstGeom prst="rect">
            <a:avLst/>
          </a:prstGeom>
        </p:spPr>
      </p:pic>
      <p:pic>
        <p:nvPicPr>
          <p:cNvPr id="3" name="图片 2" descr="图片10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6" descr="00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12192000" cy="758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 userDrawn="1"/>
        </p:nvSpPr>
        <p:spPr>
          <a:xfrm>
            <a:off x="10172700" y="501650"/>
            <a:ext cx="1905000" cy="504825"/>
          </a:xfrm>
          <a:prstGeom prst="rect">
            <a:avLst/>
          </a:prstGeom>
          <a:solidFill>
            <a:srgbClr val="B39B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286000" indent="0">
              <a:buNone/>
              <a:defRPr/>
            </a:lvl6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330" y="384810"/>
            <a:ext cx="6873875" cy="705485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pic>
        <p:nvPicPr>
          <p:cNvPr id="9" name="图片 8" descr="004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225200" y="539370"/>
            <a:ext cx="1800000" cy="409065"/>
          </a:xfrm>
          <a:prstGeom prst="rect">
            <a:avLst/>
          </a:prstGeom>
        </p:spPr>
      </p:pic>
      <p:pic>
        <p:nvPicPr>
          <p:cNvPr id="4" name="图片 3" descr="图片10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2091055"/>
            <a:ext cx="12191365" cy="476694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组合 9"/>
          <p:cNvGrpSpPr/>
          <p:nvPr userDrawn="1"/>
        </p:nvGrpSpPr>
        <p:grpSpPr>
          <a:xfrm>
            <a:off x="0" y="0"/>
            <a:ext cx="12193588" cy="6864350"/>
            <a:chOff x="0" y="0"/>
            <a:chExt cx="12193658" cy="6864872"/>
          </a:xfrm>
        </p:grpSpPr>
        <p:sp>
          <p:nvSpPr>
            <p:cNvPr id="11" name="任意多边形: 形状 10"/>
            <p:cNvSpPr/>
            <p:nvPr userDrawn="1">
              <p:custDataLst>
                <p:tags r:id="rId2"/>
              </p:custDataLst>
            </p:nvPr>
          </p:nvSpPr>
          <p:spPr>
            <a:xfrm rot="5400000">
              <a:off x="10383473" y="5049473"/>
              <a:ext cx="1855662" cy="1761389"/>
            </a:xfrm>
            <a:custGeom>
              <a:avLst/>
              <a:gdLst>
                <a:gd name="connsiteX0" fmla="*/ 0 w 1855662"/>
                <a:gd name="connsiteY0" fmla="*/ 0 h 1761389"/>
                <a:gd name="connsiteX1" fmla="*/ 1855662 w 1855662"/>
                <a:gd name="connsiteY1" fmla="*/ 0 h 1761389"/>
                <a:gd name="connsiteX2" fmla="*/ 1855662 w 1855662"/>
                <a:gd name="connsiteY2" fmla="*/ 1761389 h 1761389"/>
                <a:gd name="connsiteX3" fmla="*/ 0 w 1855662"/>
                <a:gd name="connsiteY3" fmla="*/ 0 h 1761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5662" h="1761389">
                  <a:moveTo>
                    <a:pt x="0" y="0"/>
                  </a:moveTo>
                  <a:lnTo>
                    <a:pt x="1855662" y="0"/>
                  </a:lnTo>
                  <a:lnTo>
                    <a:pt x="1855662" y="17613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B8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3"/>
              </p:custDataLst>
            </p:nvPr>
          </p:nvSpPr>
          <p:spPr>
            <a:xfrm rot="5400000">
              <a:off x="8469965" y="3141179"/>
              <a:ext cx="3797460" cy="3649926"/>
            </a:xfrm>
            <a:custGeom>
              <a:avLst/>
              <a:gdLst>
                <a:gd name="connsiteX0" fmla="*/ 0 w 3797460"/>
                <a:gd name="connsiteY0" fmla="*/ 0 h 3649926"/>
                <a:gd name="connsiteX1" fmla="*/ 1965187 w 3797460"/>
                <a:gd name="connsiteY1" fmla="*/ 0 h 3649926"/>
                <a:gd name="connsiteX2" fmla="*/ 3797460 w 3797460"/>
                <a:gd name="connsiteY2" fmla="*/ 1761089 h 3649926"/>
                <a:gd name="connsiteX3" fmla="*/ 3797460 w 3797460"/>
                <a:gd name="connsiteY3" fmla="*/ 3649926 h 3649926"/>
                <a:gd name="connsiteX4" fmla="*/ 0 w 3797460"/>
                <a:gd name="connsiteY4" fmla="*/ 0 h 364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7460" h="3649926">
                  <a:moveTo>
                    <a:pt x="0" y="0"/>
                  </a:moveTo>
                  <a:lnTo>
                    <a:pt x="1965187" y="0"/>
                  </a:lnTo>
                  <a:lnTo>
                    <a:pt x="3797460" y="1761089"/>
                  </a:lnTo>
                  <a:lnTo>
                    <a:pt x="3797460" y="36499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9F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4"/>
              </p:custDataLst>
            </p:nvPr>
          </p:nvSpPr>
          <p:spPr>
            <a:xfrm>
              <a:off x="8585359" y="5163835"/>
              <a:ext cx="3606800" cy="1150790"/>
            </a:xfrm>
            <a:custGeom>
              <a:avLst/>
              <a:gdLst>
                <a:gd name="connsiteX0" fmla="*/ 1111905 w 3606800"/>
                <a:gd name="connsiteY0" fmla="*/ 0 h 1150790"/>
                <a:gd name="connsiteX1" fmla="*/ 3606800 w 3606800"/>
                <a:gd name="connsiteY1" fmla="*/ 0 h 1150790"/>
                <a:gd name="connsiteX2" fmla="*/ 3606800 w 3606800"/>
                <a:gd name="connsiteY2" fmla="*/ 1150790 h 1150790"/>
                <a:gd name="connsiteX3" fmla="*/ 0 w 3606800"/>
                <a:gd name="connsiteY3" fmla="*/ 1150790 h 1150790"/>
                <a:gd name="connsiteX4" fmla="*/ 1111905 w 3606800"/>
                <a:gd name="connsiteY4" fmla="*/ 0 h 1150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6800" h="1150790">
                  <a:moveTo>
                    <a:pt x="1111905" y="0"/>
                  </a:moveTo>
                  <a:lnTo>
                    <a:pt x="3606800" y="0"/>
                  </a:lnTo>
                  <a:lnTo>
                    <a:pt x="3606800" y="1150790"/>
                  </a:lnTo>
                  <a:lnTo>
                    <a:pt x="0" y="1150790"/>
                  </a:lnTo>
                  <a:lnTo>
                    <a:pt x="1111905" y="0"/>
                  </a:lnTo>
                  <a:close/>
                </a:path>
              </a:pathLst>
            </a:custGeom>
            <a:solidFill>
              <a:srgbClr val="006D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5"/>
              </p:custDataLst>
            </p:nvPr>
          </p:nvSpPr>
          <p:spPr>
            <a:xfrm>
              <a:off x="0" y="0"/>
              <a:ext cx="3728443" cy="3636534"/>
            </a:xfrm>
            <a:custGeom>
              <a:avLst/>
              <a:gdLst>
                <a:gd name="connsiteX0" fmla="*/ 0 w 3728443"/>
                <a:gd name="connsiteY0" fmla="*/ 0 h 3636534"/>
                <a:gd name="connsiteX1" fmla="*/ 3728443 w 3728443"/>
                <a:gd name="connsiteY1" fmla="*/ 0 h 3636534"/>
                <a:gd name="connsiteX2" fmla="*/ 3728443 w 3728443"/>
                <a:gd name="connsiteY2" fmla="*/ 67229 h 3636534"/>
                <a:gd name="connsiteX3" fmla="*/ 159138 w 3728443"/>
                <a:gd name="connsiteY3" fmla="*/ 3636534 h 3636534"/>
                <a:gd name="connsiteX4" fmla="*/ 159138 w 3728443"/>
                <a:gd name="connsiteY4" fmla="*/ 3621697 h 3636534"/>
                <a:gd name="connsiteX5" fmla="*/ 0 w 3728443"/>
                <a:gd name="connsiteY5" fmla="*/ 3621697 h 3636534"/>
                <a:gd name="connsiteX6" fmla="*/ 0 w 3728443"/>
                <a:gd name="connsiteY6" fmla="*/ 0 h 3636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8443" h="3636534">
                  <a:moveTo>
                    <a:pt x="0" y="0"/>
                  </a:moveTo>
                  <a:lnTo>
                    <a:pt x="3728443" y="0"/>
                  </a:lnTo>
                  <a:lnTo>
                    <a:pt x="3728443" y="67229"/>
                  </a:lnTo>
                  <a:lnTo>
                    <a:pt x="159138" y="3636534"/>
                  </a:lnTo>
                  <a:lnTo>
                    <a:pt x="159138" y="3621697"/>
                  </a:lnTo>
                  <a:lnTo>
                    <a:pt x="0" y="36216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9B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5" name="任意多边形: 形状 14"/>
            <p:cNvSpPr/>
            <p:nvPr userDrawn="1">
              <p:custDataLst>
                <p:tags r:id="rId6"/>
              </p:custDataLst>
            </p:nvPr>
          </p:nvSpPr>
          <p:spPr>
            <a:xfrm>
              <a:off x="1658" y="258332"/>
              <a:ext cx="4472940" cy="1150790"/>
            </a:xfrm>
            <a:custGeom>
              <a:avLst/>
              <a:gdLst>
                <a:gd name="connsiteX0" fmla="*/ 0 w 4472940"/>
                <a:gd name="connsiteY0" fmla="*/ 0 h 1150790"/>
                <a:gd name="connsiteX1" fmla="*/ 4472940 w 4472940"/>
                <a:gd name="connsiteY1" fmla="*/ 0 h 1150790"/>
                <a:gd name="connsiteX2" fmla="*/ 3361035 w 4472940"/>
                <a:gd name="connsiteY2" fmla="*/ 1150790 h 1150790"/>
                <a:gd name="connsiteX3" fmla="*/ 0 w 4472940"/>
                <a:gd name="connsiteY3" fmla="*/ 1150790 h 1150790"/>
                <a:gd name="connsiteX4" fmla="*/ 0 w 4472940"/>
                <a:gd name="connsiteY4" fmla="*/ 0 h 1150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2940" h="1150790">
                  <a:moveTo>
                    <a:pt x="0" y="0"/>
                  </a:moveTo>
                  <a:lnTo>
                    <a:pt x="4472940" y="0"/>
                  </a:lnTo>
                  <a:lnTo>
                    <a:pt x="3361035" y="1150790"/>
                  </a:lnTo>
                  <a:lnTo>
                    <a:pt x="0" y="1150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cxnSp>
        <p:nvCxnSpPr>
          <p:cNvPr id="8" name="直接连接符 7"/>
          <p:cNvCxnSpPr/>
          <p:nvPr userDrawn="1">
            <p:custDataLst>
              <p:tags r:id="rId7"/>
            </p:custDataLst>
          </p:nvPr>
        </p:nvCxnSpPr>
        <p:spPr>
          <a:xfrm>
            <a:off x="3106738" y="4746625"/>
            <a:ext cx="5978525" cy="0"/>
          </a:xfrm>
          <a:prstGeom prst="line">
            <a:avLst/>
          </a:prstGeom>
          <a:ln w="25400">
            <a:solidFill>
              <a:srgbClr val="006D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>
            <p:custDataLst>
              <p:tags r:id="rId8"/>
            </p:custDataLst>
          </p:nvPr>
        </p:nvCxnSpPr>
        <p:spPr>
          <a:xfrm>
            <a:off x="3106738" y="2197100"/>
            <a:ext cx="5978525" cy="0"/>
          </a:xfrm>
          <a:prstGeom prst="line">
            <a:avLst/>
          </a:prstGeom>
          <a:ln w="25400">
            <a:solidFill>
              <a:srgbClr val="006D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idx="13" hasCustomPrompt="1"/>
          </p:nvPr>
        </p:nvSpPr>
        <p:spPr>
          <a:xfrm>
            <a:off x="3201036" y="2496502"/>
            <a:ext cx="5789930" cy="1398905"/>
          </a:xfrm>
        </p:spPr>
        <p:txBody>
          <a:bodyPr vert="horz" wrap="square" lIns="91440" tIns="45720" rIns="91440" bIns="45720" rtlCol="0" anchor="b" anchorCtr="0">
            <a:normAutofit/>
          </a:bodyPr>
          <a:lstStyle>
            <a:lvl1pPr algn="ctr">
              <a:defRPr lang="zh-CN" altLang="en-US" sz="8000" b="0" spc="1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pPr marL="0" lvl="0" algn="dist" fontAlgn="auto"/>
            <a:r>
              <a:rPr lang="zh-CN" altLang="en-US" strike="noStrike" noProof="1"/>
              <a:t>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idx="14" hasCustomPrompt="1"/>
          </p:nvPr>
        </p:nvSpPr>
        <p:spPr>
          <a:xfrm>
            <a:off x="3201036" y="4003049"/>
            <a:ext cx="5789930" cy="476560"/>
          </a:xfrm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indent="0" algn="ctr">
              <a:buNone/>
              <a:defRPr lang="zh-CN" altLang="en-US" sz="2000" spc="20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marL="228600" lvl="0" indent="-228600" algn="ctr" fontAlgn="auto">
              <a:lnSpc>
                <a:spcPct val="100000"/>
              </a:lnSpc>
              <a:spcAft>
                <a:spcPts val="0"/>
              </a:spcAft>
              <a:buClrTx/>
              <a:buSzTx/>
            </a:pPr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pic>
        <p:nvPicPr>
          <p:cNvPr id="6" name="图片 5" descr="001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9463575" y="185738"/>
            <a:ext cx="2376000" cy="540248"/>
          </a:xfrm>
          <a:prstGeom prst="rect">
            <a:avLst/>
          </a:prstGeom>
        </p:spPr>
      </p:pic>
      <p:pic>
        <p:nvPicPr>
          <p:cNvPr id="3" name="图片 2" descr="图片10"/>
          <p:cNvPicPr>
            <a:picLocks noChangeAspect="1"/>
          </p:cNvPicPr>
          <p:nvPr userDrawn="1"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日期占位符 1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671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defTabSz="1625600">
              <a:spcBef>
                <a:spcPct val="0"/>
              </a:spcBef>
              <a:spcAft>
                <a:spcPct val="0"/>
              </a:spcAft>
              <a:defRPr noProof="1"/>
            </a:lvl1pPr>
          </a:lstStyle>
          <a:p>
            <a:pPr marL="0" marR="0" lvl="0" indent="0" algn="l" defTabSz="1625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页脚占位符 2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671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defTabSz="1625600">
              <a:spcBef>
                <a:spcPct val="0"/>
              </a:spcBef>
              <a:spcAft>
                <a:spcPct val="0"/>
              </a:spcAft>
              <a:defRPr noProof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1625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6713"/>
          </a:xfrm>
          <a:prstGeom prst="rect">
            <a:avLst/>
          </a:prstGeom>
        </p:spPr>
        <p:txBody>
          <a:bodyPr vert="horz" wrap="square" lIns="121917" tIns="60958" rIns="121917" bIns="60958" numCol="1" anchor="ctr" anchorCtr="0" compatLnSpc="1"/>
          <a:lstStyle/>
          <a:p>
            <a:pPr algn="r" eaLnBrk="1" hangingPunct="1">
              <a:buFont typeface="Arial" panose="020B0604020202020204" pitchFamily="34" charset="0"/>
              <a:buChar char="•"/>
            </a:pPr>
            <a:fld id="{9A0DB2DC-4C9A-4742-B13C-FB6460FD3503}" type="slidenum">
              <a:rPr lang="en-US" altLang="en-US" dirty="0"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en-US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3" name="图片 2" descr="图片1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5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标题，图表与文本"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表占位符 2"/>
          <p:cNvSpPr>
            <a:spLocks noGrp="1"/>
          </p:cNvSpPr>
          <p:nvPr>
            <p:ph type="chart" sz="half" idx="1"/>
          </p:nvPr>
        </p:nvSpPr>
        <p:spPr>
          <a:xfrm>
            <a:off x="838200" y="1825625"/>
            <a:ext cx="5181600" cy="4351338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1027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CA2D23B-55A2-4FD6-8911-4ED63187D6ED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1027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1F799E4-6989-4704-AF29-FBB0DE21AA86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7" name="Shape 57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E4F39-8A49-644A-9F81-CBA4417C34A1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817"/>
            <a:ext cx="10515600" cy="285287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676"/>
            <a:ext cx="10515600" cy="150025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9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645"/>
            <a:ext cx="2743200" cy="365142"/>
          </a:xfrm>
        </p:spPr>
        <p:txBody>
          <a:bodyPr/>
          <a:lstStyle/>
          <a:p>
            <a:fld id="{1F774ACE-15B2-944E-978F-C6BC54C8440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645"/>
            <a:ext cx="4114800" cy="365142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1" y="6356645"/>
            <a:ext cx="2743200" cy="365142"/>
          </a:xfrm>
        </p:spPr>
        <p:txBody>
          <a:bodyPr/>
          <a:lstStyle/>
          <a:p>
            <a:fld id="{F3EF8AAD-F7C3-6148-A9B7-550A33B1127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33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1pPr>
            <a:lvl2pPr marL="406400" indent="0">
              <a:buNone/>
              <a:defRPr sz="1780">
                <a:solidFill>
                  <a:schemeClr val="tx1">
                    <a:tint val="75000"/>
                  </a:schemeClr>
                </a:solidFill>
              </a:defRPr>
            </a:lvl2pPr>
            <a:lvl3pPr marL="812800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3pPr>
            <a:lvl4pPr marL="1219200" indent="0">
              <a:buNone/>
              <a:defRPr sz="1420">
                <a:solidFill>
                  <a:schemeClr val="tx1">
                    <a:tint val="75000"/>
                  </a:schemeClr>
                </a:solidFill>
              </a:defRPr>
            </a:lvl4pPr>
            <a:lvl5pPr marL="1625600" indent="0">
              <a:buNone/>
              <a:defRPr sz="1420">
                <a:solidFill>
                  <a:schemeClr val="tx1">
                    <a:tint val="75000"/>
                  </a:schemeClr>
                </a:solidFill>
              </a:defRPr>
            </a:lvl5pPr>
            <a:lvl6pPr marL="2032000" indent="0">
              <a:buNone/>
              <a:defRPr sz="1420">
                <a:solidFill>
                  <a:schemeClr val="tx1">
                    <a:tint val="75000"/>
                  </a:schemeClr>
                </a:solidFill>
              </a:defRPr>
            </a:lvl6pPr>
            <a:lvl7pPr marL="2439035" indent="0">
              <a:buNone/>
              <a:defRPr sz="1420">
                <a:solidFill>
                  <a:schemeClr val="tx1">
                    <a:tint val="75000"/>
                  </a:schemeClr>
                </a:solidFill>
              </a:defRPr>
            </a:lvl7pPr>
            <a:lvl8pPr marL="2845435" indent="0">
              <a:buNone/>
              <a:defRPr sz="1420">
                <a:solidFill>
                  <a:schemeClr val="tx1">
                    <a:tint val="75000"/>
                  </a:schemeClr>
                </a:solidFill>
              </a:defRPr>
            </a:lvl8pPr>
            <a:lvl9pPr marL="3251835" indent="0">
              <a:buNone/>
              <a:defRPr sz="14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1" y="1825626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4"/>
            <a:ext cx="5157788" cy="823912"/>
          </a:xfrm>
        </p:spPr>
        <p:txBody>
          <a:bodyPr anchor="b"/>
          <a:lstStyle>
            <a:lvl1pPr marL="0" indent="0">
              <a:buNone/>
              <a:defRPr sz="2135" b="1"/>
            </a:lvl1pPr>
            <a:lvl2pPr marL="406400" indent="0">
              <a:buNone/>
              <a:defRPr sz="1780" b="1"/>
            </a:lvl2pPr>
            <a:lvl3pPr marL="812800" indent="0">
              <a:buNone/>
              <a:defRPr sz="1605" b="1"/>
            </a:lvl3pPr>
            <a:lvl4pPr marL="1219200" indent="0">
              <a:buNone/>
              <a:defRPr sz="1420" b="1"/>
            </a:lvl4pPr>
            <a:lvl5pPr marL="1625600" indent="0">
              <a:buNone/>
              <a:defRPr sz="1420" b="1"/>
            </a:lvl5pPr>
            <a:lvl6pPr marL="2032000" indent="0">
              <a:buNone/>
              <a:defRPr sz="1420" b="1"/>
            </a:lvl6pPr>
            <a:lvl7pPr marL="2439035" indent="0">
              <a:buNone/>
              <a:defRPr sz="1420" b="1"/>
            </a:lvl7pPr>
            <a:lvl8pPr marL="2845435" indent="0">
              <a:buNone/>
              <a:defRPr sz="1420" b="1"/>
            </a:lvl8pPr>
            <a:lvl9pPr marL="3251835" indent="0">
              <a:buNone/>
              <a:defRPr sz="142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6"/>
            <a:ext cx="51577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4"/>
            <a:ext cx="5183188" cy="823912"/>
          </a:xfrm>
        </p:spPr>
        <p:txBody>
          <a:bodyPr anchor="b"/>
          <a:lstStyle>
            <a:lvl1pPr marL="0" indent="0">
              <a:buNone/>
              <a:defRPr sz="2135" b="1"/>
            </a:lvl1pPr>
            <a:lvl2pPr marL="406400" indent="0">
              <a:buNone/>
              <a:defRPr sz="1780" b="1"/>
            </a:lvl2pPr>
            <a:lvl3pPr marL="812800" indent="0">
              <a:buNone/>
              <a:defRPr sz="1605" b="1"/>
            </a:lvl3pPr>
            <a:lvl4pPr marL="1219200" indent="0">
              <a:buNone/>
              <a:defRPr sz="1420" b="1"/>
            </a:lvl4pPr>
            <a:lvl5pPr marL="1625600" indent="0">
              <a:buNone/>
              <a:defRPr sz="1420" b="1"/>
            </a:lvl5pPr>
            <a:lvl6pPr marL="2032000" indent="0">
              <a:buNone/>
              <a:defRPr sz="1420" b="1"/>
            </a:lvl6pPr>
            <a:lvl7pPr marL="2439035" indent="0">
              <a:buNone/>
              <a:defRPr sz="1420" b="1"/>
            </a:lvl7pPr>
            <a:lvl8pPr marL="2845435" indent="0">
              <a:buNone/>
              <a:defRPr sz="1420" b="1"/>
            </a:lvl8pPr>
            <a:lvl9pPr marL="3251835" indent="0">
              <a:buNone/>
              <a:defRPr sz="142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6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1"/>
          </a:xfrm>
        </p:spPr>
        <p:txBody>
          <a:bodyPr anchor="b"/>
          <a:lstStyle>
            <a:lvl1pPr>
              <a:defRPr sz="284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845"/>
            </a:lvl1pPr>
            <a:lvl2pPr>
              <a:defRPr sz="2490"/>
            </a:lvl2pPr>
            <a:lvl3pPr>
              <a:defRPr sz="2135"/>
            </a:lvl3pPr>
            <a:lvl4pPr>
              <a:defRPr sz="1780"/>
            </a:lvl4pPr>
            <a:lvl5pPr>
              <a:defRPr sz="1780"/>
            </a:lvl5pPr>
            <a:lvl6pPr>
              <a:defRPr sz="1780"/>
            </a:lvl6pPr>
            <a:lvl7pPr>
              <a:defRPr sz="1780"/>
            </a:lvl7pPr>
            <a:lvl8pPr>
              <a:defRPr sz="1780"/>
            </a:lvl8pPr>
            <a:lvl9pPr>
              <a:defRPr sz="178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9" y="2057399"/>
            <a:ext cx="3932237" cy="3811589"/>
          </a:xfrm>
        </p:spPr>
        <p:txBody>
          <a:bodyPr/>
          <a:lstStyle>
            <a:lvl1pPr marL="0" indent="0">
              <a:buNone/>
              <a:defRPr sz="1420"/>
            </a:lvl1pPr>
            <a:lvl2pPr marL="406400" indent="0">
              <a:buNone/>
              <a:defRPr sz="1245"/>
            </a:lvl2pPr>
            <a:lvl3pPr marL="812800" indent="0">
              <a:buNone/>
              <a:defRPr sz="1065"/>
            </a:lvl3pPr>
            <a:lvl4pPr marL="1219200" indent="0">
              <a:buNone/>
              <a:defRPr sz="890"/>
            </a:lvl4pPr>
            <a:lvl5pPr marL="1625600" indent="0">
              <a:buNone/>
              <a:defRPr sz="890"/>
            </a:lvl5pPr>
            <a:lvl6pPr marL="2032000" indent="0">
              <a:buNone/>
              <a:defRPr sz="890"/>
            </a:lvl6pPr>
            <a:lvl7pPr marL="2439035" indent="0">
              <a:buNone/>
              <a:defRPr sz="890"/>
            </a:lvl7pPr>
            <a:lvl8pPr marL="2845435" indent="0">
              <a:buNone/>
              <a:defRPr sz="890"/>
            </a:lvl8pPr>
            <a:lvl9pPr marL="3251835" indent="0">
              <a:buNone/>
              <a:defRPr sz="89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1"/>
          </a:xfrm>
        </p:spPr>
        <p:txBody>
          <a:bodyPr anchor="b"/>
          <a:lstStyle>
            <a:lvl1pPr>
              <a:defRPr sz="284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2845"/>
            </a:lvl1pPr>
            <a:lvl2pPr marL="406400" indent="0">
              <a:buNone/>
              <a:defRPr sz="2490"/>
            </a:lvl2pPr>
            <a:lvl3pPr marL="812800" indent="0">
              <a:buNone/>
              <a:defRPr sz="2135"/>
            </a:lvl3pPr>
            <a:lvl4pPr marL="1219200" indent="0">
              <a:buNone/>
              <a:defRPr sz="1780"/>
            </a:lvl4pPr>
            <a:lvl5pPr marL="1625600" indent="0">
              <a:buNone/>
              <a:defRPr sz="1780"/>
            </a:lvl5pPr>
            <a:lvl6pPr marL="2032000" indent="0">
              <a:buNone/>
              <a:defRPr sz="1780"/>
            </a:lvl6pPr>
            <a:lvl7pPr marL="2439035" indent="0">
              <a:buNone/>
              <a:defRPr sz="1780"/>
            </a:lvl7pPr>
            <a:lvl8pPr marL="2845435" indent="0">
              <a:buNone/>
              <a:defRPr sz="1780"/>
            </a:lvl8pPr>
            <a:lvl9pPr marL="3251835" indent="0">
              <a:buNone/>
              <a:defRPr sz="178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9" y="2057399"/>
            <a:ext cx="3932237" cy="3811589"/>
          </a:xfrm>
        </p:spPr>
        <p:txBody>
          <a:bodyPr/>
          <a:lstStyle>
            <a:lvl1pPr marL="0" indent="0">
              <a:buNone/>
              <a:defRPr sz="1420"/>
            </a:lvl1pPr>
            <a:lvl2pPr marL="406400" indent="0">
              <a:buNone/>
              <a:defRPr sz="1245"/>
            </a:lvl2pPr>
            <a:lvl3pPr marL="812800" indent="0">
              <a:buNone/>
              <a:defRPr sz="1065"/>
            </a:lvl3pPr>
            <a:lvl4pPr marL="1219200" indent="0">
              <a:buNone/>
              <a:defRPr sz="890"/>
            </a:lvl4pPr>
            <a:lvl5pPr marL="1625600" indent="0">
              <a:buNone/>
              <a:defRPr sz="890"/>
            </a:lvl5pPr>
            <a:lvl6pPr marL="2032000" indent="0">
              <a:buNone/>
              <a:defRPr sz="890"/>
            </a:lvl6pPr>
            <a:lvl7pPr marL="2439035" indent="0">
              <a:buNone/>
              <a:defRPr sz="890"/>
            </a:lvl7pPr>
            <a:lvl8pPr marL="2845435" indent="0">
              <a:buNone/>
              <a:defRPr sz="890"/>
            </a:lvl8pPr>
            <a:lvl9pPr marL="3251835" indent="0">
              <a:buNone/>
              <a:defRPr sz="89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1" y="365125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46" y="1555869"/>
            <a:ext cx="5234032" cy="461043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41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1614" y="1555953"/>
            <a:ext cx="5228200" cy="4610234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41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514" y="774377"/>
            <a:ext cx="10974897" cy="548546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9031" y="2485205"/>
            <a:ext cx="9801074" cy="101929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534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9031" y="3562128"/>
            <a:ext cx="9801074" cy="471831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145" spc="113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914400" y="3105151"/>
            <a:ext cx="10363201" cy="1095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miter lim="800000"/>
          </a:ln>
        </p:spPr>
        <p:txBody>
          <a:bodyPr/>
          <a:lstStyle/>
          <a:p>
            <a:pPr marL="0" marR="0" lvl="0" indent="0" algn="l" defTabSz="812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1267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86501" y="4527551"/>
            <a:ext cx="5905500" cy="2330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1" y="6248401"/>
            <a:ext cx="25400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defTabSz="812800">
              <a:defRPr/>
            </a:pPr>
            <a:endParaRPr lang="en-US" altLang="zh-CN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1" y="6248401"/>
            <a:ext cx="38608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defTabSz="812800">
              <a:defRPr/>
            </a:pPr>
            <a:endParaRPr lang="en-US" altLang="zh-CN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1" y="6248401"/>
            <a:ext cx="2540000" cy="45720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146B66B7-6350-4AF7-84C2-163A7033572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bg bwMode="auto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6"/>
          <p:cNvSpPr/>
          <p:nvPr userDrawn="1">
            <p:custDataLst>
              <p:tags r:id="rId2"/>
            </p:custDataLst>
          </p:nvPr>
        </p:nvSpPr>
        <p:spPr>
          <a:xfrm>
            <a:off x="2842864" y="1"/>
            <a:ext cx="9349138" cy="6858000"/>
          </a:xfrm>
          <a:custGeom>
            <a:avLst/>
            <a:gdLst>
              <a:gd name="connsiteX0" fmla="*/ 1714500 w 7314000"/>
              <a:gd name="connsiteY0" fmla="*/ 0 h 6858000"/>
              <a:gd name="connsiteX1" fmla="*/ 7314000 w 7314000"/>
              <a:gd name="connsiteY1" fmla="*/ 0 h 6858000"/>
              <a:gd name="connsiteX2" fmla="*/ 7314000 w 7314000"/>
              <a:gd name="connsiteY2" fmla="*/ 6858000 h 6858000"/>
              <a:gd name="connsiteX3" fmla="*/ 0 w 7314000"/>
              <a:gd name="connsiteY3" fmla="*/ 6858000 h 6858000"/>
              <a:gd name="connsiteX4" fmla="*/ 1714500 w 7314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4000" h="6858000">
                <a:moveTo>
                  <a:pt x="1714500" y="0"/>
                </a:moveTo>
                <a:lnTo>
                  <a:pt x="7314000" y="0"/>
                </a:lnTo>
                <a:lnTo>
                  <a:pt x="7314000" y="6858000"/>
                </a:lnTo>
                <a:lnTo>
                  <a:pt x="0" y="6858000"/>
                </a:lnTo>
                <a:lnTo>
                  <a:pt x="1714500" y="0"/>
                </a:lnTo>
                <a:close/>
              </a:path>
            </a:pathLst>
          </a:custGeom>
          <a:solidFill>
            <a:srgbClr val="254F8F">
              <a:alpha val="10000"/>
            </a:srgbClr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z="1605" noProof="1"/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79474" y="6350000"/>
            <a:ext cx="2700339" cy="315914"/>
          </a:xfrm>
        </p:spPr>
        <p:txBody>
          <a:bodyPr wrap="square"/>
          <a:lstStyle>
            <a:lvl1pPr>
              <a:defRPr smtClean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389" y="6350000"/>
            <a:ext cx="3959226" cy="315914"/>
          </a:xfrm>
        </p:spPr>
        <p:txBody>
          <a:bodyPr wrap="square"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0000"/>
            <a:ext cx="2700339" cy="315914"/>
          </a:xfrm>
        </p:spPr>
        <p:txBody>
          <a:bodyPr wrap="square"/>
          <a:lstStyle>
            <a:lvl1pPr>
              <a:defRPr smtClean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18ECE58B-6B8C-4172-9F99-BB91DD31194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1" descr="02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415" y="276226"/>
            <a:ext cx="2376486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任意多边形 10"/>
          <p:cNvSpPr/>
          <p:nvPr userDrawn="1"/>
        </p:nvSpPr>
        <p:spPr>
          <a:xfrm>
            <a:off x="0" y="1"/>
            <a:ext cx="6180138" cy="6858000"/>
          </a:xfrm>
          <a:custGeom>
            <a:avLst/>
            <a:gdLst>
              <a:gd name="connsiteX0" fmla="*/ 0 w 9732"/>
              <a:gd name="connsiteY0" fmla="*/ 0 h 10801"/>
              <a:gd name="connsiteX1" fmla="*/ 9732 w 9732"/>
              <a:gd name="connsiteY1" fmla="*/ 0 h 10801"/>
              <a:gd name="connsiteX2" fmla="*/ 6730 w 9732"/>
              <a:gd name="connsiteY2" fmla="*/ 10787 h 10801"/>
              <a:gd name="connsiteX3" fmla="*/ 0 w 9732"/>
              <a:gd name="connsiteY3" fmla="*/ 10801 h 10801"/>
              <a:gd name="connsiteX4" fmla="*/ 0 w 9732"/>
              <a:gd name="connsiteY4" fmla="*/ 0 h 1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32" h="10801">
                <a:moveTo>
                  <a:pt x="0" y="0"/>
                </a:moveTo>
                <a:lnTo>
                  <a:pt x="9732" y="0"/>
                </a:lnTo>
                <a:lnTo>
                  <a:pt x="6730" y="10787"/>
                </a:lnTo>
                <a:lnTo>
                  <a:pt x="0" y="10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420" noProof="1"/>
          </a:p>
        </p:txBody>
      </p:sp>
      <p:pic>
        <p:nvPicPr>
          <p:cNvPr id="12" name="图片 2" descr="0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6335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占位符 8"/>
          <p:cNvSpPr>
            <a:spLocks noGrp="1"/>
          </p:cNvSpPr>
          <p:nvPr>
            <p:ph type="body" sz="quarter" idx="16" hasCustomPrompt="1"/>
          </p:nvPr>
        </p:nvSpPr>
        <p:spPr>
          <a:xfrm>
            <a:off x="6856414" y="4050667"/>
            <a:ext cx="2011680" cy="40894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04800" marR="0" indent="-304800" algn="l" rtl="0" eaLnBrk="1" fontAlgn="auto">
              <a:lnSpc>
                <a:spcPct val="130000"/>
              </a:lnSpc>
              <a:spcBef>
                <a:spcPts val="0"/>
              </a:spcBef>
              <a:spcAft>
                <a:spcPts val="890"/>
              </a:spcAft>
              <a:buClrTx/>
              <a:buSzPts val="1600"/>
              <a:buFont typeface="Arial" panose="020B0604020202020204" pitchFamily="34" charset="0"/>
              <a:buNone/>
              <a:defRPr sz="1420" b="0" spc="134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noProof="1"/>
              <a:t>单击此处编辑副标题</a:t>
            </a:r>
            <a:endParaRPr lang="zh-CN" altLang="en-US" noProof="1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5" hasCustomPrompt="1"/>
          </p:nvPr>
        </p:nvSpPr>
        <p:spPr>
          <a:xfrm>
            <a:off x="6856414" y="4525646"/>
            <a:ext cx="2011680" cy="40894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04800" marR="0" indent="-304800" algn="l" rtl="0" eaLnBrk="1" fontAlgn="auto">
              <a:lnSpc>
                <a:spcPct val="130000"/>
              </a:lnSpc>
              <a:spcBef>
                <a:spcPts val="0"/>
              </a:spcBef>
              <a:spcAft>
                <a:spcPts val="890"/>
              </a:spcAft>
              <a:buClrTx/>
              <a:buSzPts val="1600"/>
              <a:buFont typeface="Arial" panose="020B0604020202020204" pitchFamily="34" charset="0"/>
              <a:buNone/>
              <a:defRPr sz="1420" b="0" spc="134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noProof="1"/>
              <a:t>单击此处编辑副标题</a:t>
            </a:r>
            <a:endParaRPr lang="zh-CN" altLang="en-US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idx="14" hasCustomPrompt="1"/>
          </p:nvPr>
        </p:nvSpPr>
        <p:spPr>
          <a:xfrm>
            <a:off x="6856414" y="3300096"/>
            <a:ext cx="4352291" cy="370206"/>
          </a:xfrm>
        </p:spPr>
        <p:txBody>
          <a:bodyPr lIns="0" tIns="0" rIns="0" bIns="0">
            <a:normAutofit/>
          </a:bodyPr>
          <a:lstStyle>
            <a:lvl1pPr marL="406400" marR="0" indent="-406400" algn="l" rtl="0" eaLnBrk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20204" pitchFamily="34" charset="0"/>
              <a:buNone/>
              <a:defRPr sz="1780" b="0" spc="178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noProof="1"/>
              <a:t>单击此处编辑副标题</a:t>
            </a:r>
            <a:endParaRPr lang="zh-CN" altLang="en-US" noProof="1"/>
          </a:p>
        </p:txBody>
      </p:sp>
      <p:sp>
        <p:nvSpPr>
          <p:cNvPr id="10" name="标题 9"/>
          <p:cNvSpPr>
            <a:spLocks noGrp="1"/>
          </p:cNvSpPr>
          <p:nvPr>
            <p:ph type="title" idx="13" hasCustomPrompt="1"/>
          </p:nvPr>
        </p:nvSpPr>
        <p:spPr>
          <a:xfrm>
            <a:off x="6848795" y="1923415"/>
            <a:ext cx="4359911" cy="1172211"/>
          </a:xfrm>
        </p:spPr>
        <p:txBody>
          <a:bodyPr lIns="0" tIns="0" rIns="0" bIns="0">
            <a:normAutofit/>
          </a:bodyPr>
          <a:lstStyle>
            <a:lvl1pPr marL="0" marR="0" indent="0" algn="l" defTabSz="812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6600"/>
              <a:buFont typeface="Arial" panose="020B0604020202020204" pitchFamily="34" charset="0"/>
              <a:buNone/>
              <a:defRPr sz="5870" b="0" spc="622">
                <a:solidFill>
                  <a:schemeClr val="tx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noProof="1"/>
              <a:t>编辑标题</a:t>
            </a:r>
            <a:endParaRPr lang="zh-CN" altLang="en-US" noProof="1"/>
          </a:p>
        </p:txBody>
      </p:sp>
      <p:sp>
        <p:nvSpPr>
          <p:cNvPr id="13" name="日期占位符 3"/>
          <p:cNvSpPr>
            <a:spLocks noGrp="1"/>
          </p:cNvSpPr>
          <p:nvPr>
            <p:ph type="dt" sz="half" idx="17"/>
            <p:custDataLst>
              <p:tags r:id="rId5"/>
            </p:custDataLst>
          </p:nvPr>
        </p:nvSpPr>
        <p:spPr>
          <a:xfrm>
            <a:off x="879474" y="6350000"/>
            <a:ext cx="2700339" cy="315914"/>
          </a:xfrm>
        </p:spPr>
        <p:txBody>
          <a:bodyPr wrap="square"/>
          <a:lstStyle>
            <a:lvl1pPr>
              <a:defRPr smtClean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/>
            </a:fld>
            <a:endParaRPr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8"/>
            <p:custDataLst>
              <p:tags r:id="rId6"/>
            </p:custDataLst>
          </p:nvPr>
        </p:nvSpPr>
        <p:spPr>
          <a:xfrm>
            <a:off x="4116389" y="6350000"/>
            <a:ext cx="3959226" cy="315914"/>
          </a:xfrm>
        </p:spPr>
        <p:txBody>
          <a:bodyPr wrap="square"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9"/>
            <p:custDataLst>
              <p:tags r:id="rId7"/>
            </p:custDataLst>
          </p:nvPr>
        </p:nvSpPr>
        <p:spPr>
          <a:xfrm>
            <a:off x="8610600" y="6350000"/>
            <a:ext cx="2700339" cy="315914"/>
          </a:xfrm>
        </p:spPr>
        <p:txBody>
          <a:bodyPr wrap="square"/>
          <a:lstStyle>
            <a:lvl1pPr>
              <a:defRPr smtClean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A0444B3-7505-4684-BB9A-980B10793F9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descr="00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74652"/>
            <a:ext cx="121920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 userDrawn="1"/>
        </p:nvSpPr>
        <p:spPr>
          <a:xfrm>
            <a:off x="10172700" y="501651"/>
            <a:ext cx="1905000" cy="504825"/>
          </a:xfrm>
          <a:prstGeom prst="rect">
            <a:avLst/>
          </a:prstGeom>
          <a:solidFill>
            <a:srgbClr val="B39B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420" noProof="1"/>
          </a:p>
        </p:txBody>
      </p:sp>
      <p:pic>
        <p:nvPicPr>
          <p:cNvPr id="6" name="图片 8" descr="018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088" y="541339"/>
            <a:ext cx="1800226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400" y="1490400"/>
            <a:ext cx="10969200" cy="4759200"/>
          </a:xfrm>
        </p:spPr>
        <p:txBody>
          <a:bodyPr rtlCol="0">
            <a:normAutofit/>
          </a:bodyPr>
          <a:lstStyle>
            <a:lvl1pPr marL="203835" marR="0" lvl="0" indent="-203835" algn="l" defTabSz="812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90"/>
              </a:spcAft>
              <a:buFont typeface="Arial" panose="020B0604020202020204" pitchFamily="34" charset="0"/>
              <a:buChar char="●"/>
              <a:defRPr kumimoji="0" lang="zh-CN" altLang="en-US" sz="1605" b="0" i="0" u="none" strike="noStrike" kern="1200" cap="none" spc="134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10235" marR="0" lvl="1" indent="-203835" algn="l" defTabSz="812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30"/>
              </a:spcAft>
              <a:buFont typeface="Arial" panose="020B0604020202020204" pitchFamily="34" charset="0"/>
              <a:buChar char="●"/>
              <a:tabLst>
                <a:tab pos="1430655" algn="l"/>
              </a:tabLst>
              <a:defRPr kumimoji="0" lang="zh-CN" altLang="en-US" sz="1420" b="0" i="0" u="none" strike="noStrike" kern="1200" cap="none" spc="134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016635" marR="0" lvl="2" indent="-203835" algn="l" defTabSz="812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30"/>
              </a:spcAft>
              <a:buFont typeface="Arial" panose="020B0604020202020204" pitchFamily="34" charset="0"/>
              <a:buChar char="●"/>
              <a:defRPr kumimoji="0" lang="zh-CN" altLang="en-US" sz="1420" b="0" i="0" u="none" strike="noStrike" kern="1200" cap="none" spc="134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423035" marR="0" lvl="3" indent="-203835" algn="l" defTabSz="812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265"/>
              </a:spcAft>
              <a:buFont typeface="Wingdings" panose="05000000000000000000" charset="0"/>
              <a:buChar char=""/>
              <a:defRPr kumimoji="0" lang="zh-CN" altLang="en-US" sz="1245" b="0" i="0" u="none" strike="noStrike" kern="1200" cap="none" spc="134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829435" marR="0" lvl="4" indent="-203835" algn="l" defTabSz="812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265"/>
              </a:spcAft>
              <a:buFont typeface="Arial" panose="020B0604020202020204" pitchFamily="34" charset="0"/>
              <a:buChar char="•"/>
              <a:defRPr kumimoji="0" lang="zh-CN" altLang="en-US" sz="1245" b="0" i="0" u="none" strike="noStrike" kern="1200" cap="none" spc="134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032000" indent="0">
              <a:buNone/>
              <a:defRPr/>
            </a:lvl6pPr>
          </a:lstStyle>
          <a:p>
            <a:pPr lvl="0"/>
            <a:r>
              <a:rPr noProof="1">
                <a:sym typeface="+mn-ea"/>
              </a:rPr>
              <a:t>单击此处编辑母版文本样式</a:t>
            </a:r>
            <a:endParaRPr noProof="1">
              <a:sym typeface="+mn-ea"/>
            </a:endParaRPr>
          </a:p>
          <a:p>
            <a:pPr lvl="1"/>
            <a:r>
              <a:rPr noProof="1">
                <a:sym typeface="+mn-ea"/>
              </a:rPr>
              <a:t>第二级</a:t>
            </a:r>
            <a:endParaRPr noProof="1">
              <a:sym typeface="+mn-ea"/>
            </a:endParaRPr>
          </a:p>
          <a:p>
            <a:pPr lvl="2"/>
            <a:r>
              <a:rPr noProof="1">
                <a:sym typeface="+mn-ea"/>
              </a:rPr>
              <a:t>第三级</a:t>
            </a:r>
            <a:endParaRPr noProof="1">
              <a:sym typeface="+mn-ea"/>
            </a:endParaRPr>
          </a:p>
          <a:p>
            <a:pPr lvl="3"/>
            <a:r>
              <a:rPr noProof="1">
                <a:sym typeface="+mn-ea"/>
              </a:rPr>
              <a:t>第四级</a:t>
            </a:r>
            <a:endParaRPr noProof="1">
              <a:sym typeface="+mn-ea"/>
            </a:endParaRPr>
          </a:p>
          <a:p>
            <a:pPr lvl="4"/>
            <a:r>
              <a:rPr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332" y="384810"/>
            <a:ext cx="6873875" cy="705486"/>
          </a:xfrm>
        </p:spPr>
        <p:txBody>
          <a:bodyPr lIns="90000" tIns="46800" rIns="90000" bIns="46800" rtlCol="0">
            <a:normAutofit/>
          </a:bodyPr>
          <a:lstStyle>
            <a:lvl1pPr marL="0" marR="0" algn="l" defTabSz="8128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66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3D8F6312-6283-4B6C-8211-C477EC809D8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 bwMode="auto"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5" descr="02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415" y="276226"/>
            <a:ext cx="2376486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9"/>
          <p:cNvGrpSpPr/>
          <p:nvPr userDrawn="1">
            <p:custDataLst>
              <p:tags r:id="rId3"/>
            </p:custDataLst>
          </p:nvPr>
        </p:nvGrpSpPr>
        <p:grpSpPr bwMode="auto">
          <a:xfrm>
            <a:off x="0" y="2"/>
            <a:ext cx="12193588" cy="6864350"/>
            <a:chOff x="0" y="0"/>
            <a:chExt cx="12193658" cy="6864872"/>
          </a:xfrm>
        </p:grpSpPr>
        <p:sp>
          <p:nvSpPr>
            <p:cNvPr id="6" name="任意多边形: 形状 5"/>
            <p:cNvSpPr/>
            <p:nvPr userDrawn="1">
              <p:custDataLst>
                <p:tags r:id="rId4"/>
              </p:custDataLst>
            </p:nvPr>
          </p:nvSpPr>
          <p:spPr>
            <a:xfrm rot="5400000">
              <a:off x="10383038" y="5049490"/>
              <a:ext cx="1855928" cy="1762135"/>
            </a:xfrm>
            <a:custGeom>
              <a:avLst/>
              <a:gdLst>
                <a:gd name="connsiteX0" fmla="*/ 0 w 1855662"/>
                <a:gd name="connsiteY0" fmla="*/ 0 h 1761389"/>
                <a:gd name="connsiteX1" fmla="*/ 1855662 w 1855662"/>
                <a:gd name="connsiteY1" fmla="*/ 0 h 1761389"/>
                <a:gd name="connsiteX2" fmla="*/ 1855662 w 1855662"/>
                <a:gd name="connsiteY2" fmla="*/ 1761389 h 1761389"/>
                <a:gd name="connsiteX3" fmla="*/ 0 w 1855662"/>
                <a:gd name="connsiteY3" fmla="*/ 0 h 1761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5662" h="1761389">
                  <a:moveTo>
                    <a:pt x="0" y="0"/>
                  </a:moveTo>
                  <a:lnTo>
                    <a:pt x="1855662" y="0"/>
                  </a:lnTo>
                  <a:lnTo>
                    <a:pt x="1855662" y="17613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B8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420" noProof="1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5400000">
              <a:off x="8470022" y="3141235"/>
              <a:ext cx="3797589" cy="3649684"/>
            </a:xfrm>
            <a:custGeom>
              <a:avLst/>
              <a:gdLst>
                <a:gd name="connsiteX0" fmla="*/ 0 w 3797460"/>
                <a:gd name="connsiteY0" fmla="*/ 0 h 3649926"/>
                <a:gd name="connsiteX1" fmla="*/ 1965187 w 3797460"/>
                <a:gd name="connsiteY1" fmla="*/ 0 h 3649926"/>
                <a:gd name="connsiteX2" fmla="*/ 3797460 w 3797460"/>
                <a:gd name="connsiteY2" fmla="*/ 1761089 h 3649926"/>
                <a:gd name="connsiteX3" fmla="*/ 3797460 w 3797460"/>
                <a:gd name="connsiteY3" fmla="*/ 3649926 h 3649926"/>
                <a:gd name="connsiteX4" fmla="*/ 0 w 3797460"/>
                <a:gd name="connsiteY4" fmla="*/ 0 h 364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7460" h="3649926">
                  <a:moveTo>
                    <a:pt x="0" y="0"/>
                  </a:moveTo>
                  <a:lnTo>
                    <a:pt x="1965187" y="0"/>
                  </a:lnTo>
                  <a:lnTo>
                    <a:pt x="3797460" y="1761089"/>
                  </a:lnTo>
                  <a:lnTo>
                    <a:pt x="3797460" y="36499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9F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420" noProof="1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6"/>
              </p:custDataLst>
            </p:nvPr>
          </p:nvSpPr>
          <p:spPr>
            <a:xfrm>
              <a:off x="8585249" y="5164531"/>
              <a:ext cx="3606821" cy="1149437"/>
            </a:xfrm>
            <a:custGeom>
              <a:avLst/>
              <a:gdLst>
                <a:gd name="connsiteX0" fmla="*/ 1111905 w 3606800"/>
                <a:gd name="connsiteY0" fmla="*/ 0 h 1150790"/>
                <a:gd name="connsiteX1" fmla="*/ 3606800 w 3606800"/>
                <a:gd name="connsiteY1" fmla="*/ 0 h 1150790"/>
                <a:gd name="connsiteX2" fmla="*/ 3606800 w 3606800"/>
                <a:gd name="connsiteY2" fmla="*/ 1150790 h 1150790"/>
                <a:gd name="connsiteX3" fmla="*/ 0 w 3606800"/>
                <a:gd name="connsiteY3" fmla="*/ 1150790 h 1150790"/>
                <a:gd name="connsiteX4" fmla="*/ 1111905 w 3606800"/>
                <a:gd name="connsiteY4" fmla="*/ 0 h 1150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6800" h="1150790">
                  <a:moveTo>
                    <a:pt x="1111905" y="0"/>
                  </a:moveTo>
                  <a:lnTo>
                    <a:pt x="3606800" y="0"/>
                  </a:lnTo>
                  <a:lnTo>
                    <a:pt x="3606800" y="1150790"/>
                  </a:lnTo>
                  <a:lnTo>
                    <a:pt x="0" y="1150790"/>
                  </a:lnTo>
                  <a:lnTo>
                    <a:pt x="1111905" y="0"/>
                  </a:lnTo>
                  <a:close/>
                </a:path>
              </a:pathLst>
            </a:custGeom>
            <a:solidFill>
              <a:srgbClr val="006D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420" noProof="1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7"/>
              </p:custDataLst>
            </p:nvPr>
          </p:nvSpPr>
          <p:spPr>
            <a:xfrm>
              <a:off x="0" y="0"/>
              <a:ext cx="3729059" cy="3637240"/>
            </a:xfrm>
            <a:custGeom>
              <a:avLst/>
              <a:gdLst>
                <a:gd name="connsiteX0" fmla="*/ 0 w 3728443"/>
                <a:gd name="connsiteY0" fmla="*/ 0 h 3636534"/>
                <a:gd name="connsiteX1" fmla="*/ 3728443 w 3728443"/>
                <a:gd name="connsiteY1" fmla="*/ 0 h 3636534"/>
                <a:gd name="connsiteX2" fmla="*/ 3728443 w 3728443"/>
                <a:gd name="connsiteY2" fmla="*/ 67229 h 3636534"/>
                <a:gd name="connsiteX3" fmla="*/ 159138 w 3728443"/>
                <a:gd name="connsiteY3" fmla="*/ 3636534 h 3636534"/>
                <a:gd name="connsiteX4" fmla="*/ 159138 w 3728443"/>
                <a:gd name="connsiteY4" fmla="*/ 3621697 h 3636534"/>
                <a:gd name="connsiteX5" fmla="*/ 0 w 3728443"/>
                <a:gd name="connsiteY5" fmla="*/ 3621697 h 3636534"/>
                <a:gd name="connsiteX6" fmla="*/ 0 w 3728443"/>
                <a:gd name="connsiteY6" fmla="*/ 0 h 3636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8443" h="3636534">
                  <a:moveTo>
                    <a:pt x="0" y="0"/>
                  </a:moveTo>
                  <a:lnTo>
                    <a:pt x="3728443" y="0"/>
                  </a:lnTo>
                  <a:lnTo>
                    <a:pt x="3728443" y="67229"/>
                  </a:lnTo>
                  <a:lnTo>
                    <a:pt x="159138" y="3636534"/>
                  </a:lnTo>
                  <a:lnTo>
                    <a:pt x="159138" y="3621697"/>
                  </a:lnTo>
                  <a:lnTo>
                    <a:pt x="0" y="36216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9B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420" noProof="1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8"/>
              </p:custDataLst>
            </p:nvPr>
          </p:nvSpPr>
          <p:spPr>
            <a:xfrm>
              <a:off x="1588" y="258783"/>
              <a:ext cx="4473601" cy="1151025"/>
            </a:xfrm>
            <a:custGeom>
              <a:avLst/>
              <a:gdLst>
                <a:gd name="connsiteX0" fmla="*/ 0 w 4472940"/>
                <a:gd name="connsiteY0" fmla="*/ 0 h 1150790"/>
                <a:gd name="connsiteX1" fmla="*/ 4472940 w 4472940"/>
                <a:gd name="connsiteY1" fmla="*/ 0 h 1150790"/>
                <a:gd name="connsiteX2" fmla="*/ 3361035 w 4472940"/>
                <a:gd name="connsiteY2" fmla="*/ 1150790 h 1150790"/>
                <a:gd name="connsiteX3" fmla="*/ 0 w 4472940"/>
                <a:gd name="connsiteY3" fmla="*/ 1150790 h 1150790"/>
                <a:gd name="connsiteX4" fmla="*/ 0 w 4472940"/>
                <a:gd name="connsiteY4" fmla="*/ 0 h 1150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2940" h="1150790">
                  <a:moveTo>
                    <a:pt x="0" y="0"/>
                  </a:moveTo>
                  <a:lnTo>
                    <a:pt x="4472940" y="0"/>
                  </a:lnTo>
                  <a:lnTo>
                    <a:pt x="3361035" y="1150790"/>
                  </a:lnTo>
                  <a:lnTo>
                    <a:pt x="0" y="1150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420" noProof="1"/>
            </a:p>
          </p:txBody>
        </p:sp>
      </p:grpSp>
      <p:cxnSp>
        <p:nvCxnSpPr>
          <p:cNvPr id="12" name="直接连接符 11"/>
          <p:cNvCxnSpPr/>
          <p:nvPr userDrawn="1">
            <p:custDataLst>
              <p:tags r:id="rId9"/>
            </p:custDataLst>
          </p:nvPr>
        </p:nvCxnSpPr>
        <p:spPr>
          <a:xfrm>
            <a:off x="3106739" y="4746625"/>
            <a:ext cx="5978526" cy="0"/>
          </a:xfrm>
          <a:prstGeom prst="line">
            <a:avLst/>
          </a:prstGeom>
          <a:ln w="25400">
            <a:solidFill>
              <a:srgbClr val="006D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>
            <p:custDataLst>
              <p:tags r:id="rId10"/>
            </p:custDataLst>
          </p:nvPr>
        </p:nvCxnSpPr>
        <p:spPr>
          <a:xfrm>
            <a:off x="3106739" y="2197100"/>
            <a:ext cx="5978526" cy="0"/>
          </a:xfrm>
          <a:prstGeom prst="line">
            <a:avLst/>
          </a:prstGeom>
          <a:ln w="25400">
            <a:solidFill>
              <a:srgbClr val="006D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idx="13" hasCustomPrompt="1"/>
          </p:nvPr>
        </p:nvSpPr>
        <p:spPr>
          <a:xfrm>
            <a:off x="3201036" y="2496503"/>
            <a:ext cx="5789931" cy="1398905"/>
          </a:xfrm>
        </p:spPr>
        <p:txBody>
          <a:bodyPr lIns="91440" tIns="45720" rIns="91440" bIns="45720" rtlCol="0" anchor="b">
            <a:normAutofit/>
          </a:bodyPr>
          <a:lstStyle>
            <a:lvl1pPr algn="ctr">
              <a:defRPr lang="zh-CN" altLang="en-US" sz="7110" b="0" spc="89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pPr lvl="0"/>
            <a:r>
              <a:rPr lang="zh-CN" altLang="en-US" noProof="1"/>
              <a:t>编辑标题</a:t>
            </a:r>
            <a:endParaRPr lang="zh-CN" altLang="en-US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idx="14" hasCustomPrompt="1"/>
          </p:nvPr>
        </p:nvSpPr>
        <p:spPr>
          <a:xfrm>
            <a:off x="3201036" y="4003050"/>
            <a:ext cx="5789931" cy="476560"/>
          </a:xfrm>
        </p:spPr>
        <p:txBody>
          <a:bodyPr lIns="91440" tIns="45720" rIns="91440" bIns="45720" rtlCol="0">
            <a:normAutofit/>
          </a:bodyPr>
          <a:lstStyle>
            <a:lvl1pPr marL="0" indent="0" algn="ctr">
              <a:buNone/>
              <a:defRPr lang="zh-CN" altLang="en-US" sz="1780" spc="178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/>
            <a:r>
              <a:rPr lang="zh-CN" altLang="en-US" noProof="1"/>
              <a:t>单击此处编辑文本</a:t>
            </a:r>
            <a:endParaRPr lang="zh-CN" altLang="en-US" noProof="1"/>
          </a:p>
        </p:txBody>
      </p:sp>
      <p:sp>
        <p:nvSpPr>
          <p:cNvPr id="14" name="日期占位符 2"/>
          <p:cNvSpPr>
            <a:spLocks noGrp="1"/>
          </p:cNvSpPr>
          <p:nvPr>
            <p:ph type="dt" sz="half" idx="15"/>
            <p:custDataLst>
              <p:tags r:id="rId11"/>
            </p:custDataLst>
          </p:nvPr>
        </p:nvSpPr>
        <p:spPr/>
        <p:txBody>
          <a:bodyPr wrap="square"/>
          <a:lstStyle>
            <a:lvl1pPr>
              <a:defRPr smtClean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/>
            </a:fld>
            <a:endParaRPr lang="zh-CN" altLang="en-US"/>
          </a:p>
        </p:txBody>
      </p:sp>
      <p:sp>
        <p:nvSpPr>
          <p:cNvPr id="15" name="页脚占位符 3"/>
          <p:cNvSpPr>
            <a:spLocks noGrp="1"/>
          </p:cNvSpPr>
          <p:nvPr>
            <p:ph type="ftr" sz="quarter" idx="16"/>
            <p:custDataLst>
              <p:tags r:id="rId12"/>
            </p:custDataLst>
          </p:nvPr>
        </p:nvSpPr>
        <p:spPr/>
        <p:txBody>
          <a:bodyPr wrap="square"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16" name="灯片编号占位符 4"/>
          <p:cNvSpPr>
            <a:spLocks noGrp="1"/>
          </p:cNvSpPr>
          <p:nvPr>
            <p:ph type="sldNum" sz="quarter" idx="17"/>
            <p:custDataLst>
              <p:tags r:id="rId13"/>
            </p:custDataLst>
          </p:nvPr>
        </p:nvSpPr>
        <p:spPr/>
        <p:txBody>
          <a:bodyPr wrap="square"/>
          <a:lstStyle>
            <a:lvl1pPr>
              <a:defRPr smtClean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D0771BDE-1EBE-4A20-9E7D-85E5AB5477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PPT-6x3-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635" cy="6858319"/>
          </a:xfrm>
          <a:prstGeom prst="rect">
            <a:avLst/>
          </a:prstGeom>
        </p:spPr>
      </p:pic>
      <p:sp>
        <p:nvSpPr>
          <p:cNvPr id="3" name="灯片编号占位符 4"/>
          <p:cNvSpPr txBox="1"/>
          <p:nvPr userDrawn="1"/>
        </p:nvSpPr>
        <p:spPr>
          <a:xfrm>
            <a:off x="10319654" y="6412962"/>
            <a:ext cx="1800060" cy="365125"/>
          </a:xfrm>
          <a:prstGeom prst="rect">
            <a:avLst/>
          </a:prstGeom>
        </p:spPr>
        <p:txBody>
          <a:bodyPr vert="horz" wrap="square" lIns="91432" tIns="45716" rIns="91432" bIns="45716" numCol="1" anchor="ctr" anchorCtr="0" compatLnSpc="1"/>
          <a:lstStyle>
            <a:defPPr lvl="0">
              <a:defRPr lang="zh-CN"/>
            </a:defPPr>
            <a:lvl1pPr lvl="1" algn="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 kern="1200">
                <a:solidFill>
                  <a:srgbClr val="89898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lvl="2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lvl="3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lvl="4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fld id="{776442C1-A103-49F6-8D76-41A0D20358FD}" type="slidenum">
              <a:rPr lang="zh-CN" altLang="en-US" sz="1200" smtClean="0">
                <a:solidFill>
                  <a:schemeClr val="bg1">
                    <a:lumMod val="75000"/>
                  </a:schemeClr>
                </a:solidFill>
              </a:rPr>
            </a:fld>
            <a:endParaRPr lang="zh-CN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2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600" lvl="0" indent="-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200" lvl="1" indent="-42354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800" lvl="2" indent="-42354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400" lvl="3" indent="-42354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8000" lvl="4" indent="-42354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600" lvl="5" indent="-42354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200" lvl="6" indent="-42354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800" lvl="7" indent="-42354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400" lvl="8" indent="-42354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2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35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35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35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35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35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35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35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35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335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fld id="{00000000-1234-1234-1234-12341234123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2474811" y="119649"/>
            <a:ext cx="9717188" cy="506849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rgbClr val="4C9BDB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5" name="GCP Logo 4:3" descr="GCProject-white-CMJ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10"/>
            <a:ext cx="1741516" cy="743989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0" y="746125"/>
            <a:ext cx="12192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8C47E-247D-4E70-8C1C-12DB598C53C1}" type="datetime1">
              <a:rPr lang="zh-CN" altLang="en-US"/>
            </a:fld>
            <a:endParaRPr lang="zh-CN" altLang="en-US" sz="1800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822EE-6A2C-4195-B07D-0091B05C202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金句">
    <p:bg>
      <p:bgPr>
        <a:solidFill>
          <a:srgbClr val="F4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838323"/>
            <a:ext cx="12192000" cy="2019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36"/>
            <a:ext cx="12185651" cy="685768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Group 7"/>
          <p:cNvGrpSpPr/>
          <p:nvPr userDrawn="1"/>
        </p:nvGrpSpPr>
        <p:grpSpPr>
          <a:xfrm>
            <a:off x="431800" y="390417"/>
            <a:ext cx="520700" cy="274562"/>
            <a:chOff x="0" y="0"/>
            <a:chExt cx="1041399" cy="549275"/>
          </a:xfrm>
        </p:grpSpPr>
        <p:sp>
          <p:nvSpPr>
            <p:cNvPr id="4" name="Freeform 16"/>
            <p:cNvSpPr/>
            <p:nvPr/>
          </p:nvSpPr>
          <p:spPr bwMode="auto">
            <a:xfrm>
              <a:off x="0" y="0"/>
              <a:ext cx="364066" cy="549275"/>
            </a:xfrm>
            <a:custGeom>
              <a:avLst/>
              <a:gdLst>
                <a:gd name="T0" fmla="*/ 2147483647 w 400"/>
                <a:gd name="T1" fmla="*/ 2147483647 h 608"/>
                <a:gd name="T2" fmla="*/ 2147483647 w 400"/>
                <a:gd name="T3" fmla="*/ 0 h 608"/>
                <a:gd name="T4" fmla="*/ 2147483647 w 400"/>
                <a:gd name="T5" fmla="*/ 2147483647 h 608"/>
                <a:gd name="T6" fmla="*/ 2147483647 w 400"/>
                <a:gd name="T7" fmla="*/ 2147483647 h 608"/>
                <a:gd name="T8" fmla="*/ 0 w 400"/>
                <a:gd name="T9" fmla="*/ 2147483647 h 608"/>
                <a:gd name="T10" fmla="*/ 2147483647 w 400"/>
                <a:gd name="T11" fmla="*/ 2147483647 h 608"/>
                <a:gd name="T12" fmla="*/ 2147483647 w 400"/>
                <a:gd name="T13" fmla="*/ 2147483647 h 6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005DA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24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17"/>
            <p:cNvSpPr/>
            <p:nvPr/>
          </p:nvSpPr>
          <p:spPr bwMode="auto">
            <a:xfrm>
              <a:off x="338666" y="0"/>
              <a:ext cx="359834" cy="549275"/>
            </a:xfrm>
            <a:custGeom>
              <a:avLst/>
              <a:gdLst>
                <a:gd name="T0" fmla="*/ 2147483647 w 399"/>
                <a:gd name="T1" fmla="*/ 2147483647 h 608"/>
                <a:gd name="T2" fmla="*/ 2147483647 w 399"/>
                <a:gd name="T3" fmla="*/ 0 h 608"/>
                <a:gd name="T4" fmla="*/ 2147483647 w 399"/>
                <a:gd name="T5" fmla="*/ 2147483647 h 608"/>
                <a:gd name="T6" fmla="*/ 2147483647 w 399"/>
                <a:gd name="T7" fmla="*/ 2147483647 h 608"/>
                <a:gd name="T8" fmla="*/ 0 w 399"/>
                <a:gd name="T9" fmla="*/ 2147483647 h 608"/>
                <a:gd name="T10" fmla="*/ 2147483647 w 399"/>
                <a:gd name="T11" fmla="*/ 2147483647 h 608"/>
                <a:gd name="T12" fmla="*/ 2147483647 w 399"/>
                <a:gd name="T13" fmla="*/ 2147483647 h 6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3992DB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24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18"/>
            <p:cNvSpPr/>
            <p:nvPr/>
          </p:nvSpPr>
          <p:spPr bwMode="auto">
            <a:xfrm>
              <a:off x="681567" y="0"/>
              <a:ext cx="359832" cy="549275"/>
            </a:xfrm>
            <a:custGeom>
              <a:avLst/>
              <a:gdLst>
                <a:gd name="T0" fmla="*/ 2147483647 w 399"/>
                <a:gd name="T1" fmla="*/ 2147483647 h 608"/>
                <a:gd name="T2" fmla="*/ 2147483647 w 399"/>
                <a:gd name="T3" fmla="*/ 0 h 608"/>
                <a:gd name="T4" fmla="*/ 2147483647 w 399"/>
                <a:gd name="T5" fmla="*/ 2147483647 h 608"/>
                <a:gd name="T6" fmla="*/ 2147483647 w 399"/>
                <a:gd name="T7" fmla="*/ 2147483647 h 608"/>
                <a:gd name="T8" fmla="*/ 0 w 399"/>
                <a:gd name="T9" fmla="*/ 2147483647 h 608"/>
                <a:gd name="T10" fmla="*/ 2147483647 w 399"/>
                <a:gd name="T11" fmla="*/ 2147483647 h 608"/>
                <a:gd name="T12" fmla="*/ 2147483647 w 399"/>
                <a:gd name="T13" fmla="*/ 2147483647 h 6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F79600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24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936978"/>
          </a:xfrm>
          <a:prstGeom prst="rect">
            <a:avLst/>
          </a:prstGeom>
          <a:gradFill>
            <a:gsLst>
              <a:gs pos="0">
                <a:srgbClr val="003366"/>
              </a:gs>
              <a:gs pos="100000">
                <a:srgbClr val="00257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350" dirty="0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419100" y="86080"/>
            <a:ext cx="11455400" cy="76482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7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18"/>
          <p:cNvGrpSpPr/>
          <p:nvPr userDrawn="1"/>
        </p:nvGrpSpPr>
        <p:grpSpPr>
          <a:xfrm>
            <a:off x="5770395" y="6656270"/>
            <a:ext cx="692283" cy="126133"/>
            <a:chOff x="3510366" y="-2733"/>
            <a:chExt cx="1300959" cy="237042"/>
          </a:xfrm>
        </p:grpSpPr>
        <p:sp>
          <p:nvSpPr>
            <p:cNvPr id="1048610" name="椭圆 19"/>
            <p:cNvSpPr/>
            <p:nvPr userDrawn="1"/>
          </p:nvSpPr>
          <p:spPr>
            <a:xfrm>
              <a:off x="3510366" y="-2733"/>
              <a:ext cx="237042" cy="23704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048611" name="椭圆 20"/>
            <p:cNvSpPr/>
            <p:nvPr userDrawn="1"/>
          </p:nvSpPr>
          <p:spPr>
            <a:xfrm>
              <a:off x="3865005" y="-2733"/>
              <a:ext cx="237042" cy="23704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048612" name="椭圆 21"/>
            <p:cNvSpPr/>
            <p:nvPr userDrawn="1"/>
          </p:nvSpPr>
          <p:spPr>
            <a:xfrm>
              <a:off x="4219644" y="-2733"/>
              <a:ext cx="237042" cy="23704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048613" name="椭圆 22"/>
            <p:cNvSpPr/>
            <p:nvPr userDrawn="1"/>
          </p:nvSpPr>
          <p:spPr>
            <a:xfrm>
              <a:off x="4574283" y="-2733"/>
              <a:ext cx="237042" cy="23704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 spd="slow">
    <p:wip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1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91466" y="6356392"/>
            <a:ext cx="749328" cy="365125"/>
          </a:xfrm>
          <a:prstGeom prst="rect">
            <a:avLst/>
          </a:prstGeom>
        </p:spPr>
        <p:txBody>
          <a:bodyPr lIns="91432" tIns="45716" rIns="91432" bIns="45716"/>
          <a:lstStyle/>
          <a:p>
            <a:fld id="{D5BBC35B-A44B-4119-B8DA-DE9E3DFADA2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燕尾形 61"/>
          <p:cNvSpPr>
            <a:spLocks noChangeArrowheads="1"/>
          </p:cNvSpPr>
          <p:nvPr userDrawn="1"/>
        </p:nvSpPr>
        <p:spPr bwMode="auto">
          <a:xfrm>
            <a:off x="8063093" y="443280"/>
            <a:ext cx="134953" cy="274637"/>
          </a:xfrm>
          <a:prstGeom prst="chevron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algn="r" eaLnBrk="1" fontAlgn="auto" hangingPunct="1"/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2" name="燕尾形 62"/>
          <p:cNvSpPr>
            <a:spLocks noChangeArrowheads="1"/>
          </p:cNvSpPr>
          <p:nvPr userDrawn="1"/>
        </p:nvSpPr>
        <p:spPr bwMode="auto">
          <a:xfrm>
            <a:off x="8198049" y="443280"/>
            <a:ext cx="134951" cy="274637"/>
          </a:xfrm>
          <a:prstGeom prst="chevron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algn="r" eaLnBrk="1" fontAlgn="auto" hangingPunct="1"/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3" name="燕尾形 63"/>
          <p:cNvSpPr>
            <a:spLocks noChangeArrowheads="1"/>
          </p:cNvSpPr>
          <p:nvPr userDrawn="1"/>
        </p:nvSpPr>
        <p:spPr bwMode="auto">
          <a:xfrm>
            <a:off x="8332999" y="443280"/>
            <a:ext cx="134953" cy="274637"/>
          </a:xfrm>
          <a:prstGeom prst="chevron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algn="r" eaLnBrk="1" fontAlgn="auto" hangingPunct="1"/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4" name="标题 2"/>
          <p:cNvSpPr txBox="1"/>
          <p:nvPr userDrawn="1"/>
        </p:nvSpPr>
        <p:spPr>
          <a:xfrm>
            <a:off x="1225485" y="-132846"/>
            <a:ext cx="69725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67B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fontAlgn="auto"/>
            <a:r>
              <a:rPr lang="zh-CN" altLang="en-US" dirty="0">
                <a:solidFill>
                  <a:prstClr val="white"/>
                </a:solidFill>
              </a:rPr>
              <a:t>规划背景</a:t>
            </a:r>
            <a:endParaRPr lang="zh-CN" alt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 spd="slow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4948" y="117478"/>
            <a:ext cx="10767887" cy="7207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719694" y="1123950"/>
            <a:ext cx="5385002" cy="45275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7903" y="1123950"/>
            <a:ext cx="5385002" cy="45275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58ECB-9536-4F2B-ABC0-913ABBFFC3D8}" type="slidenum">
              <a:rPr lang="zh-CN" altLang="zh-CN">
                <a:solidFill>
                  <a:srgbClr val="000000"/>
                </a:solidFill>
              </a:rPr>
            </a:fld>
            <a:endParaRPr lang="zh-CN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/>
            </a:fld>
            <a:endParaRPr lang="zh-CN" altLang="en-US"/>
          </a:p>
        </p:txBody>
      </p:sp>
      <p:sp>
        <p:nvSpPr>
          <p:cNvPr id="1048742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43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146B66B7-6350-4AF7-84C2-163A7033572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bg bwMode="auto">
      <p:bgPr>
        <a:solidFill>
          <a:schemeClr val="bg2"/>
        </a:solidFill>
        <a:effectLst/>
      </p:bgPr>
    </p:bg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任意多边形 6"/>
          <p:cNvSpPr/>
          <p:nvPr userDrawn="1">
            <p:custDataLst>
              <p:tags r:id="rId2"/>
            </p:custDataLst>
          </p:nvPr>
        </p:nvSpPr>
        <p:spPr>
          <a:xfrm>
            <a:off x="2842864" y="1"/>
            <a:ext cx="9349138" cy="6858000"/>
          </a:xfrm>
          <a:custGeom>
            <a:avLst/>
            <a:gdLst>
              <a:gd name="connsiteX0" fmla="*/ 1714500 w 7314000"/>
              <a:gd name="connsiteY0" fmla="*/ 0 h 6858000"/>
              <a:gd name="connsiteX1" fmla="*/ 7314000 w 7314000"/>
              <a:gd name="connsiteY1" fmla="*/ 0 h 6858000"/>
              <a:gd name="connsiteX2" fmla="*/ 7314000 w 7314000"/>
              <a:gd name="connsiteY2" fmla="*/ 6858000 h 6858000"/>
              <a:gd name="connsiteX3" fmla="*/ 0 w 7314000"/>
              <a:gd name="connsiteY3" fmla="*/ 6858000 h 6858000"/>
              <a:gd name="connsiteX4" fmla="*/ 1714500 w 7314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4000" h="6858000">
                <a:moveTo>
                  <a:pt x="1714500" y="0"/>
                </a:moveTo>
                <a:lnTo>
                  <a:pt x="7314000" y="0"/>
                </a:lnTo>
                <a:lnTo>
                  <a:pt x="7314000" y="6858000"/>
                </a:lnTo>
                <a:lnTo>
                  <a:pt x="0" y="6858000"/>
                </a:lnTo>
                <a:lnTo>
                  <a:pt x="1714500" y="0"/>
                </a:lnTo>
                <a:close/>
              </a:path>
            </a:pathLst>
          </a:custGeom>
          <a:solidFill>
            <a:srgbClr val="254F8F">
              <a:alpha val="10000"/>
            </a:srgbClr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z="1605" noProof="1"/>
          </a:p>
        </p:txBody>
      </p:sp>
      <p:sp>
        <p:nvSpPr>
          <p:cNvPr id="104859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79474" y="6350000"/>
            <a:ext cx="2700339" cy="315914"/>
          </a:xfrm>
        </p:spPr>
        <p:txBody>
          <a:bodyPr wrap="square"/>
          <a:lstStyle>
            <a:lvl1pPr>
              <a:defRPr smtClean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/>
            </a:fld>
            <a:endParaRPr lang="zh-CN" altLang="en-US"/>
          </a:p>
        </p:txBody>
      </p:sp>
      <p:sp>
        <p:nvSpPr>
          <p:cNvPr id="104859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389" y="6350000"/>
            <a:ext cx="3959226" cy="315914"/>
          </a:xfrm>
        </p:spPr>
        <p:txBody>
          <a:bodyPr wrap="square"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104859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0000"/>
            <a:ext cx="2700339" cy="315914"/>
          </a:xfrm>
        </p:spPr>
        <p:txBody>
          <a:bodyPr wrap="square"/>
          <a:lstStyle>
            <a:lvl1pPr>
              <a:defRPr smtClean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18ECE58B-6B8C-4172-9F99-BB91DD31194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图片 11" descr="02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3415" y="276226"/>
            <a:ext cx="2376486" cy="547688"/>
          </a:xfrm>
          <a:prstGeom prst="rect">
            <a:avLst/>
          </a:prstGeom>
          <a:noFill/>
          <a:ln>
            <a:noFill/>
          </a:ln>
        </p:spPr>
      </p:pic>
      <p:sp>
        <p:nvSpPr>
          <p:cNvPr id="1048744" name="任意多边形 10"/>
          <p:cNvSpPr/>
          <p:nvPr userDrawn="1"/>
        </p:nvSpPr>
        <p:spPr>
          <a:xfrm>
            <a:off x="0" y="1"/>
            <a:ext cx="6180138" cy="6858000"/>
          </a:xfrm>
          <a:custGeom>
            <a:avLst/>
            <a:gdLst>
              <a:gd name="connsiteX0" fmla="*/ 0 w 9732"/>
              <a:gd name="connsiteY0" fmla="*/ 0 h 10801"/>
              <a:gd name="connsiteX1" fmla="*/ 9732 w 9732"/>
              <a:gd name="connsiteY1" fmla="*/ 0 h 10801"/>
              <a:gd name="connsiteX2" fmla="*/ 6730 w 9732"/>
              <a:gd name="connsiteY2" fmla="*/ 10787 h 10801"/>
              <a:gd name="connsiteX3" fmla="*/ 0 w 9732"/>
              <a:gd name="connsiteY3" fmla="*/ 10801 h 10801"/>
              <a:gd name="connsiteX4" fmla="*/ 0 w 9732"/>
              <a:gd name="connsiteY4" fmla="*/ 0 h 1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32" h="10801">
                <a:moveTo>
                  <a:pt x="0" y="0"/>
                </a:moveTo>
                <a:lnTo>
                  <a:pt x="9732" y="0"/>
                </a:lnTo>
                <a:lnTo>
                  <a:pt x="6730" y="10787"/>
                </a:lnTo>
                <a:lnTo>
                  <a:pt x="0" y="108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/>
            <a:endParaRPr lang="zh-CN" altLang="en-US" sz="1420" noProof="1"/>
          </a:p>
        </p:txBody>
      </p:sp>
      <p:pic>
        <p:nvPicPr>
          <p:cNvPr id="2097180" name="图片 2" descr="0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" y="1"/>
            <a:ext cx="63357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745" name="文本占位符 8"/>
          <p:cNvSpPr>
            <a:spLocks noGrp="1"/>
          </p:cNvSpPr>
          <p:nvPr>
            <p:ph type="body" sz="quarter" idx="16" hasCustomPrompt="1"/>
          </p:nvPr>
        </p:nvSpPr>
        <p:spPr>
          <a:xfrm>
            <a:off x="6856414" y="4050667"/>
            <a:ext cx="2011680" cy="40894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04800" marR="0" indent="-304800" algn="l" rtl="0" eaLnBrk="1" fontAlgn="auto">
              <a:lnSpc>
                <a:spcPct val="130000"/>
              </a:lnSpc>
              <a:spcBef>
                <a:spcPts val="0"/>
              </a:spcBef>
              <a:spcAft>
                <a:spcPts val="890"/>
              </a:spcAft>
              <a:buClrTx/>
              <a:buSzPts val="1600"/>
              <a:buFont typeface="Arial" panose="020B0604020202020204" pitchFamily="34" charset="0"/>
              <a:buNone/>
              <a:defRPr sz="1420" b="0" spc="134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noProof="1"/>
              <a:t>单击此处编辑副标题</a:t>
            </a:r>
            <a:endParaRPr lang="zh-CN" altLang="en-US" noProof="1"/>
          </a:p>
        </p:txBody>
      </p:sp>
      <p:sp>
        <p:nvSpPr>
          <p:cNvPr id="1048746" name="文本占位符 7"/>
          <p:cNvSpPr>
            <a:spLocks noGrp="1"/>
          </p:cNvSpPr>
          <p:nvPr>
            <p:ph type="body" sz="quarter" idx="15" hasCustomPrompt="1"/>
          </p:nvPr>
        </p:nvSpPr>
        <p:spPr>
          <a:xfrm>
            <a:off x="6856414" y="4525646"/>
            <a:ext cx="2011680" cy="40894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04800" marR="0" indent="-304800" algn="l" rtl="0" eaLnBrk="1" fontAlgn="auto">
              <a:lnSpc>
                <a:spcPct val="130000"/>
              </a:lnSpc>
              <a:spcBef>
                <a:spcPts val="0"/>
              </a:spcBef>
              <a:spcAft>
                <a:spcPts val="890"/>
              </a:spcAft>
              <a:buClrTx/>
              <a:buSzPts val="1600"/>
              <a:buFont typeface="Arial" panose="020B0604020202020204" pitchFamily="34" charset="0"/>
              <a:buNone/>
              <a:defRPr sz="1420" b="0" spc="134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noProof="1"/>
              <a:t>单击此处编辑副标题</a:t>
            </a:r>
            <a:endParaRPr lang="zh-CN" altLang="en-US" noProof="1"/>
          </a:p>
        </p:txBody>
      </p:sp>
      <p:sp>
        <p:nvSpPr>
          <p:cNvPr id="1048747" name="文本占位符 6"/>
          <p:cNvSpPr>
            <a:spLocks noGrp="1"/>
          </p:cNvSpPr>
          <p:nvPr>
            <p:ph type="body" idx="14" hasCustomPrompt="1"/>
          </p:nvPr>
        </p:nvSpPr>
        <p:spPr>
          <a:xfrm>
            <a:off x="6856414" y="3300096"/>
            <a:ext cx="4352291" cy="370206"/>
          </a:xfrm>
        </p:spPr>
        <p:txBody>
          <a:bodyPr lIns="0" tIns="0" rIns="0" bIns="0">
            <a:normAutofit/>
          </a:bodyPr>
          <a:lstStyle>
            <a:lvl1pPr marL="406400" marR="0" indent="-406400" algn="l" rtl="0" eaLnBrk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20204" pitchFamily="34" charset="0"/>
              <a:buNone/>
              <a:defRPr sz="1780" b="0" spc="178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noProof="1"/>
              <a:t>单击此处编辑副标题</a:t>
            </a:r>
            <a:endParaRPr lang="zh-CN" altLang="en-US" noProof="1"/>
          </a:p>
        </p:txBody>
      </p:sp>
      <p:sp>
        <p:nvSpPr>
          <p:cNvPr id="1048748" name="标题 9"/>
          <p:cNvSpPr>
            <a:spLocks noGrp="1"/>
          </p:cNvSpPr>
          <p:nvPr>
            <p:ph type="title" idx="13" hasCustomPrompt="1"/>
          </p:nvPr>
        </p:nvSpPr>
        <p:spPr>
          <a:xfrm>
            <a:off x="6848795" y="1923415"/>
            <a:ext cx="4359911" cy="1172211"/>
          </a:xfrm>
        </p:spPr>
        <p:txBody>
          <a:bodyPr lIns="0" tIns="0" rIns="0" bIns="0">
            <a:normAutofit/>
          </a:bodyPr>
          <a:lstStyle>
            <a:lvl1pPr marL="0" marR="0" indent="0" algn="l" defTabSz="812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ts val="6600"/>
              <a:buFont typeface="Arial" panose="020B0604020202020204" pitchFamily="34" charset="0"/>
              <a:buNone/>
              <a:defRPr sz="5870" b="0" spc="622">
                <a:solidFill>
                  <a:schemeClr val="tx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noProof="1"/>
              <a:t>编辑标题</a:t>
            </a:r>
            <a:endParaRPr lang="zh-CN" altLang="en-US" noProof="1"/>
          </a:p>
        </p:txBody>
      </p:sp>
      <p:sp>
        <p:nvSpPr>
          <p:cNvPr id="1048749" name="日期占位符 3"/>
          <p:cNvSpPr>
            <a:spLocks noGrp="1"/>
          </p:cNvSpPr>
          <p:nvPr>
            <p:ph type="dt" sz="half" idx="17"/>
            <p:custDataLst>
              <p:tags r:id="rId5"/>
            </p:custDataLst>
          </p:nvPr>
        </p:nvSpPr>
        <p:spPr>
          <a:xfrm>
            <a:off x="879474" y="6350000"/>
            <a:ext cx="2700339" cy="315914"/>
          </a:xfrm>
        </p:spPr>
        <p:txBody>
          <a:bodyPr wrap="square"/>
          <a:lstStyle>
            <a:lvl1pPr>
              <a:defRPr smtClean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/>
            </a:fld>
            <a:endParaRPr lang="zh-CN" altLang="en-US"/>
          </a:p>
        </p:txBody>
      </p:sp>
      <p:sp>
        <p:nvSpPr>
          <p:cNvPr id="1048750" name="页脚占位符 4"/>
          <p:cNvSpPr>
            <a:spLocks noGrp="1"/>
          </p:cNvSpPr>
          <p:nvPr>
            <p:ph type="ftr" sz="quarter" idx="18"/>
            <p:custDataLst>
              <p:tags r:id="rId6"/>
            </p:custDataLst>
          </p:nvPr>
        </p:nvSpPr>
        <p:spPr>
          <a:xfrm>
            <a:off x="4116389" y="6350000"/>
            <a:ext cx="3959226" cy="315914"/>
          </a:xfrm>
        </p:spPr>
        <p:txBody>
          <a:bodyPr wrap="square"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1048751" name="灯片编号占位符 5"/>
          <p:cNvSpPr>
            <a:spLocks noGrp="1"/>
          </p:cNvSpPr>
          <p:nvPr>
            <p:ph type="sldNum" sz="quarter" idx="19"/>
            <p:custDataLst>
              <p:tags r:id="rId7"/>
            </p:custDataLst>
          </p:nvPr>
        </p:nvSpPr>
        <p:spPr>
          <a:xfrm>
            <a:off x="8610600" y="6350000"/>
            <a:ext cx="2700339" cy="315914"/>
          </a:xfrm>
        </p:spPr>
        <p:txBody>
          <a:bodyPr wrap="square"/>
          <a:lstStyle>
            <a:lvl1pPr>
              <a:defRPr smtClean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A0444B3-7505-4684-BB9A-980B10793F9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图片 6" descr="00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74652"/>
            <a:ext cx="12192000" cy="758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2" name="矩形 4"/>
          <p:cNvSpPr/>
          <p:nvPr userDrawn="1"/>
        </p:nvSpPr>
        <p:spPr>
          <a:xfrm>
            <a:off x="10172700" y="501651"/>
            <a:ext cx="1905000" cy="504825"/>
          </a:xfrm>
          <a:prstGeom prst="rect">
            <a:avLst/>
          </a:prstGeom>
          <a:solidFill>
            <a:srgbClr val="B39B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/>
            <a:endParaRPr lang="zh-CN" altLang="en-US" sz="1420" noProof="1"/>
          </a:p>
        </p:txBody>
      </p:sp>
      <p:pic>
        <p:nvPicPr>
          <p:cNvPr id="2097157" name="图片 8" descr="018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25088" y="541339"/>
            <a:ext cx="1800226" cy="409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内容占位符 2"/>
          <p:cNvSpPr>
            <a:spLocks noGrp="1"/>
          </p:cNvSpPr>
          <p:nvPr>
            <p:ph idx="1"/>
          </p:nvPr>
        </p:nvSpPr>
        <p:spPr>
          <a:xfrm>
            <a:off x="608400" y="1490400"/>
            <a:ext cx="10969200" cy="4759200"/>
          </a:xfrm>
        </p:spPr>
        <p:txBody>
          <a:bodyPr rtlCol="0">
            <a:normAutofit/>
          </a:bodyPr>
          <a:lstStyle>
            <a:lvl1pPr marL="203835" marR="0" lvl="0" indent="-203835" algn="l" defTabSz="812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90"/>
              </a:spcAft>
              <a:buFont typeface="Arial" panose="020B0604020202020204" pitchFamily="34" charset="0"/>
              <a:buChar char="●"/>
              <a:defRPr kumimoji="0" lang="zh-CN" altLang="en-US" sz="1605" b="0" i="0" u="none" strike="noStrike" kern="1200" cap="none" spc="134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10235" marR="0" lvl="1" indent="-203835" algn="l" defTabSz="812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30"/>
              </a:spcAft>
              <a:buFont typeface="Arial" panose="020B0604020202020204" pitchFamily="34" charset="0"/>
              <a:buChar char="●"/>
              <a:tabLst>
                <a:tab pos="1430655" algn="l"/>
              </a:tabLst>
              <a:defRPr kumimoji="0" lang="zh-CN" altLang="en-US" sz="1420" b="0" i="0" u="none" strike="noStrike" kern="1200" cap="none" spc="134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016635" marR="0" lvl="2" indent="-203835" algn="l" defTabSz="812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30"/>
              </a:spcAft>
              <a:buFont typeface="Arial" panose="020B0604020202020204" pitchFamily="34" charset="0"/>
              <a:buChar char="●"/>
              <a:defRPr kumimoji="0" lang="zh-CN" altLang="en-US" sz="1420" b="0" i="0" u="none" strike="noStrike" kern="1200" cap="none" spc="134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423035" marR="0" lvl="3" indent="-203835" algn="l" defTabSz="812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265"/>
              </a:spcAft>
              <a:buFont typeface="Wingdings" panose="05000000000000000000" charset="0"/>
              <a:buChar char=""/>
              <a:defRPr kumimoji="0" lang="zh-CN" altLang="en-US" sz="1245" b="0" i="0" u="none" strike="noStrike" kern="1200" cap="none" spc="134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829435" marR="0" lvl="4" indent="-203835" algn="l" defTabSz="812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265"/>
              </a:spcAft>
              <a:buFont typeface="Arial" panose="020B0604020202020204" pitchFamily="34" charset="0"/>
              <a:buChar char="•"/>
              <a:defRPr kumimoji="0" lang="zh-CN" altLang="en-US" sz="1245" b="0" i="0" u="none" strike="noStrike" kern="1200" cap="none" spc="134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/>
          </a:lstStyle>
          <a:p>
            <a:pPr lvl="0"/>
            <a:r>
              <a:rPr noProof="1">
                <a:sym typeface="+mn-ea"/>
              </a:rPr>
              <a:t>单击此处编辑母版文本样式</a:t>
            </a:r>
            <a:endParaRPr noProof="1">
              <a:sym typeface="+mn-ea"/>
            </a:endParaRPr>
          </a:p>
          <a:p>
            <a:pPr lvl="1"/>
            <a:r>
              <a:rPr noProof="1">
                <a:sym typeface="+mn-ea"/>
              </a:rPr>
              <a:t>第二级</a:t>
            </a:r>
            <a:endParaRPr noProof="1">
              <a:sym typeface="+mn-ea"/>
            </a:endParaRPr>
          </a:p>
          <a:p>
            <a:pPr lvl="2"/>
            <a:r>
              <a:rPr noProof="1">
                <a:sym typeface="+mn-ea"/>
              </a:rPr>
              <a:t>第三级</a:t>
            </a:r>
            <a:endParaRPr noProof="1">
              <a:sym typeface="+mn-ea"/>
            </a:endParaRPr>
          </a:p>
          <a:p>
            <a:pPr lvl="3"/>
            <a:r>
              <a:rPr noProof="1">
                <a:sym typeface="+mn-ea"/>
              </a:rPr>
              <a:t>第四级</a:t>
            </a:r>
            <a:endParaRPr noProof="1">
              <a:sym typeface="+mn-ea"/>
            </a:endParaRPr>
          </a:p>
          <a:p>
            <a:pPr lvl="4"/>
            <a:r>
              <a:rPr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1048604" name="标题 1"/>
          <p:cNvSpPr>
            <a:spLocks noGrp="1"/>
          </p:cNvSpPr>
          <p:nvPr>
            <p:ph type="title"/>
          </p:nvPr>
        </p:nvSpPr>
        <p:spPr>
          <a:xfrm>
            <a:off x="608332" y="384810"/>
            <a:ext cx="6873875" cy="705486"/>
          </a:xfrm>
        </p:spPr>
        <p:txBody>
          <a:bodyPr lIns="90000" tIns="46800" rIns="90000" bIns="46800" rtlCol="0">
            <a:normAutofit/>
          </a:bodyPr>
          <a:lstStyle>
            <a:lvl1pPr marL="0" marR="0" algn="l" defTabSz="8128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66" normalizeH="0" baseline="0" noProof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1048605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/>
            </a:fld>
            <a:endParaRPr lang="zh-CN" altLang="en-US"/>
          </a:p>
        </p:txBody>
      </p:sp>
      <p:sp>
        <p:nvSpPr>
          <p:cNvPr id="1048606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07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3D8F6312-6283-4B6C-8211-C477EC809D8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 bwMode="auto">
      <p:bgPr>
        <a:noFill/>
        <a:effectLst/>
      </p:bgPr>
    </p:bg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5" descr="02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3415" y="276226"/>
            <a:ext cx="2376486" cy="5476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" name="组合 9"/>
          <p:cNvGrpSpPr/>
          <p:nvPr userDrawn="1">
            <p:custDataLst>
              <p:tags r:id="rId3"/>
            </p:custDataLst>
          </p:nvPr>
        </p:nvGrpSpPr>
        <p:grpSpPr bwMode="auto">
          <a:xfrm>
            <a:off x="0" y="2"/>
            <a:ext cx="12193588" cy="6864350"/>
            <a:chOff x="0" y="0"/>
            <a:chExt cx="12193658" cy="6864872"/>
          </a:xfrm>
        </p:grpSpPr>
        <p:sp>
          <p:nvSpPr>
            <p:cNvPr id="1048752" name="任意多边形: 形状 5"/>
            <p:cNvSpPr/>
            <p:nvPr userDrawn="1">
              <p:custDataLst>
                <p:tags r:id="rId4"/>
              </p:custDataLst>
            </p:nvPr>
          </p:nvSpPr>
          <p:spPr>
            <a:xfrm rot="5400000">
              <a:off x="10383038" y="5049490"/>
              <a:ext cx="1855928" cy="1762135"/>
            </a:xfrm>
            <a:custGeom>
              <a:avLst/>
              <a:gdLst>
                <a:gd name="connsiteX0" fmla="*/ 0 w 1855662"/>
                <a:gd name="connsiteY0" fmla="*/ 0 h 1761389"/>
                <a:gd name="connsiteX1" fmla="*/ 1855662 w 1855662"/>
                <a:gd name="connsiteY1" fmla="*/ 0 h 1761389"/>
                <a:gd name="connsiteX2" fmla="*/ 1855662 w 1855662"/>
                <a:gd name="connsiteY2" fmla="*/ 1761389 h 1761389"/>
                <a:gd name="connsiteX3" fmla="*/ 0 w 1855662"/>
                <a:gd name="connsiteY3" fmla="*/ 0 h 1761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5662" h="1761389">
                  <a:moveTo>
                    <a:pt x="0" y="0"/>
                  </a:moveTo>
                  <a:lnTo>
                    <a:pt x="1855662" y="0"/>
                  </a:lnTo>
                  <a:lnTo>
                    <a:pt x="1855662" y="17613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B8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sz="1420" noProof="1"/>
            </a:p>
          </p:txBody>
        </p:sp>
        <p:sp>
          <p:nvSpPr>
            <p:cNvPr id="1048753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5400000">
              <a:off x="8470022" y="3141235"/>
              <a:ext cx="3797589" cy="3649684"/>
            </a:xfrm>
            <a:custGeom>
              <a:avLst/>
              <a:gdLst>
                <a:gd name="connsiteX0" fmla="*/ 0 w 3797460"/>
                <a:gd name="connsiteY0" fmla="*/ 0 h 3649926"/>
                <a:gd name="connsiteX1" fmla="*/ 1965187 w 3797460"/>
                <a:gd name="connsiteY1" fmla="*/ 0 h 3649926"/>
                <a:gd name="connsiteX2" fmla="*/ 3797460 w 3797460"/>
                <a:gd name="connsiteY2" fmla="*/ 1761089 h 3649926"/>
                <a:gd name="connsiteX3" fmla="*/ 3797460 w 3797460"/>
                <a:gd name="connsiteY3" fmla="*/ 3649926 h 3649926"/>
                <a:gd name="connsiteX4" fmla="*/ 0 w 3797460"/>
                <a:gd name="connsiteY4" fmla="*/ 0 h 364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7460" h="3649926">
                  <a:moveTo>
                    <a:pt x="0" y="0"/>
                  </a:moveTo>
                  <a:lnTo>
                    <a:pt x="1965187" y="0"/>
                  </a:lnTo>
                  <a:lnTo>
                    <a:pt x="3797460" y="1761089"/>
                  </a:lnTo>
                  <a:lnTo>
                    <a:pt x="3797460" y="36499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9F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sz="1420" noProof="1"/>
            </a:p>
          </p:txBody>
        </p:sp>
        <p:sp>
          <p:nvSpPr>
            <p:cNvPr id="1048754" name="任意多边形: 形状 8"/>
            <p:cNvSpPr/>
            <p:nvPr userDrawn="1">
              <p:custDataLst>
                <p:tags r:id="rId6"/>
              </p:custDataLst>
            </p:nvPr>
          </p:nvSpPr>
          <p:spPr>
            <a:xfrm>
              <a:off x="8585249" y="5164531"/>
              <a:ext cx="3606821" cy="1149437"/>
            </a:xfrm>
            <a:custGeom>
              <a:avLst/>
              <a:gdLst>
                <a:gd name="connsiteX0" fmla="*/ 1111905 w 3606800"/>
                <a:gd name="connsiteY0" fmla="*/ 0 h 1150790"/>
                <a:gd name="connsiteX1" fmla="*/ 3606800 w 3606800"/>
                <a:gd name="connsiteY1" fmla="*/ 0 h 1150790"/>
                <a:gd name="connsiteX2" fmla="*/ 3606800 w 3606800"/>
                <a:gd name="connsiteY2" fmla="*/ 1150790 h 1150790"/>
                <a:gd name="connsiteX3" fmla="*/ 0 w 3606800"/>
                <a:gd name="connsiteY3" fmla="*/ 1150790 h 1150790"/>
                <a:gd name="connsiteX4" fmla="*/ 1111905 w 3606800"/>
                <a:gd name="connsiteY4" fmla="*/ 0 h 1150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6800" h="1150790">
                  <a:moveTo>
                    <a:pt x="1111905" y="0"/>
                  </a:moveTo>
                  <a:lnTo>
                    <a:pt x="3606800" y="0"/>
                  </a:lnTo>
                  <a:lnTo>
                    <a:pt x="3606800" y="1150790"/>
                  </a:lnTo>
                  <a:lnTo>
                    <a:pt x="0" y="1150790"/>
                  </a:lnTo>
                  <a:lnTo>
                    <a:pt x="1111905" y="0"/>
                  </a:lnTo>
                  <a:close/>
                </a:path>
              </a:pathLst>
            </a:custGeom>
            <a:solidFill>
              <a:srgbClr val="006D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sz="1420" noProof="1"/>
            </a:p>
          </p:txBody>
        </p:sp>
        <p:sp>
          <p:nvSpPr>
            <p:cNvPr id="1048755" name="任意多边形: 形状 9"/>
            <p:cNvSpPr/>
            <p:nvPr userDrawn="1">
              <p:custDataLst>
                <p:tags r:id="rId7"/>
              </p:custDataLst>
            </p:nvPr>
          </p:nvSpPr>
          <p:spPr>
            <a:xfrm>
              <a:off x="0" y="0"/>
              <a:ext cx="3729059" cy="3637240"/>
            </a:xfrm>
            <a:custGeom>
              <a:avLst/>
              <a:gdLst>
                <a:gd name="connsiteX0" fmla="*/ 0 w 3728443"/>
                <a:gd name="connsiteY0" fmla="*/ 0 h 3636534"/>
                <a:gd name="connsiteX1" fmla="*/ 3728443 w 3728443"/>
                <a:gd name="connsiteY1" fmla="*/ 0 h 3636534"/>
                <a:gd name="connsiteX2" fmla="*/ 3728443 w 3728443"/>
                <a:gd name="connsiteY2" fmla="*/ 67229 h 3636534"/>
                <a:gd name="connsiteX3" fmla="*/ 159138 w 3728443"/>
                <a:gd name="connsiteY3" fmla="*/ 3636534 h 3636534"/>
                <a:gd name="connsiteX4" fmla="*/ 159138 w 3728443"/>
                <a:gd name="connsiteY4" fmla="*/ 3621697 h 3636534"/>
                <a:gd name="connsiteX5" fmla="*/ 0 w 3728443"/>
                <a:gd name="connsiteY5" fmla="*/ 3621697 h 3636534"/>
                <a:gd name="connsiteX6" fmla="*/ 0 w 3728443"/>
                <a:gd name="connsiteY6" fmla="*/ 0 h 3636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8443" h="3636534">
                  <a:moveTo>
                    <a:pt x="0" y="0"/>
                  </a:moveTo>
                  <a:lnTo>
                    <a:pt x="3728443" y="0"/>
                  </a:lnTo>
                  <a:lnTo>
                    <a:pt x="3728443" y="67229"/>
                  </a:lnTo>
                  <a:lnTo>
                    <a:pt x="159138" y="3636534"/>
                  </a:lnTo>
                  <a:lnTo>
                    <a:pt x="159138" y="3621697"/>
                  </a:lnTo>
                  <a:lnTo>
                    <a:pt x="0" y="36216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9B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sz="1420" noProof="1"/>
            </a:p>
          </p:txBody>
        </p:sp>
        <p:sp>
          <p:nvSpPr>
            <p:cNvPr id="1048756" name="任意多边形: 形状 10"/>
            <p:cNvSpPr/>
            <p:nvPr userDrawn="1">
              <p:custDataLst>
                <p:tags r:id="rId8"/>
              </p:custDataLst>
            </p:nvPr>
          </p:nvSpPr>
          <p:spPr>
            <a:xfrm>
              <a:off x="1588" y="258783"/>
              <a:ext cx="4473601" cy="1151025"/>
            </a:xfrm>
            <a:custGeom>
              <a:avLst/>
              <a:gdLst>
                <a:gd name="connsiteX0" fmla="*/ 0 w 4472940"/>
                <a:gd name="connsiteY0" fmla="*/ 0 h 1150790"/>
                <a:gd name="connsiteX1" fmla="*/ 4472940 w 4472940"/>
                <a:gd name="connsiteY1" fmla="*/ 0 h 1150790"/>
                <a:gd name="connsiteX2" fmla="*/ 3361035 w 4472940"/>
                <a:gd name="connsiteY2" fmla="*/ 1150790 h 1150790"/>
                <a:gd name="connsiteX3" fmla="*/ 0 w 4472940"/>
                <a:gd name="connsiteY3" fmla="*/ 1150790 h 1150790"/>
                <a:gd name="connsiteX4" fmla="*/ 0 w 4472940"/>
                <a:gd name="connsiteY4" fmla="*/ 0 h 1150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2940" h="1150790">
                  <a:moveTo>
                    <a:pt x="0" y="0"/>
                  </a:moveTo>
                  <a:lnTo>
                    <a:pt x="4472940" y="0"/>
                  </a:lnTo>
                  <a:lnTo>
                    <a:pt x="3361035" y="1150790"/>
                  </a:lnTo>
                  <a:lnTo>
                    <a:pt x="0" y="1150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fontAlgn="auto"/>
              <a:endParaRPr lang="zh-CN" altLang="en-US" sz="1420" noProof="1"/>
            </a:p>
          </p:txBody>
        </p:sp>
      </p:grpSp>
      <p:cxnSp>
        <p:nvCxnSpPr>
          <p:cNvPr id="3145732" name="直接连接符 11"/>
          <p:cNvCxnSpPr/>
          <p:nvPr userDrawn="1">
            <p:custDataLst>
              <p:tags r:id="rId9"/>
            </p:custDataLst>
          </p:nvPr>
        </p:nvCxnSpPr>
        <p:spPr>
          <a:xfrm>
            <a:off x="3106739" y="4746625"/>
            <a:ext cx="5978526" cy="0"/>
          </a:xfrm>
          <a:prstGeom prst="line">
            <a:avLst/>
          </a:prstGeom>
          <a:ln w="25400">
            <a:solidFill>
              <a:srgbClr val="006D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直接连接符 12"/>
          <p:cNvCxnSpPr/>
          <p:nvPr userDrawn="1">
            <p:custDataLst>
              <p:tags r:id="rId10"/>
            </p:custDataLst>
          </p:nvPr>
        </p:nvCxnSpPr>
        <p:spPr>
          <a:xfrm>
            <a:off x="3106739" y="2197100"/>
            <a:ext cx="5978526" cy="0"/>
          </a:xfrm>
          <a:prstGeom prst="line">
            <a:avLst/>
          </a:prstGeom>
          <a:ln w="25400">
            <a:solidFill>
              <a:srgbClr val="006D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57" name="标题 1"/>
          <p:cNvSpPr>
            <a:spLocks noGrp="1"/>
          </p:cNvSpPr>
          <p:nvPr>
            <p:ph type="title" idx="13" hasCustomPrompt="1"/>
          </p:nvPr>
        </p:nvSpPr>
        <p:spPr>
          <a:xfrm>
            <a:off x="3201036" y="2496503"/>
            <a:ext cx="5789931" cy="1398905"/>
          </a:xfrm>
        </p:spPr>
        <p:txBody>
          <a:bodyPr lIns="91440" tIns="45720" rIns="91440" bIns="45720" rtlCol="0" anchor="b">
            <a:normAutofit/>
          </a:bodyPr>
          <a:lstStyle>
            <a:lvl1pPr algn="ctr">
              <a:defRPr lang="zh-CN" altLang="en-US" sz="7110" b="0" spc="89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pPr lvl="0"/>
            <a:r>
              <a:rPr lang="zh-CN" altLang="en-US" noProof="1"/>
              <a:t>编辑标题</a:t>
            </a:r>
            <a:endParaRPr lang="zh-CN" altLang="en-US" noProof="1"/>
          </a:p>
        </p:txBody>
      </p:sp>
      <p:sp>
        <p:nvSpPr>
          <p:cNvPr id="1048758" name="文本占位符 6"/>
          <p:cNvSpPr>
            <a:spLocks noGrp="1"/>
          </p:cNvSpPr>
          <p:nvPr>
            <p:ph type="body" idx="14" hasCustomPrompt="1"/>
          </p:nvPr>
        </p:nvSpPr>
        <p:spPr>
          <a:xfrm>
            <a:off x="3201036" y="4003050"/>
            <a:ext cx="5789931" cy="476560"/>
          </a:xfrm>
        </p:spPr>
        <p:txBody>
          <a:bodyPr lIns="91440" tIns="45720" rIns="91440" bIns="45720" rtlCol="0">
            <a:normAutofit/>
          </a:bodyPr>
          <a:lstStyle>
            <a:lvl1pPr marL="0" indent="0" algn="ctr">
              <a:buNone/>
              <a:defRPr lang="zh-CN" altLang="en-US" sz="1780" spc="178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lvl="0"/>
            <a:r>
              <a:rPr lang="zh-CN" altLang="en-US" noProof="1"/>
              <a:t>单击此处编辑文本</a:t>
            </a:r>
            <a:endParaRPr lang="zh-CN" altLang="en-US" noProof="1"/>
          </a:p>
        </p:txBody>
      </p:sp>
      <p:sp>
        <p:nvSpPr>
          <p:cNvPr id="1048759" name="日期占位符 2"/>
          <p:cNvSpPr>
            <a:spLocks noGrp="1"/>
          </p:cNvSpPr>
          <p:nvPr>
            <p:ph type="dt" sz="half" idx="15"/>
            <p:custDataLst>
              <p:tags r:id="rId11"/>
            </p:custDataLst>
          </p:nvPr>
        </p:nvSpPr>
        <p:spPr/>
        <p:txBody>
          <a:bodyPr wrap="square"/>
          <a:lstStyle>
            <a:lvl1pPr>
              <a:defRPr smtClean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/>
            </a:fld>
            <a:endParaRPr lang="zh-CN" altLang="en-US"/>
          </a:p>
        </p:txBody>
      </p:sp>
      <p:sp>
        <p:nvSpPr>
          <p:cNvPr id="1048760" name="页脚占位符 3"/>
          <p:cNvSpPr>
            <a:spLocks noGrp="1"/>
          </p:cNvSpPr>
          <p:nvPr>
            <p:ph type="ftr" sz="quarter" idx="16"/>
            <p:custDataLst>
              <p:tags r:id="rId12"/>
            </p:custDataLst>
          </p:nvPr>
        </p:nvSpPr>
        <p:spPr/>
        <p:txBody>
          <a:bodyPr wrap="square"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1048761" name="灯片编号占位符 4"/>
          <p:cNvSpPr>
            <a:spLocks noGrp="1"/>
          </p:cNvSpPr>
          <p:nvPr>
            <p:ph type="sldNum" sz="quarter" idx="17"/>
            <p:custDataLst>
              <p:tags r:id="rId13"/>
            </p:custDataLst>
          </p:nvPr>
        </p:nvSpPr>
        <p:spPr/>
        <p:txBody>
          <a:bodyPr wrap="square"/>
          <a:lstStyle>
            <a:lvl1pPr>
              <a:defRPr smtClean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D0771BDE-1EBE-4A20-9E7D-85E5AB5477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 descr="PPT-6x3-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635" cy="6858319"/>
          </a:xfrm>
          <a:prstGeom prst="rect">
            <a:avLst/>
          </a:prstGeom>
        </p:spPr>
      </p:pic>
      <p:sp>
        <p:nvSpPr>
          <p:cNvPr id="1048644" name="灯片编号占位符 4"/>
          <p:cNvSpPr txBox="1"/>
          <p:nvPr userDrawn="1"/>
        </p:nvSpPr>
        <p:spPr>
          <a:xfrm>
            <a:off x="10319654" y="6412962"/>
            <a:ext cx="1800060" cy="365125"/>
          </a:xfrm>
          <a:prstGeom prst="rect">
            <a:avLst/>
          </a:prstGeom>
        </p:spPr>
        <p:txBody>
          <a:bodyPr vert="horz" wrap="square" lIns="91432" tIns="45716" rIns="91432" bIns="45716" numCol="1" anchor="ctr" anchorCtr="0" compatLnSpc="1"/>
          <a:lstStyle>
            <a:defPPr lvl="0">
              <a:defRPr lang="zh-CN"/>
            </a:defPPr>
            <a:lvl1pPr lvl="1" algn="r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 kern="1200">
                <a:solidFill>
                  <a:srgbClr val="89898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lvl="2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lvl="3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lvl="4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 marL="457200"/>
            <a:fld id="{776442C1-A103-49F6-8D76-41A0D20358FD}" type="slidenum">
              <a:rPr lang="zh-CN" altLang="en-US" sz="1200" smtClean="0">
                <a:solidFill>
                  <a:schemeClr val="bg1">
                    <a:lumMod val="75000"/>
                  </a:schemeClr>
                </a:solidFill>
              </a:rPr>
            </a:fld>
            <a:endParaRPr lang="zh-CN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1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6"/>
          <p:cNvSpPr/>
          <p:nvPr userDrawn="1">
            <p:custDataLst>
              <p:tags r:id="rId2"/>
            </p:custDataLst>
          </p:nvPr>
        </p:nvSpPr>
        <p:spPr>
          <a:xfrm>
            <a:off x="4878388" y="0"/>
            <a:ext cx="7313613" cy="6858000"/>
          </a:xfrm>
          <a:custGeom>
            <a:avLst/>
            <a:gdLst>
              <a:gd name="connsiteX0" fmla="*/ 1714500 w 7314000"/>
              <a:gd name="connsiteY0" fmla="*/ 0 h 6858000"/>
              <a:gd name="connsiteX1" fmla="*/ 7314000 w 7314000"/>
              <a:gd name="connsiteY1" fmla="*/ 0 h 6858000"/>
              <a:gd name="connsiteX2" fmla="*/ 7314000 w 7314000"/>
              <a:gd name="connsiteY2" fmla="*/ 6858000 h 6858000"/>
              <a:gd name="connsiteX3" fmla="*/ 0 w 7314000"/>
              <a:gd name="connsiteY3" fmla="*/ 6858000 h 6858000"/>
              <a:gd name="connsiteX4" fmla="*/ 1714500 w 7314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4000" h="6858000">
                <a:moveTo>
                  <a:pt x="1714500" y="0"/>
                </a:moveTo>
                <a:lnTo>
                  <a:pt x="7314000" y="0"/>
                </a:lnTo>
                <a:lnTo>
                  <a:pt x="7314000" y="6858000"/>
                </a:lnTo>
                <a:lnTo>
                  <a:pt x="0" y="6858000"/>
                </a:lnTo>
                <a:lnTo>
                  <a:pt x="1714500" y="0"/>
                </a:lnTo>
                <a:close/>
              </a:path>
            </a:pathLst>
          </a:custGeom>
          <a:solidFill>
            <a:srgbClr val="254F8F">
              <a:alpha val="10000"/>
            </a:srgbClr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trike="noStrike" noProof="1"/>
          </a:p>
        </p:txBody>
      </p:sp>
      <p:pic>
        <p:nvPicPr>
          <p:cNvPr id="3076" name="图片 9" descr="005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441450" y="2012950"/>
            <a:ext cx="2674938" cy="2689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001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42900" y="185738"/>
            <a:ext cx="2376000" cy="540248"/>
          </a:xfrm>
          <a:prstGeom prst="rect">
            <a:avLst/>
          </a:prstGeom>
        </p:spPr>
      </p:pic>
      <p:pic>
        <p:nvPicPr>
          <p:cNvPr id="3" name="图片 2" descr="图片10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6" descr="00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374650"/>
            <a:ext cx="12192000" cy="758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 userDrawn="1"/>
        </p:nvSpPr>
        <p:spPr>
          <a:xfrm>
            <a:off x="10172700" y="501650"/>
            <a:ext cx="1905000" cy="504825"/>
          </a:xfrm>
          <a:prstGeom prst="rect">
            <a:avLst/>
          </a:prstGeom>
          <a:solidFill>
            <a:srgbClr val="B39B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800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286000" indent="0">
              <a:buNone/>
              <a:defRPr/>
            </a:lvl6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330" y="384810"/>
            <a:ext cx="6873875" cy="705485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pic>
        <p:nvPicPr>
          <p:cNvPr id="9" name="图片 8" descr="004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225200" y="539370"/>
            <a:ext cx="1800000" cy="409065"/>
          </a:xfrm>
          <a:prstGeom prst="rect">
            <a:avLst/>
          </a:prstGeom>
        </p:spPr>
      </p:pic>
      <p:pic>
        <p:nvPicPr>
          <p:cNvPr id="4" name="图片 3" descr="图片10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2091055"/>
            <a:ext cx="12191365" cy="476694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组合 9"/>
          <p:cNvGrpSpPr/>
          <p:nvPr userDrawn="1"/>
        </p:nvGrpSpPr>
        <p:grpSpPr>
          <a:xfrm>
            <a:off x="0" y="0"/>
            <a:ext cx="12193588" cy="6864350"/>
            <a:chOff x="0" y="0"/>
            <a:chExt cx="12193658" cy="6864872"/>
          </a:xfrm>
        </p:grpSpPr>
        <p:sp>
          <p:nvSpPr>
            <p:cNvPr id="11" name="任意多边形: 形状 10"/>
            <p:cNvSpPr/>
            <p:nvPr userDrawn="1">
              <p:custDataLst>
                <p:tags r:id="rId2"/>
              </p:custDataLst>
            </p:nvPr>
          </p:nvSpPr>
          <p:spPr>
            <a:xfrm rot="5400000">
              <a:off x="10383473" y="5049473"/>
              <a:ext cx="1855662" cy="1761389"/>
            </a:xfrm>
            <a:custGeom>
              <a:avLst/>
              <a:gdLst>
                <a:gd name="connsiteX0" fmla="*/ 0 w 1855662"/>
                <a:gd name="connsiteY0" fmla="*/ 0 h 1761389"/>
                <a:gd name="connsiteX1" fmla="*/ 1855662 w 1855662"/>
                <a:gd name="connsiteY1" fmla="*/ 0 h 1761389"/>
                <a:gd name="connsiteX2" fmla="*/ 1855662 w 1855662"/>
                <a:gd name="connsiteY2" fmla="*/ 1761389 h 1761389"/>
                <a:gd name="connsiteX3" fmla="*/ 0 w 1855662"/>
                <a:gd name="connsiteY3" fmla="*/ 0 h 1761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5662" h="1761389">
                  <a:moveTo>
                    <a:pt x="0" y="0"/>
                  </a:moveTo>
                  <a:lnTo>
                    <a:pt x="1855662" y="0"/>
                  </a:lnTo>
                  <a:lnTo>
                    <a:pt x="1855662" y="17613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B8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z="1800" strike="noStrike" noProof="1"/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3"/>
              </p:custDataLst>
            </p:nvPr>
          </p:nvSpPr>
          <p:spPr>
            <a:xfrm rot="5400000">
              <a:off x="8469965" y="3141179"/>
              <a:ext cx="3797460" cy="3649926"/>
            </a:xfrm>
            <a:custGeom>
              <a:avLst/>
              <a:gdLst>
                <a:gd name="connsiteX0" fmla="*/ 0 w 3797460"/>
                <a:gd name="connsiteY0" fmla="*/ 0 h 3649926"/>
                <a:gd name="connsiteX1" fmla="*/ 1965187 w 3797460"/>
                <a:gd name="connsiteY1" fmla="*/ 0 h 3649926"/>
                <a:gd name="connsiteX2" fmla="*/ 3797460 w 3797460"/>
                <a:gd name="connsiteY2" fmla="*/ 1761089 h 3649926"/>
                <a:gd name="connsiteX3" fmla="*/ 3797460 w 3797460"/>
                <a:gd name="connsiteY3" fmla="*/ 3649926 h 3649926"/>
                <a:gd name="connsiteX4" fmla="*/ 0 w 3797460"/>
                <a:gd name="connsiteY4" fmla="*/ 0 h 364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7460" h="3649926">
                  <a:moveTo>
                    <a:pt x="0" y="0"/>
                  </a:moveTo>
                  <a:lnTo>
                    <a:pt x="1965187" y="0"/>
                  </a:lnTo>
                  <a:lnTo>
                    <a:pt x="3797460" y="1761089"/>
                  </a:lnTo>
                  <a:lnTo>
                    <a:pt x="3797460" y="36499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9F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z="1800" strike="noStrike" noProof="1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4"/>
              </p:custDataLst>
            </p:nvPr>
          </p:nvSpPr>
          <p:spPr>
            <a:xfrm>
              <a:off x="8585359" y="5163835"/>
              <a:ext cx="3606800" cy="1150790"/>
            </a:xfrm>
            <a:custGeom>
              <a:avLst/>
              <a:gdLst>
                <a:gd name="connsiteX0" fmla="*/ 1111905 w 3606800"/>
                <a:gd name="connsiteY0" fmla="*/ 0 h 1150790"/>
                <a:gd name="connsiteX1" fmla="*/ 3606800 w 3606800"/>
                <a:gd name="connsiteY1" fmla="*/ 0 h 1150790"/>
                <a:gd name="connsiteX2" fmla="*/ 3606800 w 3606800"/>
                <a:gd name="connsiteY2" fmla="*/ 1150790 h 1150790"/>
                <a:gd name="connsiteX3" fmla="*/ 0 w 3606800"/>
                <a:gd name="connsiteY3" fmla="*/ 1150790 h 1150790"/>
                <a:gd name="connsiteX4" fmla="*/ 1111905 w 3606800"/>
                <a:gd name="connsiteY4" fmla="*/ 0 h 1150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6800" h="1150790">
                  <a:moveTo>
                    <a:pt x="1111905" y="0"/>
                  </a:moveTo>
                  <a:lnTo>
                    <a:pt x="3606800" y="0"/>
                  </a:lnTo>
                  <a:lnTo>
                    <a:pt x="3606800" y="1150790"/>
                  </a:lnTo>
                  <a:lnTo>
                    <a:pt x="0" y="1150790"/>
                  </a:lnTo>
                  <a:lnTo>
                    <a:pt x="1111905" y="0"/>
                  </a:lnTo>
                  <a:close/>
                </a:path>
              </a:pathLst>
            </a:custGeom>
            <a:solidFill>
              <a:srgbClr val="006D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z="1800" strike="noStrike" noProof="1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5"/>
              </p:custDataLst>
            </p:nvPr>
          </p:nvSpPr>
          <p:spPr>
            <a:xfrm>
              <a:off x="0" y="0"/>
              <a:ext cx="3728443" cy="3636534"/>
            </a:xfrm>
            <a:custGeom>
              <a:avLst/>
              <a:gdLst>
                <a:gd name="connsiteX0" fmla="*/ 0 w 3728443"/>
                <a:gd name="connsiteY0" fmla="*/ 0 h 3636534"/>
                <a:gd name="connsiteX1" fmla="*/ 3728443 w 3728443"/>
                <a:gd name="connsiteY1" fmla="*/ 0 h 3636534"/>
                <a:gd name="connsiteX2" fmla="*/ 3728443 w 3728443"/>
                <a:gd name="connsiteY2" fmla="*/ 67229 h 3636534"/>
                <a:gd name="connsiteX3" fmla="*/ 159138 w 3728443"/>
                <a:gd name="connsiteY3" fmla="*/ 3636534 h 3636534"/>
                <a:gd name="connsiteX4" fmla="*/ 159138 w 3728443"/>
                <a:gd name="connsiteY4" fmla="*/ 3621697 h 3636534"/>
                <a:gd name="connsiteX5" fmla="*/ 0 w 3728443"/>
                <a:gd name="connsiteY5" fmla="*/ 3621697 h 3636534"/>
                <a:gd name="connsiteX6" fmla="*/ 0 w 3728443"/>
                <a:gd name="connsiteY6" fmla="*/ 0 h 3636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8443" h="3636534">
                  <a:moveTo>
                    <a:pt x="0" y="0"/>
                  </a:moveTo>
                  <a:lnTo>
                    <a:pt x="3728443" y="0"/>
                  </a:lnTo>
                  <a:lnTo>
                    <a:pt x="3728443" y="67229"/>
                  </a:lnTo>
                  <a:lnTo>
                    <a:pt x="159138" y="3636534"/>
                  </a:lnTo>
                  <a:lnTo>
                    <a:pt x="159138" y="3621697"/>
                  </a:lnTo>
                  <a:lnTo>
                    <a:pt x="0" y="36216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9B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z="1800" strike="noStrike" noProof="1"/>
            </a:p>
          </p:txBody>
        </p:sp>
        <p:sp>
          <p:nvSpPr>
            <p:cNvPr id="15" name="任意多边形: 形状 14"/>
            <p:cNvSpPr/>
            <p:nvPr userDrawn="1">
              <p:custDataLst>
                <p:tags r:id="rId6"/>
              </p:custDataLst>
            </p:nvPr>
          </p:nvSpPr>
          <p:spPr>
            <a:xfrm>
              <a:off x="1658" y="258332"/>
              <a:ext cx="4472940" cy="1150790"/>
            </a:xfrm>
            <a:custGeom>
              <a:avLst/>
              <a:gdLst>
                <a:gd name="connsiteX0" fmla="*/ 0 w 4472940"/>
                <a:gd name="connsiteY0" fmla="*/ 0 h 1150790"/>
                <a:gd name="connsiteX1" fmla="*/ 4472940 w 4472940"/>
                <a:gd name="connsiteY1" fmla="*/ 0 h 1150790"/>
                <a:gd name="connsiteX2" fmla="*/ 3361035 w 4472940"/>
                <a:gd name="connsiteY2" fmla="*/ 1150790 h 1150790"/>
                <a:gd name="connsiteX3" fmla="*/ 0 w 4472940"/>
                <a:gd name="connsiteY3" fmla="*/ 1150790 h 1150790"/>
                <a:gd name="connsiteX4" fmla="*/ 0 w 4472940"/>
                <a:gd name="connsiteY4" fmla="*/ 0 h 1150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2940" h="1150790">
                  <a:moveTo>
                    <a:pt x="0" y="0"/>
                  </a:moveTo>
                  <a:lnTo>
                    <a:pt x="4472940" y="0"/>
                  </a:lnTo>
                  <a:lnTo>
                    <a:pt x="3361035" y="1150790"/>
                  </a:lnTo>
                  <a:lnTo>
                    <a:pt x="0" y="1150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auto"/>
              <a:endParaRPr lang="zh-CN" altLang="en-US" sz="1800" strike="noStrike" noProof="1"/>
            </a:p>
          </p:txBody>
        </p:sp>
      </p:grpSp>
      <p:cxnSp>
        <p:nvCxnSpPr>
          <p:cNvPr id="8" name="直接连接符 7"/>
          <p:cNvCxnSpPr/>
          <p:nvPr userDrawn="1">
            <p:custDataLst>
              <p:tags r:id="rId7"/>
            </p:custDataLst>
          </p:nvPr>
        </p:nvCxnSpPr>
        <p:spPr>
          <a:xfrm>
            <a:off x="3106738" y="4746625"/>
            <a:ext cx="5978525" cy="0"/>
          </a:xfrm>
          <a:prstGeom prst="line">
            <a:avLst/>
          </a:prstGeom>
          <a:ln w="25400">
            <a:solidFill>
              <a:srgbClr val="006D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>
            <p:custDataLst>
              <p:tags r:id="rId8"/>
            </p:custDataLst>
          </p:nvPr>
        </p:nvCxnSpPr>
        <p:spPr>
          <a:xfrm>
            <a:off x="3106738" y="2197100"/>
            <a:ext cx="5978525" cy="0"/>
          </a:xfrm>
          <a:prstGeom prst="line">
            <a:avLst/>
          </a:prstGeom>
          <a:ln w="25400">
            <a:solidFill>
              <a:srgbClr val="006D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idx="13" hasCustomPrompt="1"/>
          </p:nvPr>
        </p:nvSpPr>
        <p:spPr>
          <a:xfrm>
            <a:off x="3201036" y="2496502"/>
            <a:ext cx="5789930" cy="1398905"/>
          </a:xfrm>
        </p:spPr>
        <p:txBody>
          <a:bodyPr vert="horz" wrap="square" lIns="91440" tIns="45720" rIns="91440" bIns="45720" rtlCol="0" anchor="b" anchorCtr="0">
            <a:normAutofit/>
          </a:bodyPr>
          <a:lstStyle>
            <a:lvl1pPr algn="ctr">
              <a:defRPr lang="zh-CN" altLang="en-US" sz="8000" b="0" spc="1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pPr marL="0" lvl="0" algn="dist" fontAlgn="auto"/>
            <a:r>
              <a:rPr lang="zh-CN" altLang="en-US" strike="noStrike" noProof="1"/>
              <a:t>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idx="14" hasCustomPrompt="1"/>
          </p:nvPr>
        </p:nvSpPr>
        <p:spPr>
          <a:xfrm>
            <a:off x="3201036" y="4003049"/>
            <a:ext cx="5789930" cy="476560"/>
          </a:xfrm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indent="0" algn="ctr">
              <a:buNone/>
              <a:defRPr lang="zh-CN" altLang="en-US" sz="2000" spc="20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marL="228600" lvl="0" indent="-228600" algn="ctr" fontAlgn="auto">
              <a:lnSpc>
                <a:spcPct val="100000"/>
              </a:lnSpc>
              <a:spcAft>
                <a:spcPts val="0"/>
              </a:spcAft>
              <a:buClrTx/>
              <a:buSzTx/>
            </a:pPr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pic>
        <p:nvPicPr>
          <p:cNvPr id="6" name="图片 5" descr="001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9463575" y="185738"/>
            <a:ext cx="2376000" cy="540248"/>
          </a:xfrm>
          <a:prstGeom prst="rect">
            <a:avLst/>
          </a:prstGeom>
        </p:spPr>
      </p:pic>
      <p:pic>
        <p:nvPicPr>
          <p:cNvPr id="3" name="图片 2" descr="图片10"/>
          <p:cNvPicPr>
            <a:picLocks noChangeAspect="1"/>
          </p:cNvPicPr>
          <p:nvPr userDrawn="1"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日期占位符 1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671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defTabSz="1625600">
              <a:spcBef>
                <a:spcPct val="0"/>
              </a:spcBef>
              <a:spcAft>
                <a:spcPct val="0"/>
              </a:spcAft>
              <a:defRPr noProof="1"/>
            </a:lvl1pPr>
          </a:lstStyle>
          <a:p>
            <a:pPr marL="0" marR="0" lvl="0" indent="0" algn="l" defTabSz="1625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页脚占位符 2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671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defTabSz="1625600">
              <a:spcBef>
                <a:spcPct val="0"/>
              </a:spcBef>
              <a:spcAft>
                <a:spcPct val="0"/>
              </a:spcAft>
              <a:defRPr noProof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1625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6713"/>
          </a:xfrm>
          <a:prstGeom prst="rect">
            <a:avLst/>
          </a:prstGeom>
        </p:spPr>
        <p:txBody>
          <a:bodyPr vert="horz" wrap="square" lIns="121917" tIns="60958" rIns="121917" bIns="60958" numCol="1" anchor="ctr" anchorCtr="0" compatLnSpc="1"/>
          <a:lstStyle/>
          <a:p>
            <a:pPr algn="r" eaLnBrk="1" hangingPunct="1">
              <a:buFont typeface="Arial" panose="020B0604020202020204" pitchFamily="34" charset="0"/>
              <a:buChar char="•"/>
            </a:pPr>
            <a:fld id="{9A0DB2DC-4C9A-4742-B13C-FB6460FD3503}" type="slidenum">
              <a:rPr lang="en-US" altLang="en-US" dirty="0"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en-US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3" name="图片 2" descr="图片10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5" y="0"/>
            <a:ext cx="1219136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标题，图表与文本"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表占位符 2"/>
          <p:cNvSpPr>
            <a:spLocks noGrp="1"/>
          </p:cNvSpPr>
          <p:nvPr>
            <p:ph type="chart" sz="half" idx="1"/>
          </p:nvPr>
        </p:nvSpPr>
        <p:spPr>
          <a:xfrm>
            <a:off x="838200" y="1825625"/>
            <a:ext cx="5181600" cy="4351338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1027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CA2D23B-55A2-4FD6-8911-4ED63187D6ED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1027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1F799E4-6989-4704-AF29-FBB0DE21AA86}" type="slidenum">
              <a: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7" name="Shape 57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Shape 4"/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E4F39-8A49-644A-9F81-CBA4417C34A1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817"/>
            <a:ext cx="10515600" cy="285287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676"/>
            <a:ext cx="10515600" cy="150025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9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645"/>
            <a:ext cx="2743200" cy="365142"/>
          </a:xfrm>
        </p:spPr>
        <p:txBody>
          <a:bodyPr/>
          <a:lstStyle/>
          <a:p>
            <a:fld id="{1F774ACE-15B2-944E-978F-C6BC54C8440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645"/>
            <a:ext cx="4114800" cy="365142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1" y="6356645"/>
            <a:ext cx="2743200" cy="365142"/>
          </a:xfrm>
        </p:spPr>
        <p:txBody>
          <a:bodyPr/>
          <a:lstStyle/>
          <a:p>
            <a:fld id="{F3EF8AAD-F7C3-6148-A9B7-550A33B1127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2C3597-5166-476C-9D08-5BBBF81254EB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2C3597-5166-476C-9D08-5BBBF81254EB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2C3597-5166-476C-9D08-5BBBF81254EB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2C3597-5166-476C-9D08-5BBBF81254EB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2C3597-5166-476C-9D08-5BBBF81254EB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2C3597-5166-476C-9D08-5BBBF81254EB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2C3597-5166-476C-9D08-5BBBF81254EB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2C3597-5166-476C-9D08-5BBBF81254EB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2C3597-5166-476C-9D08-5BBBF81254EB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2C3597-5166-476C-9D08-5BBBF81254EB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9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2C3597-5166-476C-9D08-5BBBF81254EB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1D392-78D7-4C08-8425-1A3BA4B9F60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FA77A4-1BDF-4399-92C3-6706A571232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D096F-6EC2-4268-B619-24898CC73C7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BA3A35-5A7E-43D5-AF03-95C69206988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CD2AF3-338D-437F-87B9-46EFEAC1BD8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E74303-21A4-4E88-AC22-B9BE58F3E3A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EDE992-C42F-45A4-A9D1-505D86C8631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3EA69F-E9AE-4473-8D3A-8D4897CEEC3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681B90-5150-4387-BAAE-DCD3E99A6F3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385DD2-FB57-4060-8861-46CFA6CAC34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9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ABA1C9-F27F-4775-99C3-AF49FCE0229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8C47E-247D-4E70-8C1C-12DB598C53C1}" type="datetime1">
              <a:rPr lang="zh-CN" altLang="en-US"/>
            </a:fld>
            <a:endParaRPr lang="zh-CN" altLang="en-US" sz="1350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822EE-6A2C-4195-B07D-0091B05C202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5" Type="http://schemas.openxmlformats.org/officeDocument/2006/relationships/theme" Target="../theme/theme3.xml"/><Relationship Id="rId14" Type="http://schemas.openxmlformats.org/officeDocument/2006/relationships/tags" Target="../tags/tag56.xml"/><Relationship Id="rId13" Type="http://schemas.openxmlformats.org/officeDocument/2006/relationships/tags" Target="../tags/tag55.xml"/><Relationship Id="rId12" Type="http://schemas.openxmlformats.org/officeDocument/2006/relationships/tags" Target="../tags/tag54.xml"/><Relationship Id="rId11" Type="http://schemas.openxmlformats.org/officeDocument/2006/relationships/tags" Target="../tags/tag53.xml"/><Relationship Id="rId10" Type="http://schemas.openxmlformats.org/officeDocument/2006/relationships/tags" Target="../tags/tag52.xml"/><Relationship Id="rId1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7.xml"/><Relationship Id="rId23" Type="http://schemas.openxmlformats.org/officeDocument/2006/relationships/theme" Target="../theme/theme4.xml"/><Relationship Id="rId22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3" Type="http://schemas.openxmlformats.org/officeDocument/2006/relationships/theme" Target="../theme/theme5.xml"/><Relationship Id="rId12" Type="http://schemas.openxmlformats.org/officeDocument/2006/relationships/tags" Target="../tags/tag87.xml"/><Relationship Id="rId11" Type="http://schemas.openxmlformats.org/officeDocument/2006/relationships/tags" Target="../tags/tag86.xml"/><Relationship Id="rId10" Type="http://schemas.openxmlformats.org/officeDocument/2006/relationships/tags" Target="../tags/tag85.xml"/><Relationship Id="rId1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1.xml"/><Relationship Id="rId8" Type="http://schemas.openxmlformats.org/officeDocument/2006/relationships/slideLayout" Target="../slideLayouts/slideLayout70.xml"/><Relationship Id="rId7" Type="http://schemas.openxmlformats.org/officeDocument/2006/relationships/slideLayout" Target="../slideLayouts/slideLayout69.xml"/><Relationship Id="rId6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4.xml"/><Relationship Id="rId14" Type="http://schemas.openxmlformats.org/officeDocument/2006/relationships/theme" Target="../theme/theme6.xml"/><Relationship Id="rId13" Type="http://schemas.openxmlformats.org/officeDocument/2006/relationships/tags" Target="../tags/tag97.xml"/><Relationship Id="rId12" Type="http://schemas.openxmlformats.org/officeDocument/2006/relationships/tags" Target="../tags/tag96.xml"/><Relationship Id="rId11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2.xml"/><Relationship Id="rId8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0.xml"/><Relationship Id="rId6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11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3.xml"/><Relationship Id="rId1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3.xml"/><Relationship Id="rId8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6.xml"/><Relationship Id="rId14" Type="http://schemas.openxmlformats.org/officeDocument/2006/relationships/theme" Target="../theme/theme8.xml"/><Relationship Id="rId13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4.xml"/><Relationship Id="rId1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013" y="608013"/>
            <a:ext cx="10969625" cy="706437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608013" y="1490663"/>
            <a:ext cx="10969625" cy="4759325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812800" rtl="0" eaLnBrk="1" latinLnBrk="0" hangingPunct="1">
        <a:lnSpc>
          <a:spcPct val="90000"/>
        </a:lnSpc>
        <a:spcBef>
          <a:spcPct val="0"/>
        </a:spcBef>
        <a:buNone/>
        <a:defRPr sz="39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35" indent="-203835" algn="l" defTabSz="812800" rtl="0" eaLnBrk="1" latinLnBrk="0" hangingPunct="1">
        <a:lnSpc>
          <a:spcPct val="90000"/>
        </a:lnSpc>
        <a:spcBef>
          <a:spcPts val="890"/>
        </a:spcBef>
        <a:buFont typeface="Arial" panose="020B0604020202020204" pitchFamily="34" charset="0"/>
        <a:buChar char="•"/>
        <a:defRPr sz="2490" kern="1200">
          <a:solidFill>
            <a:schemeClr val="tx1"/>
          </a:solidFill>
          <a:latin typeface="+mn-lt"/>
          <a:ea typeface="+mn-ea"/>
          <a:cs typeface="+mn-cs"/>
        </a:defRPr>
      </a:lvl1pPr>
      <a:lvl2pPr marL="610235" indent="-203835" algn="l" defTabSz="812800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2135" kern="1200">
          <a:solidFill>
            <a:schemeClr val="tx1"/>
          </a:solidFill>
          <a:latin typeface="+mn-lt"/>
          <a:ea typeface="+mn-ea"/>
          <a:cs typeface="+mn-cs"/>
        </a:defRPr>
      </a:lvl2pPr>
      <a:lvl3pPr marL="1016635" indent="-203835" algn="l" defTabSz="812800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780" kern="1200">
          <a:solidFill>
            <a:schemeClr val="tx1"/>
          </a:solidFill>
          <a:latin typeface="+mn-lt"/>
          <a:ea typeface="+mn-ea"/>
          <a:cs typeface="+mn-cs"/>
        </a:defRPr>
      </a:lvl3pPr>
      <a:lvl4pPr marL="1423035" indent="-203835" algn="l" defTabSz="812800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29435" indent="-203835" algn="l" defTabSz="812800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35835" indent="-203835" algn="l" defTabSz="812800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42235" indent="-203835" algn="l" defTabSz="812800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48635" indent="-203835" algn="l" defTabSz="812800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55035" indent="-203835" algn="l" defTabSz="812800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6400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19200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25600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2000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39035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45435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51835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  <p:custDataLst>
              <p:tags r:id="rId9"/>
            </p:custDataLst>
          </p:nvPr>
        </p:nvSpPr>
        <p:spPr bwMode="auto">
          <a:xfrm>
            <a:off x="608014" y="608015"/>
            <a:ext cx="10969626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170" tIns="46990" rIns="90170" bIns="4699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  <p:custDataLst>
              <p:tags r:id="rId10"/>
            </p:custDataLst>
          </p:nvPr>
        </p:nvSpPr>
        <p:spPr bwMode="auto">
          <a:xfrm>
            <a:off x="608014" y="1490665"/>
            <a:ext cx="10969626" cy="4759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1"/>
            </p:custDataLst>
          </p:nvPr>
        </p:nvSpPr>
        <p:spPr>
          <a:xfrm>
            <a:off x="612776" y="6315077"/>
            <a:ext cx="2698751" cy="315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defRPr sz="890" baseline="0" noProof="1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2"/>
            </p:custDataLst>
          </p:nvPr>
        </p:nvSpPr>
        <p:spPr>
          <a:xfrm>
            <a:off x="4116389" y="6315077"/>
            <a:ext cx="3959226" cy="315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fontAlgn="auto">
              <a:defRPr sz="890" baseline="0" noProof="1" dirty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8877299" y="6315077"/>
            <a:ext cx="2700339" cy="315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fontAlgn="auto">
              <a:defRPr sz="890" baseline="0" noProof="1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25DF3764-102F-45BC-9DC6-B8A3A5E209BF}" type="slidenum">
              <a:rPr lang="zh-CN" altLang="en-US"/>
            </a:fld>
            <a:endParaRPr lang="zh-CN" altLang="en-US" dirty="0"/>
          </a:p>
        </p:txBody>
      </p:sp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 kern="1200" spc="266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06400" algn="l" rtl="0" fontAlgn="base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812800" algn="l" rtl="0" fontAlgn="base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219200" algn="l" rtl="0" fontAlgn="base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625600" algn="l" rtl="0" fontAlgn="base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203835" indent="-203835" algn="l" rtl="0" fontAlgn="base">
        <a:lnSpc>
          <a:spcPct val="130000"/>
        </a:lnSpc>
        <a:spcBef>
          <a:spcPct val="0"/>
        </a:spcBef>
        <a:spcAft>
          <a:spcPts val="890"/>
        </a:spcAft>
        <a:buFont typeface="Arial" panose="020B0604020202020204" pitchFamily="34" charset="0"/>
        <a:buChar char="●"/>
        <a:defRPr kern="1200" spc="134">
          <a:solidFill>
            <a:srgbClr val="595959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10235" indent="-203835" algn="l" rtl="0" fontAlgn="base">
        <a:lnSpc>
          <a:spcPct val="120000"/>
        </a:lnSpc>
        <a:spcBef>
          <a:spcPct val="0"/>
        </a:spcBef>
        <a:spcAft>
          <a:spcPts val="530"/>
        </a:spcAft>
        <a:buFont typeface="Arial" panose="020B0604020202020204" pitchFamily="34" charset="0"/>
        <a:buChar char="●"/>
        <a:tabLst>
          <a:tab pos="1430655" algn="l"/>
          <a:tab pos="1430655" algn="l"/>
          <a:tab pos="1430655" algn="l"/>
          <a:tab pos="1430655" algn="l"/>
        </a:tabLst>
        <a:defRPr sz="1420" kern="1200" spc="134">
          <a:solidFill>
            <a:srgbClr val="595959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016635" indent="-203835" algn="l" rtl="0" fontAlgn="base">
        <a:lnSpc>
          <a:spcPct val="120000"/>
        </a:lnSpc>
        <a:spcBef>
          <a:spcPct val="0"/>
        </a:spcBef>
        <a:spcAft>
          <a:spcPts val="530"/>
        </a:spcAft>
        <a:buFont typeface="Arial" panose="020B0604020202020204" pitchFamily="34" charset="0"/>
        <a:buChar char="●"/>
        <a:defRPr sz="1420" kern="1200" spc="134">
          <a:solidFill>
            <a:srgbClr val="595959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423035" indent="-203835" algn="l" rtl="0" fontAlgn="base">
        <a:lnSpc>
          <a:spcPct val="120000"/>
        </a:lnSpc>
        <a:spcBef>
          <a:spcPct val="0"/>
        </a:spcBef>
        <a:spcAft>
          <a:spcPts val="265"/>
        </a:spcAft>
        <a:buFont typeface="Wingdings" panose="05000000000000000000" pitchFamily="2" charset="2"/>
        <a:buChar char=""/>
        <a:defRPr sz="1245" kern="1200" spc="134">
          <a:solidFill>
            <a:srgbClr val="595959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829435" indent="-203835" algn="l" rtl="0" fontAlgn="base">
        <a:lnSpc>
          <a:spcPct val="120000"/>
        </a:lnSpc>
        <a:spcBef>
          <a:spcPct val="0"/>
        </a:spcBef>
        <a:spcAft>
          <a:spcPts val="265"/>
        </a:spcAft>
        <a:buFont typeface="Arial" panose="020B0604020202020204" pitchFamily="34" charset="0"/>
        <a:buChar char="•"/>
        <a:defRPr sz="1245" kern="1200" spc="134">
          <a:solidFill>
            <a:srgbClr val="595959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235835" indent="-203835" algn="l" defTabSz="812800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42235" indent="-203835" algn="l" defTabSz="812800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48635" indent="-203835" algn="l" defTabSz="812800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55035" indent="-203835" algn="l" defTabSz="812800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6400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19200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25600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2000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39035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45435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51835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707" r:id="rId2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标题占位符 1"/>
          <p:cNvSpPr>
            <a:spLocks noGrp="1" noChangeArrowheads="1"/>
          </p:cNvSpPr>
          <p:nvPr>
            <p:ph type="title" idx="4294967295"/>
            <p:custDataLst>
              <p:tags r:id="rId7"/>
            </p:custDataLst>
          </p:nvPr>
        </p:nvSpPr>
        <p:spPr bwMode="auto">
          <a:xfrm>
            <a:off x="608014" y="608015"/>
            <a:ext cx="10969626" cy="706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numCol="1" anchor="ctr" anchorCtr="0" compatLnSpc="1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589" name="文本占位符 2"/>
          <p:cNvSpPr>
            <a:spLocks noGrp="1" noChangeArrowheads="1"/>
          </p:cNvSpPr>
          <p:nvPr>
            <p:ph type="body" idx="9"/>
            <p:custDataLst>
              <p:tags r:id="rId8"/>
            </p:custDataLst>
          </p:nvPr>
        </p:nvSpPr>
        <p:spPr bwMode="auto">
          <a:xfrm>
            <a:off x="608014" y="1490665"/>
            <a:ext cx="10969626" cy="475932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numCol="1" anchor="t" anchorCtr="0" compatLnSpc="1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590" name="日期占位符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612776" y="6315077"/>
            <a:ext cx="2698751" cy="315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defRPr sz="890" baseline="0" noProof="1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/>
            </a:fld>
            <a:endParaRPr lang="zh-CN" altLang="en-US"/>
          </a:p>
        </p:txBody>
      </p:sp>
      <p:sp>
        <p:nvSpPr>
          <p:cNvPr id="1048591" name="页脚占位符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116389" y="6315077"/>
            <a:ext cx="3959226" cy="315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fontAlgn="auto">
              <a:defRPr sz="890" baseline="0" noProof="1" dirty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1048592" name="灯片编号占位符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877299" y="6315077"/>
            <a:ext cx="2700339" cy="315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fontAlgn="auto">
              <a:defRPr sz="890" baseline="0" noProof="1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25DF3764-102F-45BC-9DC6-B8A3A5E209BF}" type="slidenum">
              <a:rPr lang="zh-CN" altLang="en-US"/>
            </a:fld>
            <a:endParaRPr lang="zh-CN" altLang="en-US" dirty="0"/>
          </a:p>
        </p:txBody>
      </p: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 kern="1200" spc="266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06400" algn="l" rtl="0" fontAlgn="base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812800" algn="l" rtl="0" fontAlgn="base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219200" algn="l" rtl="0" fontAlgn="base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625600" algn="l" rtl="0" fontAlgn="base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203835" indent="-203835" algn="l" rtl="0" fontAlgn="base">
        <a:lnSpc>
          <a:spcPct val="130000"/>
        </a:lnSpc>
        <a:spcBef>
          <a:spcPct val="0"/>
        </a:spcBef>
        <a:spcAft>
          <a:spcPts val="890"/>
        </a:spcAft>
        <a:buFont typeface="Arial" panose="020B0604020202020204" pitchFamily="34" charset="0"/>
        <a:buChar char="●"/>
        <a:defRPr kern="1200" spc="134">
          <a:solidFill>
            <a:srgbClr val="595959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10235" indent="-203835" algn="l" rtl="0" fontAlgn="base">
        <a:lnSpc>
          <a:spcPct val="120000"/>
        </a:lnSpc>
        <a:spcBef>
          <a:spcPct val="0"/>
        </a:spcBef>
        <a:spcAft>
          <a:spcPts val="530"/>
        </a:spcAft>
        <a:buFont typeface="Arial" panose="020B0604020202020204" pitchFamily="34" charset="0"/>
        <a:buChar char="●"/>
        <a:tabLst>
          <a:tab pos="1430655" algn="l"/>
          <a:tab pos="1430655" algn="l"/>
          <a:tab pos="1430655" algn="l"/>
          <a:tab pos="1430655" algn="l"/>
        </a:tabLst>
        <a:defRPr sz="1420" kern="1200" spc="134">
          <a:solidFill>
            <a:srgbClr val="595959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016635" indent="-203835" algn="l" rtl="0" fontAlgn="base">
        <a:lnSpc>
          <a:spcPct val="120000"/>
        </a:lnSpc>
        <a:spcBef>
          <a:spcPct val="0"/>
        </a:spcBef>
        <a:spcAft>
          <a:spcPts val="530"/>
        </a:spcAft>
        <a:buFont typeface="Arial" panose="020B0604020202020204" pitchFamily="34" charset="0"/>
        <a:buChar char="●"/>
        <a:defRPr sz="1420" kern="1200" spc="134">
          <a:solidFill>
            <a:srgbClr val="595959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423035" indent="-203835" algn="l" rtl="0" fontAlgn="base">
        <a:lnSpc>
          <a:spcPct val="120000"/>
        </a:lnSpc>
        <a:spcBef>
          <a:spcPct val="0"/>
        </a:spcBef>
        <a:spcAft>
          <a:spcPts val="265"/>
        </a:spcAft>
        <a:buFont typeface="Wingdings" panose="05000000000000000000" pitchFamily="2" charset="2"/>
        <a:buChar char=""/>
        <a:defRPr sz="1245" kern="1200" spc="134">
          <a:solidFill>
            <a:srgbClr val="595959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829435" indent="-203835" algn="l" rtl="0" fontAlgn="base">
        <a:lnSpc>
          <a:spcPct val="120000"/>
        </a:lnSpc>
        <a:spcBef>
          <a:spcPct val="0"/>
        </a:spcBef>
        <a:spcAft>
          <a:spcPts val="265"/>
        </a:spcAft>
        <a:buFont typeface="Arial" panose="020B0604020202020204" pitchFamily="34" charset="0"/>
        <a:buChar char="•"/>
        <a:defRPr sz="1245" kern="1200" spc="134">
          <a:solidFill>
            <a:srgbClr val="595959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235835" indent="-203835" algn="l" defTabSz="812800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42235" indent="-203835" algn="l" defTabSz="812800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48635" indent="-203835" algn="l" defTabSz="812800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55035" indent="-203835" algn="l" defTabSz="812800" rtl="0" eaLnBrk="1" latinLnBrk="0" hangingPunct="1">
        <a:lnSpc>
          <a:spcPct val="90000"/>
        </a:lnSpc>
        <a:spcBef>
          <a:spcPts val="445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6400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19200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25600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2000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39035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45435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51835" algn="l" defTabSz="812800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013" y="608013"/>
            <a:ext cx="10969625" cy="706437"/>
          </a:xfrm>
          <a:prstGeom prst="rect">
            <a:avLst/>
          </a:prstGeom>
          <a:noFill/>
          <a:ln w="9525">
            <a:noFill/>
          </a:ln>
        </p:spPr>
        <p:txBody>
          <a:bodyPr vert="horz" lIns="90170" tIns="46990" rIns="90170" bIns="46990"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608013" y="1490663"/>
            <a:ext cx="10969625" cy="4759325"/>
          </a:xfrm>
          <a:prstGeom prst="rect">
            <a:avLst/>
          </a:prstGeom>
          <a:noFill/>
          <a:ln w="9525">
            <a:noFill/>
          </a:ln>
        </p:spPr>
        <p:txBody>
          <a:bodyPr vert="horz" lIns="90000" tIns="46800" rIns="90000" bIns="46800"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123" name="文本占位符 2"/>
          <p:cNvSpPr>
            <a:spLocks noGrp="1"/>
          </p:cNvSpPr>
          <p:nvPr>
            <p:ph type="body" idx="9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2C3597-5166-476C-9D08-5BBBF81254EB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latin typeface="Calibri" panose="020F0502020204030204" charset="0"/>
                <a:ea typeface="微软雅黑 Light" panose="020B0502040204020203" pitchFamily="34" charset="-122"/>
              </a:defRPr>
            </a:lvl1pPr>
          </a:lstStyle>
          <a:p>
            <a:pPr lvl="0">
              <a:buNone/>
            </a:pPr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微软雅黑 Light" panose="020B0502040204020203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微软雅黑 Light" panose="020B0502040204020203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微软雅黑 Light" panose="020B0502040204020203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  <a:ea typeface="微软雅黑 Light" panose="020B0502040204020203" pitchFamily="34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charset="0"/>
          <a:ea typeface="微软雅黑 Light" panose="020B0502040204020203" pitchFamily="34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charset="0"/>
          <a:ea typeface="微软雅黑 Light" panose="020B0502040204020203" pitchFamily="34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charset="0"/>
          <a:ea typeface="微软雅黑 Light" panose="020B0502040204020203" pitchFamily="34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charset="0"/>
          <a:ea typeface="微软雅黑 Light" panose="020B0502040204020203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defRPr sz="12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D997B5FA-0921-464F-AAE1-844C04324D7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defRPr sz="12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8B004716-80ED-467E-BF23-30493C869854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charset="0"/>
          <a:ea typeface="微软雅黑 Light" panose="020B0502040204020203" pitchFamily="34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charset="0"/>
          <a:ea typeface="微软雅黑 Light" panose="020B0502040204020203" pitchFamily="34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charset="0"/>
          <a:ea typeface="微软雅黑 Light" panose="020B0502040204020203" pitchFamily="34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charset="0"/>
          <a:ea typeface="微软雅黑 Light" panose="020B0502040204020203" pitchFamily="34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charset="0"/>
          <a:ea typeface="微软雅黑 Light" panose="020B0502040204020203" pitchFamily="34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charset="0"/>
          <a:ea typeface="微软雅黑 Light" panose="020B0502040204020203" pitchFamily="34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charset="0"/>
          <a:ea typeface="微软雅黑 Light" panose="020B0502040204020203" pitchFamily="34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charset="0"/>
          <a:ea typeface="微软雅黑 Light" panose="020B0502040204020203" pitchFamily="34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99.xml"/><Relationship Id="rId3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8.xml"/><Relationship Id="rId3" Type="http://schemas.openxmlformats.org/officeDocument/2006/relationships/tags" Target="../tags/tag100.xml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02.xml"/><Relationship Id="rId2" Type="http://schemas.openxmlformats.org/officeDocument/2006/relationships/image" Target="../media/image20.png"/><Relationship Id="rId1" Type="http://schemas.openxmlformats.org/officeDocument/2006/relationships/tags" Target="../tags/tag10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6.xml"/><Relationship Id="rId3" Type="http://schemas.openxmlformats.org/officeDocument/2006/relationships/tags" Target="../tags/tag104.xml"/><Relationship Id="rId2" Type="http://schemas.openxmlformats.org/officeDocument/2006/relationships/image" Target="../media/image21.png"/><Relationship Id="rId1" Type="http://schemas.openxmlformats.org/officeDocument/2006/relationships/tags" Target="../tags/tag10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7" Type="http://schemas.openxmlformats.org/officeDocument/2006/relationships/tags" Target="../tags/tag10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tags" Target="../tags/tag10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jpeg"/><Relationship Id="rId8" Type="http://schemas.openxmlformats.org/officeDocument/2006/relationships/image" Target="../media/image29.png"/><Relationship Id="rId7" Type="http://schemas.openxmlformats.org/officeDocument/2006/relationships/tags" Target="../tags/tag111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4" Type="http://schemas.openxmlformats.org/officeDocument/2006/relationships/slideLayout" Target="../slideLayouts/slideLayout66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image" Target="../media/image31.jpeg"/><Relationship Id="rId1" Type="http://schemas.openxmlformats.org/officeDocument/2006/relationships/tags" Target="../tags/tag10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6.xml"/><Relationship Id="rId3" Type="http://schemas.openxmlformats.org/officeDocument/2006/relationships/tags" Target="../tags/tag116.xml"/><Relationship Id="rId2" Type="http://schemas.openxmlformats.org/officeDocument/2006/relationships/image" Target="../media/image32.png"/><Relationship Id="rId1" Type="http://schemas.openxmlformats.org/officeDocument/2006/relationships/tags" Target="../tags/tag11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image" Target="../media/image34.png"/><Relationship Id="rId4" Type="http://schemas.openxmlformats.org/officeDocument/2006/relationships/tags" Target="../tags/tag119.xml"/><Relationship Id="rId3" Type="http://schemas.openxmlformats.org/officeDocument/2006/relationships/image" Target="../media/image33.png"/><Relationship Id="rId2" Type="http://schemas.openxmlformats.org/officeDocument/2006/relationships/tags" Target="../tags/tag118.xml"/><Relationship Id="rId18" Type="http://schemas.openxmlformats.org/officeDocument/2006/relationships/slideLayout" Target="../slideLayouts/slideLayout66.xml"/><Relationship Id="rId17" Type="http://schemas.openxmlformats.org/officeDocument/2006/relationships/tags" Target="../tags/tag131.xml"/><Relationship Id="rId16" Type="http://schemas.openxmlformats.org/officeDocument/2006/relationships/tags" Target="../tags/tag130.xml"/><Relationship Id="rId15" Type="http://schemas.openxmlformats.org/officeDocument/2006/relationships/tags" Target="../tags/tag129.xml"/><Relationship Id="rId14" Type="http://schemas.openxmlformats.org/officeDocument/2006/relationships/tags" Target="../tags/tag128.xml"/><Relationship Id="rId13" Type="http://schemas.openxmlformats.org/officeDocument/2006/relationships/tags" Target="../tags/tag127.xml"/><Relationship Id="rId12" Type="http://schemas.openxmlformats.org/officeDocument/2006/relationships/tags" Target="../tags/tag126.xml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tags" Target="../tags/tag117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63.xml"/><Relationship Id="rId3" Type="http://schemas.openxmlformats.org/officeDocument/2006/relationships/tags" Target="../tags/tag132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6.xml"/><Relationship Id="rId2" Type="http://schemas.openxmlformats.org/officeDocument/2006/relationships/tags" Target="../tags/tag134.xml"/><Relationship Id="rId1" Type="http://schemas.openxmlformats.org/officeDocument/2006/relationships/tags" Target="../tags/tag1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6.xml"/><Relationship Id="rId2" Type="http://schemas.openxmlformats.org/officeDocument/2006/relationships/tags" Target="../tags/tag136.xml"/><Relationship Id="rId1" Type="http://schemas.openxmlformats.org/officeDocument/2006/relationships/tags" Target="../tags/tag13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Relationship Id="rId3" Type="http://schemas.openxmlformats.org/officeDocument/2006/relationships/tags" Target="../tags/tag138.xml"/><Relationship Id="rId2" Type="http://schemas.openxmlformats.org/officeDocument/2006/relationships/image" Target="../media/image37.png"/><Relationship Id="rId11" Type="http://schemas.openxmlformats.org/officeDocument/2006/relationships/slideLayout" Target="../slideLayouts/slideLayout66.xml"/><Relationship Id="rId10" Type="http://schemas.openxmlformats.org/officeDocument/2006/relationships/tags" Target="../tags/tag142.xml"/><Relationship Id="rId1" Type="http://schemas.openxmlformats.org/officeDocument/2006/relationships/tags" Target="../tags/tag137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6.xml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image" Target="../media/image42.png"/><Relationship Id="rId3" Type="http://schemas.openxmlformats.org/officeDocument/2006/relationships/tags" Target="../tags/tag144.xml"/><Relationship Id="rId2" Type="http://schemas.openxmlformats.org/officeDocument/2006/relationships/image" Target="../media/image41.png"/><Relationship Id="rId1" Type="http://schemas.openxmlformats.org/officeDocument/2006/relationships/tags" Target="../tags/tag14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54.xml"/><Relationship Id="rId8" Type="http://schemas.openxmlformats.org/officeDocument/2006/relationships/tags" Target="../tags/tag153.xml"/><Relationship Id="rId7" Type="http://schemas.openxmlformats.org/officeDocument/2006/relationships/tags" Target="../tags/tag152.xml"/><Relationship Id="rId6" Type="http://schemas.openxmlformats.org/officeDocument/2006/relationships/image" Target="../media/image43.png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4" Type="http://schemas.openxmlformats.org/officeDocument/2006/relationships/slideLayout" Target="../slideLayouts/slideLayout4.xml"/><Relationship Id="rId13" Type="http://schemas.openxmlformats.org/officeDocument/2006/relationships/tags" Target="../tags/tag157.xml"/><Relationship Id="rId12" Type="http://schemas.openxmlformats.org/officeDocument/2006/relationships/tags" Target="../tags/tag156.xml"/><Relationship Id="rId11" Type="http://schemas.openxmlformats.org/officeDocument/2006/relationships/tags" Target="../tags/tag155.xml"/><Relationship Id="rId10" Type="http://schemas.openxmlformats.org/officeDocument/2006/relationships/image" Target="../media/image44.png"/><Relationship Id="rId1" Type="http://schemas.openxmlformats.org/officeDocument/2006/relationships/tags" Target="../tags/tag147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59.xml"/><Relationship Id="rId2" Type="http://schemas.openxmlformats.org/officeDocument/2006/relationships/image" Target="../media/image45.jpeg"/><Relationship Id="rId1" Type="http://schemas.openxmlformats.org/officeDocument/2006/relationships/tags" Target="../tags/tag15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1.xml"/><Relationship Id="rId1" Type="http://schemas.openxmlformats.org/officeDocument/2006/relationships/tags" Target="../tags/tag16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1.xml"/><Relationship Id="rId1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6.xml"/><Relationship Id="rId3" Type="http://schemas.openxmlformats.org/officeDocument/2006/relationships/tags" Target="../tags/tag163.xml"/><Relationship Id="rId2" Type="http://schemas.openxmlformats.org/officeDocument/2006/relationships/image" Target="../media/image47.png"/><Relationship Id="rId1" Type="http://schemas.openxmlformats.org/officeDocument/2006/relationships/tags" Target="../tags/tag16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166.xml"/><Relationship Id="rId7" Type="http://schemas.openxmlformats.org/officeDocument/2006/relationships/image" Target="../media/image51.jpeg"/><Relationship Id="rId6" Type="http://schemas.openxmlformats.org/officeDocument/2006/relationships/image" Target="../media/image4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tags" Target="../tags/tag165.xml"/><Relationship Id="rId2" Type="http://schemas.openxmlformats.org/officeDocument/2006/relationships/image" Target="../media/image48.png"/><Relationship Id="rId1" Type="http://schemas.openxmlformats.org/officeDocument/2006/relationships/tags" Target="../tags/tag164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8.xml"/><Relationship Id="rId3" Type="http://schemas.openxmlformats.org/officeDocument/2006/relationships/tags" Target="../tags/tag167.xml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69.xml"/><Relationship Id="rId3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tags" Target="../tags/tag168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71.xml"/><Relationship Id="rId3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tags" Target="../tags/tag170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60.xml"/><Relationship Id="rId4" Type="http://schemas.openxmlformats.org/officeDocument/2006/relationships/tags" Target="../tags/tag174.xml"/><Relationship Id="rId3" Type="http://schemas.openxmlformats.org/officeDocument/2006/relationships/image" Target="../media/image52.png"/><Relationship Id="rId2" Type="http://schemas.openxmlformats.org/officeDocument/2006/relationships/tags" Target="../tags/tag173.xml"/><Relationship Id="rId1" Type="http://schemas.openxmlformats.org/officeDocument/2006/relationships/tags" Target="../tags/tag172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.jpeg"/><Relationship Id="rId8" Type="http://schemas.openxmlformats.org/officeDocument/2006/relationships/image" Target="../media/image59.png"/><Relationship Id="rId7" Type="http://schemas.openxmlformats.org/officeDocument/2006/relationships/image" Target="../media/image58.png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9" Type="http://schemas.openxmlformats.org/officeDocument/2006/relationships/notesSlide" Target="../notesSlides/notesSlide8.xml"/><Relationship Id="rId18" Type="http://schemas.openxmlformats.org/officeDocument/2006/relationships/slideLayout" Target="../slideLayouts/slideLayout60.xml"/><Relationship Id="rId17" Type="http://schemas.openxmlformats.org/officeDocument/2006/relationships/tags" Target="../tags/tag176.xml"/><Relationship Id="rId16" Type="http://schemas.openxmlformats.org/officeDocument/2006/relationships/image" Target="../media/image67.png"/><Relationship Id="rId15" Type="http://schemas.openxmlformats.org/officeDocument/2006/relationships/image" Target="../media/image66.png"/><Relationship Id="rId14" Type="http://schemas.openxmlformats.org/officeDocument/2006/relationships/image" Target="../media/image65.png"/><Relationship Id="rId13" Type="http://schemas.openxmlformats.org/officeDocument/2006/relationships/image" Target="../media/image64.png"/><Relationship Id="rId12" Type="http://schemas.openxmlformats.org/officeDocument/2006/relationships/image" Target="../media/image63.png"/><Relationship Id="rId11" Type="http://schemas.openxmlformats.org/officeDocument/2006/relationships/image" Target="../media/image62.png"/><Relationship Id="rId10" Type="http://schemas.openxmlformats.org/officeDocument/2006/relationships/image" Target="../media/image61.jpeg"/><Relationship Id="rId1" Type="http://schemas.openxmlformats.org/officeDocument/2006/relationships/tags" Target="../tags/tag175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9.jpeg"/><Relationship Id="rId8" Type="http://schemas.openxmlformats.org/officeDocument/2006/relationships/tags" Target="../tags/tag183.xml"/><Relationship Id="rId7" Type="http://schemas.openxmlformats.org/officeDocument/2006/relationships/image" Target="../media/image68.png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tags" Target="../tags/tag180.xml"/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4" Type="http://schemas.openxmlformats.org/officeDocument/2006/relationships/notesSlide" Target="../notesSlides/notesSlide9.xml"/><Relationship Id="rId13" Type="http://schemas.openxmlformats.org/officeDocument/2006/relationships/slideLayout" Target="../slideLayouts/slideLayout60.xml"/><Relationship Id="rId12" Type="http://schemas.openxmlformats.org/officeDocument/2006/relationships/tags" Target="../tags/tag186.xml"/><Relationship Id="rId11" Type="http://schemas.openxmlformats.org/officeDocument/2006/relationships/tags" Target="../tags/tag185.xml"/><Relationship Id="rId10" Type="http://schemas.openxmlformats.org/officeDocument/2006/relationships/tags" Target="../tags/tag184.xml"/><Relationship Id="rId1" Type="http://schemas.openxmlformats.org/officeDocument/2006/relationships/tags" Target="../tags/tag177.xml"/></Relationships>
</file>

<file path=ppt/slides/_rels/slide26.xml.rels><?xml version="1.0" encoding="UTF-8" standalone="yes"?>
<Relationships xmlns="http://schemas.openxmlformats.org/package/2006/relationships"><Relationship Id="rId93" Type="http://schemas.openxmlformats.org/officeDocument/2006/relationships/notesSlide" Target="../notesSlides/notesSlide10.xml"/><Relationship Id="rId92" Type="http://schemas.openxmlformats.org/officeDocument/2006/relationships/slideLayout" Target="../slideLayouts/slideLayout60.xml"/><Relationship Id="rId91" Type="http://schemas.openxmlformats.org/officeDocument/2006/relationships/tags" Target="../tags/tag270.xml"/><Relationship Id="rId90" Type="http://schemas.openxmlformats.org/officeDocument/2006/relationships/tags" Target="../tags/tag269.xml"/><Relationship Id="rId9" Type="http://schemas.openxmlformats.org/officeDocument/2006/relationships/tags" Target="../tags/tag195.xml"/><Relationship Id="rId89" Type="http://schemas.openxmlformats.org/officeDocument/2006/relationships/tags" Target="../tags/tag268.xml"/><Relationship Id="rId88" Type="http://schemas.openxmlformats.org/officeDocument/2006/relationships/tags" Target="../tags/tag267.xml"/><Relationship Id="rId87" Type="http://schemas.openxmlformats.org/officeDocument/2006/relationships/tags" Target="../tags/tag266.xml"/><Relationship Id="rId86" Type="http://schemas.openxmlformats.org/officeDocument/2006/relationships/tags" Target="../tags/tag265.xml"/><Relationship Id="rId85" Type="http://schemas.openxmlformats.org/officeDocument/2006/relationships/tags" Target="../tags/tag264.xml"/><Relationship Id="rId84" Type="http://schemas.openxmlformats.org/officeDocument/2006/relationships/tags" Target="../tags/tag263.xml"/><Relationship Id="rId83" Type="http://schemas.openxmlformats.org/officeDocument/2006/relationships/image" Target="../media/image76.svg"/><Relationship Id="rId82" Type="http://schemas.openxmlformats.org/officeDocument/2006/relationships/image" Target="../media/image75.png"/><Relationship Id="rId81" Type="http://schemas.openxmlformats.org/officeDocument/2006/relationships/tags" Target="../tags/tag262.xml"/><Relationship Id="rId80" Type="http://schemas.openxmlformats.org/officeDocument/2006/relationships/tags" Target="../tags/tag261.xml"/><Relationship Id="rId8" Type="http://schemas.openxmlformats.org/officeDocument/2006/relationships/tags" Target="../tags/tag194.xml"/><Relationship Id="rId79" Type="http://schemas.openxmlformats.org/officeDocument/2006/relationships/tags" Target="../tags/tag260.xml"/><Relationship Id="rId78" Type="http://schemas.openxmlformats.org/officeDocument/2006/relationships/tags" Target="../tags/tag259.xml"/><Relationship Id="rId77" Type="http://schemas.openxmlformats.org/officeDocument/2006/relationships/tags" Target="../tags/tag258.xml"/><Relationship Id="rId76" Type="http://schemas.openxmlformats.org/officeDocument/2006/relationships/tags" Target="../tags/tag257.xml"/><Relationship Id="rId75" Type="http://schemas.openxmlformats.org/officeDocument/2006/relationships/tags" Target="../tags/tag256.xml"/><Relationship Id="rId74" Type="http://schemas.openxmlformats.org/officeDocument/2006/relationships/tags" Target="../tags/tag255.xml"/><Relationship Id="rId73" Type="http://schemas.openxmlformats.org/officeDocument/2006/relationships/tags" Target="../tags/tag254.xml"/><Relationship Id="rId72" Type="http://schemas.openxmlformats.org/officeDocument/2006/relationships/tags" Target="../tags/tag253.xml"/><Relationship Id="rId71" Type="http://schemas.openxmlformats.org/officeDocument/2006/relationships/tags" Target="../tags/tag252.xml"/><Relationship Id="rId70" Type="http://schemas.openxmlformats.org/officeDocument/2006/relationships/tags" Target="../tags/tag251.xml"/><Relationship Id="rId7" Type="http://schemas.openxmlformats.org/officeDocument/2006/relationships/tags" Target="../tags/tag193.xml"/><Relationship Id="rId69" Type="http://schemas.openxmlformats.org/officeDocument/2006/relationships/tags" Target="../tags/tag250.xml"/><Relationship Id="rId68" Type="http://schemas.openxmlformats.org/officeDocument/2006/relationships/tags" Target="../tags/tag249.xml"/><Relationship Id="rId67" Type="http://schemas.openxmlformats.org/officeDocument/2006/relationships/tags" Target="../tags/tag248.xml"/><Relationship Id="rId66" Type="http://schemas.openxmlformats.org/officeDocument/2006/relationships/tags" Target="../tags/tag247.xml"/><Relationship Id="rId65" Type="http://schemas.openxmlformats.org/officeDocument/2006/relationships/tags" Target="../tags/tag246.xml"/><Relationship Id="rId64" Type="http://schemas.openxmlformats.org/officeDocument/2006/relationships/tags" Target="../tags/tag245.xml"/><Relationship Id="rId63" Type="http://schemas.openxmlformats.org/officeDocument/2006/relationships/tags" Target="../tags/tag244.xml"/><Relationship Id="rId62" Type="http://schemas.openxmlformats.org/officeDocument/2006/relationships/tags" Target="../tags/tag243.xml"/><Relationship Id="rId61" Type="http://schemas.openxmlformats.org/officeDocument/2006/relationships/tags" Target="../tags/tag242.xml"/><Relationship Id="rId60" Type="http://schemas.openxmlformats.org/officeDocument/2006/relationships/tags" Target="../tags/tag241.xml"/><Relationship Id="rId6" Type="http://schemas.openxmlformats.org/officeDocument/2006/relationships/tags" Target="../tags/tag192.xml"/><Relationship Id="rId59" Type="http://schemas.openxmlformats.org/officeDocument/2006/relationships/tags" Target="../tags/tag240.xml"/><Relationship Id="rId58" Type="http://schemas.openxmlformats.org/officeDocument/2006/relationships/tags" Target="../tags/tag239.xml"/><Relationship Id="rId57" Type="http://schemas.openxmlformats.org/officeDocument/2006/relationships/tags" Target="../tags/tag238.xml"/><Relationship Id="rId56" Type="http://schemas.openxmlformats.org/officeDocument/2006/relationships/tags" Target="../tags/tag237.xml"/><Relationship Id="rId55" Type="http://schemas.openxmlformats.org/officeDocument/2006/relationships/tags" Target="../tags/tag236.xml"/><Relationship Id="rId54" Type="http://schemas.openxmlformats.org/officeDocument/2006/relationships/tags" Target="../tags/tag235.xml"/><Relationship Id="rId53" Type="http://schemas.openxmlformats.org/officeDocument/2006/relationships/tags" Target="../tags/tag234.xml"/><Relationship Id="rId52" Type="http://schemas.openxmlformats.org/officeDocument/2006/relationships/tags" Target="../tags/tag233.xml"/><Relationship Id="rId51" Type="http://schemas.openxmlformats.org/officeDocument/2006/relationships/tags" Target="../tags/tag232.xml"/><Relationship Id="rId50" Type="http://schemas.openxmlformats.org/officeDocument/2006/relationships/tags" Target="../tags/tag231.xml"/><Relationship Id="rId5" Type="http://schemas.openxmlformats.org/officeDocument/2006/relationships/tags" Target="../tags/tag191.xml"/><Relationship Id="rId49" Type="http://schemas.openxmlformats.org/officeDocument/2006/relationships/tags" Target="../tags/tag230.xml"/><Relationship Id="rId48" Type="http://schemas.openxmlformats.org/officeDocument/2006/relationships/tags" Target="../tags/tag229.xml"/><Relationship Id="rId47" Type="http://schemas.openxmlformats.org/officeDocument/2006/relationships/tags" Target="../tags/tag228.xml"/><Relationship Id="rId46" Type="http://schemas.openxmlformats.org/officeDocument/2006/relationships/tags" Target="../tags/tag227.xml"/><Relationship Id="rId45" Type="http://schemas.openxmlformats.org/officeDocument/2006/relationships/tags" Target="../tags/tag226.xml"/><Relationship Id="rId44" Type="http://schemas.openxmlformats.org/officeDocument/2006/relationships/tags" Target="../tags/tag225.xml"/><Relationship Id="rId43" Type="http://schemas.openxmlformats.org/officeDocument/2006/relationships/tags" Target="../tags/tag224.xml"/><Relationship Id="rId42" Type="http://schemas.openxmlformats.org/officeDocument/2006/relationships/tags" Target="../tags/tag223.xml"/><Relationship Id="rId41" Type="http://schemas.openxmlformats.org/officeDocument/2006/relationships/tags" Target="../tags/tag222.xml"/><Relationship Id="rId40" Type="http://schemas.openxmlformats.org/officeDocument/2006/relationships/tags" Target="../tags/tag221.xml"/><Relationship Id="rId4" Type="http://schemas.openxmlformats.org/officeDocument/2006/relationships/tags" Target="../tags/tag190.xml"/><Relationship Id="rId39" Type="http://schemas.openxmlformats.org/officeDocument/2006/relationships/tags" Target="../tags/tag220.xml"/><Relationship Id="rId38" Type="http://schemas.openxmlformats.org/officeDocument/2006/relationships/image" Target="../media/image74.jpeg"/><Relationship Id="rId37" Type="http://schemas.openxmlformats.org/officeDocument/2006/relationships/tags" Target="../tags/tag219.xml"/><Relationship Id="rId36" Type="http://schemas.openxmlformats.org/officeDocument/2006/relationships/tags" Target="../tags/tag218.xml"/><Relationship Id="rId35" Type="http://schemas.openxmlformats.org/officeDocument/2006/relationships/tags" Target="../tags/tag217.xml"/><Relationship Id="rId34" Type="http://schemas.openxmlformats.org/officeDocument/2006/relationships/tags" Target="../tags/tag216.xml"/><Relationship Id="rId33" Type="http://schemas.openxmlformats.org/officeDocument/2006/relationships/tags" Target="../tags/tag215.xml"/><Relationship Id="rId32" Type="http://schemas.openxmlformats.org/officeDocument/2006/relationships/tags" Target="../tags/tag214.xml"/><Relationship Id="rId31" Type="http://schemas.openxmlformats.org/officeDocument/2006/relationships/tags" Target="../tags/tag213.xml"/><Relationship Id="rId30" Type="http://schemas.openxmlformats.org/officeDocument/2006/relationships/tags" Target="../tags/tag212.xml"/><Relationship Id="rId3" Type="http://schemas.openxmlformats.org/officeDocument/2006/relationships/tags" Target="../tags/tag189.xml"/><Relationship Id="rId29" Type="http://schemas.openxmlformats.org/officeDocument/2006/relationships/tags" Target="../tags/tag211.xml"/><Relationship Id="rId28" Type="http://schemas.openxmlformats.org/officeDocument/2006/relationships/tags" Target="../tags/tag210.xml"/><Relationship Id="rId27" Type="http://schemas.openxmlformats.org/officeDocument/2006/relationships/tags" Target="../tags/tag209.xml"/><Relationship Id="rId26" Type="http://schemas.openxmlformats.org/officeDocument/2006/relationships/image" Target="../media/image73.svg"/><Relationship Id="rId25" Type="http://schemas.openxmlformats.org/officeDocument/2006/relationships/image" Target="../media/image72.png"/><Relationship Id="rId24" Type="http://schemas.openxmlformats.org/officeDocument/2006/relationships/tags" Target="../tags/tag208.xml"/><Relationship Id="rId23" Type="http://schemas.openxmlformats.org/officeDocument/2006/relationships/tags" Target="../tags/tag207.xml"/><Relationship Id="rId22" Type="http://schemas.openxmlformats.org/officeDocument/2006/relationships/tags" Target="../tags/tag206.xml"/><Relationship Id="rId21" Type="http://schemas.openxmlformats.org/officeDocument/2006/relationships/tags" Target="../tags/tag205.xml"/><Relationship Id="rId20" Type="http://schemas.openxmlformats.org/officeDocument/2006/relationships/tags" Target="../tags/tag204.xml"/><Relationship Id="rId2" Type="http://schemas.openxmlformats.org/officeDocument/2006/relationships/tags" Target="../tags/tag188.xml"/><Relationship Id="rId19" Type="http://schemas.openxmlformats.org/officeDocument/2006/relationships/tags" Target="../tags/tag203.xml"/><Relationship Id="rId18" Type="http://schemas.openxmlformats.org/officeDocument/2006/relationships/image" Target="../media/image71.svg"/><Relationship Id="rId17" Type="http://schemas.openxmlformats.org/officeDocument/2006/relationships/image" Target="../media/image70.png"/><Relationship Id="rId16" Type="http://schemas.openxmlformats.org/officeDocument/2006/relationships/tags" Target="../tags/tag202.xml"/><Relationship Id="rId15" Type="http://schemas.openxmlformats.org/officeDocument/2006/relationships/tags" Target="../tags/tag201.xml"/><Relationship Id="rId14" Type="http://schemas.openxmlformats.org/officeDocument/2006/relationships/tags" Target="../tags/tag200.xml"/><Relationship Id="rId13" Type="http://schemas.openxmlformats.org/officeDocument/2006/relationships/tags" Target="../tags/tag199.xml"/><Relationship Id="rId12" Type="http://schemas.openxmlformats.org/officeDocument/2006/relationships/tags" Target="../tags/tag198.xml"/><Relationship Id="rId11" Type="http://schemas.openxmlformats.org/officeDocument/2006/relationships/tags" Target="../tags/tag197.xml"/><Relationship Id="rId10" Type="http://schemas.openxmlformats.org/officeDocument/2006/relationships/tags" Target="../tags/tag196.xml"/><Relationship Id="rId1" Type="http://schemas.openxmlformats.org/officeDocument/2006/relationships/tags" Target="../tags/tag187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60.xml"/><Relationship Id="rId7" Type="http://schemas.openxmlformats.org/officeDocument/2006/relationships/tags" Target="../tags/tag276.xml"/><Relationship Id="rId6" Type="http://schemas.openxmlformats.org/officeDocument/2006/relationships/tags" Target="../tags/tag275.xml"/><Relationship Id="rId5" Type="http://schemas.openxmlformats.org/officeDocument/2006/relationships/tags" Target="../tags/tag274.xml"/><Relationship Id="rId4" Type="http://schemas.openxmlformats.org/officeDocument/2006/relationships/tags" Target="../tags/tag273.xml"/><Relationship Id="rId3" Type="http://schemas.openxmlformats.org/officeDocument/2006/relationships/tags" Target="../tags/tag272.xml"/><Relationship Id="rId2" Type="http://schemas.openxmlformats.org/officeDocument/2006/relationships/image" Target="../media/image77.png"/><Relationship Id="rId1" Type="http://schemas.openxmlformats.org/officeDocument/2006/relationships/tags" Target="../tags/tag27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60.xml"/><Relationship Id="rId6" Type="http://schemas.openxmlformats.org/officeDocument/2006/relationships/tags" Target="../tags/tag279.xml"/><Relationship Id="rId5" Type="http://schemas.openxmlformats.org/officeDocument/2006/relationships/image" Target="../media/image78.png"/><Relationship Id="rId4" Type="http://schemas.openxmlformats.org/officeDocument/2006/relationships/tags" Target="../tags/tag278.xml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tags" Target="../tags/tag277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288.xml"/><Relationship Id="rId8" Type="http://schemas.openxmlformats.org/officeDocument/2006/relationships/tags" Target="../tags/tag287.xml"/><Relationship Id="rId7" Type="http://schemas.openxmlformats.org/officeDocument/2006/relationships/tags" Target="../tags/tag286.xml"/><Relationship Id="rId6" Type="http://schemas.openxmlformats.org/officeDocument/2006/relationships/tags" Target="../tags/tag285.xml"/><Relationship Id="rId5" Type="http://schemas.openxmlformats.org/officeDocument/2006/relationships/tags" Target="../tags/tag284.xml"/><Relationship Id="rId4" Type="http://schemas.openxmlformats.org/officeDocument/2006/relationships/tags" Target="../tags/tag283.xml"/><Relationship Id="rId3" Type="http://schemas.openxmlformats.org/officeDocument/2006/relationships/tags" Target="../tags/tag282.xml"/><Relationship Id="rId2" Type="http://schemas.openxmlformats.org/officeDocument/2006/relationships/tags" Target="../tags/tag281.xml"/><Relationship Id="rId16" Type="http://schemas.openxmlformats.org/officeDocument/2006/relationships/notesSlide" Target="../notesSlides/notesSlide13.xml"/><Relationship Id="rId15" Type="http://schemas.openxmlformats.org/officeDocument/2006/relationships/slideLayout" Target="../slideLayouts/slideLayout60.xml"/><Relationship Id="rId14" Type="http://schemas.openxmlformats.org/officeDocument/2006/relationships/tags" Target="../tags/tag292.xml"/><Relationship Id="rId13" Type="http://schemas.openxmlformats.org/officeDocument/2006/relationships/tags" Target="../tags/tag291.xml"/><Relationship Id="rId12" Type="http://schemas.openxmlformats.org/officeDocument/2006/relationships/image" Target="../media/image79.png"/><Relationship Id="rId11" Type="http://schemas.openxmlformats.org/officeDocument/2006/relationships/tags" Target="../tags/tag290.xml"/><Relationship Id="rId10" Type="http://schemas.openxmlformats.org/officeDocument/2006/relationships/tags" Target="../tags/tag289.xml"/><Relationship Id="rId1" Type="http://schemas.openxmlformats.org/officeDocument/2006/relationships/tags" Target="../tags/tag280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slideLayout" Target="../slideLayouts/slideLayout60.xml"/><Relationship Id="rId7" Type="http://schemas.openxmlformats.org/officeDocument/2006/relationships/tags" Target="../tags/tag297.xml"/><Relationship Id="rId6" Type="http://schemas.openxmlformats.org/officeDocument/2006/relationships/image" Target="../media/image81.jpeg"/><Relationship Id="rId5" Type="http://schemas.openxmlformats.org/officeDocument/2006/relationships/tags" Target="../tags/tag296.xml"/><Relationship Id="rId4" Type="http://schemas.openxmlformats.org/officeDocument/2006/relationships/image" Target="../media/image80.png"/><Relationship Id="rId3" Type="http://schemas.openxmlformats.org/officeDocument/2006/relationships/tags" Target="../tags/tag295.xml"/><Relationship Id="rId2" Type="http://schemas.openxmlformats.org/officeDocument/2006/relationships/tags" Target="../tags/tag294.xml"/><Relationship Id="rId1" Type="http://schemas.openxmlformats.org/officeDocument/2006/relationships/tags" Target="../tags/tag293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5.xml"/><Relationship Id="rId8" Type="http://schemas.openxmlformats.org/officeDocument/2006/relationships/slideLayout" Target="../slideLayouts/slideLayout60.xml"/><Relationship Id="rId7" Type="http://schemas.openxmlformats.org/officeDocument/2006/relationships/tags" Target="../tags/tag303.xml"/><Relationship Id="rId6" Type="http://schemas.openxmlformats.org/officeDocument/2006/relationships/image" Target="../media/image82.png"/><Relationship Id="rId5" Type="http://schemas.openxmlformats.org/officeDocument/2006/relationships/tags" Target="../tags/tag302.xml"/><Relationship Id="rId4" Type="http://schemas.openxmlformats.org/officeDocument/2006/relationships/tags" Target="../tags/tag301.xml"/><Relationship Id="rId3" Type="http://schemas.openxmlformats.org/officeDocument/2006/relationships/tags" Target="../tags/tag300.xml"/><Relationship Id="rId2" Type="http://schemas.openxmlformats.org/officeDocument/2006/relationships/tags" Target="../tags/tag299.xml"/><Relationship Id="rId1" Type="http://schemas.openxmlformats.org/officeDocument/2006/relationships/tags" Target="../tags/tag298.xml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60.xml"/><Relationship Id="rId5" Type="http://schemas.openxmlformats.org/officeDocument/2006/relationships/tags" Target="../tags/tag307.xml"/><Relationship Id="rId4" Type="http://schemas.openxmlformats.org/officeDocument/2006/relationships/tags" Target="../tags/tag306.xml"/><Relationship Id="rId3" Type="http://schemas.openxmlformats.org/officeDocument/2006/relationships/image" Target="../media/image83.png"/><Relationship Id="rId2" Type="http://schemas.openxmlformats.org/officeDocument/2006/relationships/tags" Target="../tags/tag305.xml"/><Relationship Id="rId1" Type="http://schemas.openxmlformats.org/officeDocument/2006/relationships/tags" Target="../tags/tag304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314.xml"/><Relationship Id="rId8" Type="http://schemas.openxmlformats.org/officeDocument/2006/relationships/tags" Target="../tags/tag313.xml"/><Relationship Id="rId7" Type="http://schemas.openxmlformats.org/officeDocument/2006/relationships/tags" Target="../tags/tag312.xml"/><Relationship Id="rId6" Type="http://schemas.openxmlformats.org/officeDocument/2006/relationships/image" Target="../media/image85.png"/><Relationship Id="rId5" Type="http://schemas.openxmlformats.org/officeDocument/2006/relationships/tags" Target="../tags/tag311.xml"/><Relationship Id="rId4" Type="http://schemas.openxmlformats.org/officeDocument/2006/relationships/tags" Target="../tags/tag310.xml"/><Relationship Id="rId3" Type="http://schemas.openxmlformats.org/officeDocument/2006/relationships/image" Target="../media/image84.webp"/><Relationship Id="rId2" Type="http://schemas.openxmlformats.org/officeDocument/2006/relationships/tags" Target="../tags/tag309.xml"/><Relationship Id="rId11" Type="http://schemas.openxmlformats.org/officeDocument/2006/relationships/notesSlide" Target="../notesSlides/notesSlide17.xml"/><Relationship Id="rId10" Type="http://schemas.openxmlformats.org/officeDocument/2006/relationships/slideLayout" Target="../slideLayouts/slideLayout60.xml"/><Relationship Id="rId1" Type="http://schemas.openxmlformats.org/officeDocument/2006/relationships/tags" Target="../tags/tag308.xml"/></Relationships>
</file>

<file path=ppt/slides/_rels/slide3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60.xml"/><Relationship Id="rId5" Type="http://schemas.openxmlformats.org/officeDocument/2006/relationships/tags" Target="../tags/tag318.xml"/><Relationship Id="rId4" Type="http://schemas.openxmlformats.org/officeDocument/2006/relationships/tags" Target="../tags/tag317.xml"/><Relationship Id="rId3" Type="http://schemas.openxmlformats.org/officeDocument/2006/relationships/image" Target="../media/image86.png"/><Relationship Id="rId2" Type="http://schemas.openxmlformats.org/officeDocument/2006/relationships/tags" Target="../tags/tag316.xml"/><Relationship Id="rId1" Type="http://schemas.openxmlformats.org/officeDocument/2006/relationships/tags" Target="../tags/tag315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60.xml"/><Relationship Id="rId7" Type="http://schemas.openxmlformats.org/officeDocument/2006/relationships/tags" Target="../tags/tag323.xml"/><Relationship Id="rId6" Type="http://schemas.openxmlformats.org/officeDocument/2006/relationships/tags" Target="../tags/tag322.xml"/><Relationship Id="rId5" Type="http://schemas.openxmlformats.org/officeDocument/2006/relationships/image" Target="../media/image88.png"/><Relationship Id="rId4" Type="http://schemas.openxmlformats.org/officeDocument/2006/relationships/tags" Target="../tags/tag321.xml"/><Relationship Id="rId3" Type="http://schemas.openxmlformats.org/officeDocument/2006/relationships/image" Target="../media/image87.png"/><Relationship Id="rId2" Type="http://schemas.openxmlformats.org/officeDocument/2006/relationships/tags" Target="../tags/tag320.xml"/><Relationship Id="rId1" Type="http://schemas.openxmlformats.org/officeDocument/2006/relationships/tags" Target="../tags/tag319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.xml"/><Relationship Id="rId8" Type="http://schemas.openxmlformats.org/officeDocument/2006/relationships/slideLayout" Target="../slideLayouts/slideLayout60.xml"/><Relationship Id="rId7" Type="http://schemas.openxmlformats.org/officeDocument/2006/relationships/tags" Target="../tags/tag328.xml"/><Relationship Id="rId6" Type="http://schemas.openxmlformats.org/officeDocument/2006/relationships/image" Target="../media/image90.png"/><Relationship Id="rId5" Type="http://schemas.openxmlformats.org/officeDocument/2006/relationships/tags" Target="../tags/tag327.xml"/><Relationship Id="rId4" Type="http://schemas.openxmlformats.org/officeDocument/2006/relationships/image" Target="../media/image89.png"/><Relationship Id="rId3" Type="http://schemas.openxmlformats.org/officeDocument/2006/relationships/tags" Target="../tags/tag326.xml"/><Relationship Id="rId2" Type="http://schemas.openxmlformats.org/officeDocument/2006/relationships/tags" Target="../tags/tag325.xml"/><Relationship Id="rId1" Type="http://schemas.openxmlformats.org/officeDocument/2006/relationships/tags" Target="../tags/tag324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tags" Target="../tags/tag335.xml"/><Relationship Id="rId8" Type="http://schemas.openxmlformats.org/officeDocument/2006/relationships/image" Target="../media/image92.png"/><Relationship Id="rId7" Type="http://schemas.openxmlformats.org/officeDocument/2006/relationships/tags" Target="../tags/tag334.xml"/><Relationship Id="rId6" Type="http://schemas.openxmlformats.org/officeDocument/2006/relationships/tags" Target="../tags/tag333.xml"/><Relationship Id="rId5" Type="http://schemas.openxmlformats.org/officeDocument/2006/relationships/image" Target="../media/image91.png"/><Relationship Id="rId4" Type="http://schemas.openxmlformats.org/officeDocument/2006/relationships/tags" Target="../tags/tag332.xml"/><Relationship Id="rId3" Type="http://schemas.openxmlformats.org/officeDocument/2006/relationships/tags" Target="../tags/tag331.xml"/><Relationship Id="rId2" Type="http://schemas.openxmlformats.org/officeDocument/2006/relationships/tags" Target="../tags/tag330.xml"/><Relationship Id="rId17" Type="http://schemas.openxmlformats.org/officeDocument/2006/relationships/notesSlide" Target="../notesSlides/notesSlide21.xml"/><Relationship Id="rId16" Type="http://schemas.openxmlformats.org/officeDocument/2006/relationships/slideLayout" Target="../slideLayouts/slideLayout60.xml"/><Relationship Id="rId15" Type="http://schemas.openxmlformats.org/officeDocument/2006/relationships/tags" Target="../tags/tag339.xml"/><Relationship Id="rId14" Type="http://schemas.openxmlformats.org/officeDocument/2006/relationships/tags" Target="../tags/tag338.xml"/><Relationship Id="rId13" Type="http://schemas.openxmlformats.org/officeDocument/2006/relationships/image" Target="../media/image94.png"/><Relationship Id="rId12" Type="http://schemas.openxmlformats.org/officeDocument/2006/relationships/tags" Target="../tags/tag337.xml"/><Relationship Id="rId11" Type="http://schemas.openxmlformats.org/officeDocument/2006/relationships/image" Target="../media/image93.png"/><Relationship Id="rId10" Type="http://schemas.openxmlformats.org/officeDocument/2006/relationships/tags" Target="../tags/tag336.xml"/><Relationship Id="rId1" Type="http://schemas.openxmlformats.org/officeDocument/2006/relationships/tags" Target="../tags/tag329.xml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60.xml"/><Relationship Id="rId3" Type="http://schemas.openxmlformats.org/officeDocument/2006/relationships/tags" Target="../tags/tag342.xml"/><Relationship Id="rId2" Type="http://schemas.openxmlformats.org/officeDocument/2006/relationships/tags" Target="../tags/tag341.xml"/><Relationship Id="rId1" Type="http://schemas.openxmlformats.org/officeDocument/2006/relationships/tags" Target="../tags/tag340.xml"/></Relationships>
</file>

<file path=ppt/slides/_rels/slide3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344.xml"/><Relationship Id="rId3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tags" Target="../tags/tag343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350.xml"/><Relationship Id="rId8" Type="http://schemas.openxmlformats.org/officeDocument/2006/relationships/image" Target="../media/image97.png"/><Relationship Id="rId7" Type="http://schemas.openxmlformats.org/officeDocument/2006/relationships/tags" Target="../tags/tag349.xml"/><Relationship Id="rId6" Type="http://schemas.openxmlformats.org/officeDocument/2006/relationships/image" Target="../media/image96.jpeg"/><Relationship Id="rId5" Type="http://schemas.openxmlformats.org/officeDocument/2006/relationships/tags" Target="../tags/tag348.xml"/><Relationship Id="rId4" Type="http://schemas.openxmlformats.org/officeDocument/2006/relationships/tags" Target="../tags/tag347.xml"/><Relationship Id="rId3" Type="http://schemas.openxmlformats.org/officeDocument/2006/relationships/tags" Target="../tags/tag346.xml"/><Relationship Id="rId2" Type="http://schemas.openxmlformats.org/officeDocument/2006/relationships/image" Target="../media/image95.png"/><Relationship Id="rId11" Type="http://schemas.openxmlformats.org/officeDocument/2006/relationships/notesSlide" Target="../notesSlides/notesSlide24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345.xml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74.xml"/><Relationship Id="rId3" Type="http://schemas.openxmlformats.org/officeDocument/2006/relationships/image" Target="../media/image99.png"/><Relationship Id="rId2" Type="http://schemas.openxmlformats.org/officeDocument/2006/relationships/tags" Target="../tags/tag351.xml"/><Relationship Id="rId1" Type="http://schemas.openxmlformats.org/officeDocument/2006/relationships/image" Target="../media/image98.png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74.xml"/><Relationship Id="rId4" Type="http://schemas.openxmlformats.org/officeDocument/2006/relationships/image" Target="../media/image101.png"/><Relationship Id="rId3" Type="http://schemas.openxmlformats.org/officeDocument/2006/relationships/image" Target="../media/image100.png"/><Relationship Id="rId2" Type="http://schemas.openxmlformats.org/officeDocument/2006/relationships/tags" Target="../tags/tag353.xml"/><Relationship Id="rId1" Type="http://schemas.openxmlformats.org/officeDocument/2006/relationships/tags" Target="../tags/tag352.xml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4.png"/><Relationship Id="rId8" Type="http://schemas.openxmlformats.org/officeDocument/2006/relationships/tags" Target="../tags/tag359.xml"/><Relationship Id="rId7" Type="http://schemas.openxmlformats.org/officeDocument/2006/relationships/image" Target="../media/image103.png"/><Relationship Id="rId6" Type="http://schemas.openxmlformats.org/officeDocument/2006/relationships/tags" Target="../tags/tag358.xml"/><Relationship Id="rId5" Type="http://schemas.openxmlformats.org/officeDocument/2006/relationships/tags" Target="../tags/tag357.xml"/><Relationship Id="rId4" Type="http://schemas.openxmlformats.org/officeDocument/2006/relationships/tags" Target="../tags/tag356.xml"/><Relationship Id="rId3" Type="http://schemas.openxmlformats.org/officeDocument/2006/relationships/tags" Target="../tags/tag355.xml"/><Relationship Id="rId2" Type="http://schemas.openxmlformats.org/officeDocument/2006/relationships/image" Target="../media/image102.png"/><Relationship Id="rId13" Type="http://schemas.openxmlformats.org/officeDocument/2006/relationships/notesSlide" Target="../notesSlides/notesSlide27.xml"/><Relationship Id="rId12" Type="http://schemas.openxmlformats.org/officeDocument/2006/relationships/slideLayout" Target="../slideLayouts/slideLayout85.xml"/><Relationship Id="rId11" Type="http://schemas.openxmlformats.org/officeDocument/2006/relationships/image" Target="../media/image106.png"/><Relationship Id="rId10" Type="http://schemas.openxmlformats.org/officeDocument/2006/relationships/image" Target="../media/image105.jpeg"/><Relationship Id="rId1" Type="http://schemas.openxmlformats.org/officeDocument/2006/relationships/tags" Target="../tags/tag35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41.xml"/><Relationship Id="rId1" Type="http://schemas.openxmlformats.org/officeDocument/2006/relationships/image" Target="../media/image10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1.xml"/><Relationship Id="rId1" Type="http://schemas.openxmlformats.org/officeDocument/2006/relationships/image" Target="../media/image108.png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41.xml"/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image" Target="../media/image109.png"/></Relationships>
</file>

<file path=ppt/slides/_rels/slide4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28.xml"/><Relationship Id="rId3" Type="http://schemas.openxmlformats.org/officeDocument/2006/relationships/tags" Target="../tags/tag360.xml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41.xml"/><Relationship Id="rId2" Type="http://schemas.openxmlformats.org/officeDocument/2006/relationships/image" Target="../media/image113.png"/><Relationship Id="rId1" Type="http://schemas.openxmlformats.org/officeDocument/2006/relationships/image" Target="../media/image112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1.xml"/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image" Target="../media/image114.jpeg"/></Relationships>
</file>

<file path=ppt/slides/_rels/slide51.xml.rels><?xml version="1.0" encoding="UTF-8" standalone="yes"?>
<Relationships xmlns="http://schemas.openxmlformats.org/package/2006/relationships"><Relationship Id="rId9" Type="http://schemas.openxmlformats.org/officeDocument/2006/relationships/tags" Target="../tags/tag369.xml"/><Relationship Id="rId8" Type="http://schemas.openxmlformats.org/officeDocument/2006/relationships/tags" Target="../tags/tag368.xml"/><Relationship Id="rId7" Type="http://schemas.openxmlformats.org/officeDocument/2006/relationships/tags" Target="../tags/tag367.xml"/><Relationship Id="rId6" Type="http://schemas.openxmlformats.org/officeDocument/2006/relationships/tags" Target="../tags/tag366.xml"/><Relationship Id="rId5" Type="http://schemas.openxmlformats.org/officeDocument/2006/relationships/tags" Target="../tags/tag365.xml"/><Relationship Id="rId4" Type="http://schemas.openxmlformats.org/officeDocument/2006/relationships/tags" Target="../tags/tag364.xml"/><Relationship Id="rId3" Type="http://schemas.openxmlformats.org/officeDocument/2006/relationships/tags" Target="../tags/tag363.xml"/><Relationship Id="rId2" Type="http://schemas.openxmlformats.org/officeDocument/2006/relationships/tags" Target="../tags/tag362.xml"/><Relationship Id="rId14" Type="http://schemas.openxmlformats.org/officeDocument/2006/relationships/slideLayout" Target="../slideLayouts/slideLayout41.xml"/><Relationship Id="rId13" Type="http://schemas.openxmlformats.org/officeDocument/2006/relationships/tags" Target="../tags/tag373.xml"/><Relationship Id="rId12" Type="http://schemas.openxmlformats.org/officeDocument/2006/relationships/tags" Target="../tags/tag372.xml"/><Relationship Id="rId11" Type="http://schemas.openxmlformats.org/officeDocument/2006/relationships/tags" Target="../tags/tag371.xml"/><Relationship Id="rId10" Type="http://schemas.openxmlformats.org/officeDocument/2006/relationships/tags" Target="../tags/tag370.xml"/><Relationship Id="rId1" Type="http://schemas.openxmlformats.org/officeDocument/2006/relationships/tags" Target="../tags/tag361.xml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tags" Target="../tags/tag382.xml"/><Relationship Id="rId8" Type="http://schemas.openxmlformats.org/officeDocument/2006/relationships/tags" Target="../tags/tag381.xml"/><Relationship Id="rId7" Type="http://schemas.openxmlformats.org/officeDocument/2006/relationships/tags" Target="../tags/tag380.xml"/><Relationship Id="rId6" Type="http://schemas.openxmlformats.org/officeDocument/2006/relationships/tags" Target="../tags/tag379.xml"/><Relationship Id="rId5" Type="http://schemas.openxmlformats.org/officeDocument/2006/relationships/tags" Target="../tags/tag378.xml"/><Relationship Id="rId4" Type="http://schemas.openxmlformats.org/officeDocument/2006/relationships/tags" Target="../tags/tag377.xml"/><Relationship Id="rId3" Type="http://schemas.openxmlformats.org/officeDocument/2006/relationships/tags" Target="../tags/tag376.xml"/><Relationship Id="rId2" Type="http://schemas.openxmlformats.org/officeDocument/2006/relationships/tags" Target="../tags/tag375.xml"/><Relationship Id="rId14" Type="http://schemas.openxmlformats.org/officeDocument/2006/relationships/slideLayout" Target="../slideLayouts/slideLayout36.xml"/><Relationship Id="rId13" Type="http://schemas.openxmlformats.org/officeDocument/2006/relationships/tags" Target="../tags/tag386.xml"/><Relationship Id="rId12" Type="http://schemas.openxmlformats.org/officeDocument/2006/relationships/tags" Target="../tags/tag385.xml"/><Relationship Id="rId11" Type="http://schemas.openxmlformats.org/officeDocument/2006/relationships/tags" Target="../tags/tag384.xml"/><Relationship Id="rId10" Type="http://schemas.openxmlformats.org/officeDocument/2006/relationships/tags" Target="../tags/tag383.xml"/><Relationship Id="rId1" Type="http://schemas.openxmlformats.org/officeDocument/2006/relationships/tags" Target="../tags/tag374.xml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8.svg"/><Relationship Id="rId8" Type="http://schemas.openxmlformats.org/officeDocument/2006/relationships/image" Target="../media/image117.png"/><Relationship Id="rId7" Type="http://schemas.openxmlformats.org/officeDocument/2006/relationships/tags" Target="../tags/tag393.xml"/><Relationship Id="rId6" Type="http://schemas.openxmlformats.org/officeDocument/2006/relationships/tags" Target="../tags/tag392.xml"/><Relationship Id="rId5" Type="http://schemas.openxmlformats.org/officeDocument/2006/relationships/tags" Target="../tags/tag391.xml"/><Relationship Id="rId4" Type="http://schemas.openxmlformats.org/officeDocument/2006/relationships/tags" Target="../tags/tag390.xml"/><Relationship Id="rId3" Type="http://schemas.openxmlformats.org/officeDocument/2006/relationships/tags" Target="../tags/tag389.xml"/><Relationship Id="rId2" Type="http://schemas.openxmlformats.org/officeDocument/2006/relationships/tags" Target="../tags/tag388.xml"/><Relationship Id="rId14" Type="http://schemas.openxmlformats.org/officeDocument/2006/relationships/slideLayout" Target="../slideLayouts/slideLayout56.xml"/><Relationship Id="rId13" Type="http://schemas.openxmlformats.org/officeDocument/2006/relationships/tags" Target="../tags/tag396.xml"/><Relationship Id="rId12" Type="http://schemas.openxmlformats.org/officeDocument/2006/relationships/image" Target="../media/image119.jpeg"/><Relationship Id="rId11" Type="http://schemas.openxmlformats.org/officeDocument/2006/relationships/tags" Target="../tags/tag395.xml"/><Relationship Id="rId10" Type="http://schemas.openxmlformats.org/officeDocument/2006/relationships/tags" Target="../tags/tag394.xml"/><Relationship Id="rId1" Type="http://schemas.openxmlformats.org/officeDocument/2006/relationships/tags" Target="../tags/tag387.xml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37.xml"/><Relationship Id="rId2" Type="http://schemas.openxmlformats.org/officeDocument/2006/relationships/tags" Target="../tags/tag397.xml"/><Relationship Id="rId1" Type="http://schemas.openxmlformats.org/officeDocument/2006/relationships/image" Target="../media/image120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image" Target="../media/image1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3" descr="PPT-6x3-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2" y="4445"/>
            <a:ext cx="12192001" cy="6857999"/>
          </a:xfrm>
          <a:prstGeom prst="rect">
            <a:avLst/>
          </a:prstGeom>
        </p:spPr>
      </p:pic>
      <p:sp>
        <p:nvSpPr>
          <p:cNvPr id="1048581" name="文本框 1"/>
          <p:cNvSpPr txBox="1"/>
          <p:nvPr/>
        </p:nvSpPr>
        <p:spPr>
          <a:xfrm>
            <a:off x="1624965" y="1938020"/>
            <a:ext cx="9208770" cy="298132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marL="0" marR="0" lvl="0" indent="0" algn="ctr" defTabSz="516255" rtl="0" eaLnBrk="1" fontAlgn="auto" latinLnBrk="0" hangingPunct="1">
              <a:lnSpc>
                <a:spcPct val="15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论流域生态修复技术创新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516255" rtl="0" eaLnBrk="1" fontAlgn="auto" latinLnBrk="0" hangingPunct="1">
              <a:lnSpc>
                <a:spcPct val="15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王焰新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097153" name="图片 20" descr="0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04555" y="377825"/>
            <a:ext cx="3134995" cy="711835"/>
          </a:xfrm>
          <a:prstGeom prst="rect">
            <a:avLst/>
          </a:prstGeom>
          <a:noFill/>
          <a:ln>
            <a:noFill/>
          </a:ln>
        </p:spPr>
      </p:pic>
      <p:sp>
        <p:nvSpPr>
          <p:cNvPr id="1048582" name="文本框 2"/>
          <p:cNvSpPr txBox="1"/>
          <p:nvPr/>
        </p:nvSpPr>
        <p:spPr>
          <a:xfrm>
            <a:off x="27305" y="5672455"/>
            <a:ext cx="12192000" cy="4622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000" b="1">
                <a:solidFill>
                  <a:schemeClr val="bg1"/>
                </a:solidFill>
                <a:sym typeface="+mn-ea"/>
              </a:rPr>
              <a:t>202</a:t>
            </a:r>
            <a:r>
              <a:rPr lang="en-US" altLang="zh-CN" sz="2000" b="1">
                <a:solidFill>
                  <a:schemeClr val="bg1"/>
                </a:solidFill>
                <a:sym typeface="+mn-ea"/>
              </a:rPr>
              <a:t>6</a:t>
            </a:r>
            <a:r>
              <a:rPr lang="zh-CN" altLang="en-US" sz="2000" b="1">
                <a:solidFill>
                  <a:schemeClr val="bg1"/>
                </a:solidFill>
                <a:sym typeface="+mn-ea"/>
              </a:rPr>
              <a:t>年1</a:t>
            </a:r>
            <a:r>
              <a:rPr lang="en-US" altLang="zh-CN" sz="2000" b="1">
                <a:solidFill>
                  <a:schemeClr val="bg1"/>
                </a:solidFill>
                <a:sym typeface="+mn-ea"/>
              </a:rPr>
              <a:t>0</a:t>
            </a:r>
            <a:r>
              <a:rPr lang="zh-CN" altLang="en-US" sz="2000" b="1">
                <a:solidFill>
                  <a:schemeClr val="bg1"/>
                </a:solidFill>
                <a:sym typeface="+mn-ea"/>
              </a:rPr>
              <a:t>月</a:t>
            </a:r>
            <a:r>
              <a:rPr lang="en-US" altLang="zh-CN" sz="2000" b="1">
                <a:solidFill>
                  <a:schemeClr val="bg1"/>
                </a:solidFill>
                <a:sym typeface="+mn-ea"/>
              </a:rPr>
              <a:t>29</a:t>
            </a:r>
            <a:r>
              <a:rPr lang="zh-CN" altLang="en-US" sz="2000" b="1">
                <a:solidFill>
                  <a:schemeClr val="bg1"/>
                </a:solidFill>
                <a:sym typeface="+mn-ea"/>
              </a:rPr>
              <a:t>日，黄山</a:t>
            </a:r>
            <a:endParaRPr lang="zh-CN" altLang="en-US" sz="2000" b="1">
              <a:solidFill>
                <a:schemeClr val="bg1"/>
              </a:solidFill>
              <a:sym typeface="+mn-ea"/>
            </a:endParaRPr>
          </a:p>
        </p:txBody>
      </p:sp>
      <p:sp>
        <p:nvSpPr>
          <p:cNvPr id="1048583" name="矩形 5"/>
          <p:cNvSpPr/>
          <p:nvPr/>
        </p:nvSpPr>
        <p:spPr>
          <a:xfrm>
            <a:off x="27305" y="445135"/>
            <a:ext cx="6207125" cy="398780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 defTabSz="45720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全面推行河长制十年实践与幸福河湖建设交流大会</a:t>
            </a:r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8" t="2461" r="13961" b="20886"/>
          <a:stretch>
            <a:fillRect/>
          </a:stretch>
        </p:blipFill>
        <p:spPr>
          <a:xfrm>
            <a:off x="632731" y="2227795"/>
            <a:ext cx="2746521" cy="2717301"/>
          </a:xfrm>
          <a:prstGeom prst="ellipse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961000" y="999000"/>
            <a:ext cx="3307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5162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677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报告提纲</a:t>
            </a:r>
            <a:endParaRPr kumimoji="0" lang="zh-CN" altLang="en-US" sz="4800" b="1" i="0" u="none" strike="noStrike" kern="1200" cap="none" spc="677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" name="图片 1" descr="0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00" y="369000"/>
            <a:ext cx="2428066" cy="559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37"/>
          <p:cNvSpPr>
            <a:spLocks noChangeArrowheads="1"/>
          </p:cNvSpPr>
          <p:nvPr/>
        </p:nvSpPr>
        <p:spPr bwMode="auto">
          <a:xfrm>
            <a:off x="5081270" y="2630805"/>
            <a:ext cx="6203315" cy="248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03251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75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一、流域生态修复面临之挑战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  <a:p>
            <a:pPr marL="0" marR="0" lvl="0" indent="0" algn="l" defTabSz="103251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75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二、案例分析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（底泥洗脱技术；</a:t>
            </a:r>
            <a:r>
              <a:rPr lang="zh-CN" altLang="en-US" sz="2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逆向调控技术）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  <a:p>
            <a:pPr marL="0" marR="0" lvl="0" indent="0" algn="l" defTabSz="103251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75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三、展望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324485" y="423545"/>
            <a:ext cx="8816340" cy="705485"/>
          </a:xfrm>
        </p:spPr>
        <p:txBody>
          <a:bodyPr vert="horz" wrap="square" lIns="68580" tIns="34290" rIns="68580" bIns="34290" numCol="1" anchor="ctr" anchorCtr="0" compatLnSpc="1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全球</a:t>
            </a: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cs typeface="+mn-cs"/>
                <a:sym typeface="+mn-ea"/>
              </a:rPr>
              <a:t>水体富营养化问题日趋严重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395" y="1224915"/>
            <a:ext cx="10267950" cy="4434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998585" y="5236845"/>
            <a:ext cx="2242820" cy="325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 b="1" i="1">
                <a:solidFill>
                  <a:schemeClr val="tx1">
                    <a:lumMod val="50000"/>
                    <a:lumOff val="50000"/>
                  </a:schemeClr>
                </a:solidFill>
              </a:rPr>
              <a:t>Wang et al., 2018</a:t>
            </a:r>
            <a:endParaRPr lang="en-US" altLang="zh-CN" sz="1400" b="1" i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85635" y="5657850"/>
            <a:ext cx="3732530" cy="9594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eaLnBrk="1" latinLnBrk="0" hangingPunct="1">
              <a:lnSpc>
                <a:spcPct val="120000"/>
              </a:lnSpc>
              <a:buFont typeface="Wingdings" panose="05000000000000000000" charset="0"/>
              <a:buChar char="ü"/>
            </a:pPr>
            <a:r>
              <a:rPr lang="zh-CN" altLang="en-US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富营养化水体</a:t>
            </a:r>
            <a:r>
              <a:rPr lang="en-US" altLang="zh-CN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 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63%</a:t>
            </a:r>
            <a:endParaRPr lang="zh-CN" altLang="en-US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 eaLnBrk="1" latinLnBrk="0" hangingPunct="1">
              <a:lnSpc>
                <a:spcPct val="120000"/>
              </a:lnSpc>
              <a:buFont typeface="Wingdings" panose="05000000000000000000" charset="0"/>
              <a:buChar char="ü"/>
            </a:pPr>
            <a:r>
              <a:rPr lang="zh-CN" altLang="en-US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中度营养化水体</a:t>
            </a:r>
            <a:r>
              <a:rPr lang="en-US" altLang="zh-CN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 </a:t>
            </a:r>
            <a:r>
              <a:rPr lang="zh-CN" altLang="en-US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26%</a:t>
            </a:r>
            <a:endParaRPr lang="zh-CN" altLang="en-US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 eaLnBrk="1" latinLnBrk="0" hangingPunct="1">
              <a:lnSpc>
                <a:spcPct val="120000"/>
              </a:lnSpc>
              <a:buFont typeface="Wingdings" panose="05000000000000000000" charset="0"/>
              <a:buChar char="ü"/>
            </a:pPr>
            <a:r>
              <a:rPr lang="zh-CN" altLang="en-US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寡营养水体</a:t>
            </a:r>
            <a:r>
              <a:rPr lang="en-US" altLang="zh-CN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 </a:t>
            </a:r>
            <a:r>
              <a:rPr lang="zh-CN" altLang="en-US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11%</a:t>
            </a:r>
            <a:endParaRPr lang="en-US" altLang="zh-CN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49705" y="5940425"/>
            <a:ext cx="5461000" cy="732155"/>
          </a:xfrm>
          <a:prstGeom prst="rect">
            <a:avLst/>
          </a:prstGeom>
          <a:noFill/>
        </p:spPr>
        <p:txBody>
          <a:bodyPr wrap="square" rtlCol="0" anchor="t">
            <a:noAutofit/>
            <a:scene3d>
              <a:camera prst="orthographicFront"/>
              <a:lightRig rig="threePt" dir="t"/>
            </a:scene3d>
          </a:bodyPr>
          <a:p>
            <a:r>
              <a:rPr lang="zh-CN" altLang="en-US" sz="2400" b="1"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eorgia" panose="02040502050405020303" charset="0"/>
              </a:rPr>
              <a:t>全球内陆湖泊</a:t>
            </a:r>
            <a:r>
              <a:rPr lang="en-US" altLang="zh-CN" sz="2400" b="1"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eorgia" panose="02040502050405020303" charset="0"/>
              </a:rPr>
              <a:t>/</a:t>
            </a:r>
            <a:r>
              <a:rPr lang="zh-CN" altLang="en-US" sz="2400" b="1"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eorgia" panose="02040502050405020303" charset="0"/>
              </a:rPr>
              <a:t>水库营养化状况：</a:t>
            </a:r>
            <a:endParaRPr lang="zh-CN" altLang="en-US" sz="2400" b="1">
              <a:solidFill>
                <a:srgbClr val="C0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eorgia" panose="02040502050405020303" charset="0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324485" y="423545"/>
            <a:ext cx="8816340" cy="705485"/>
          </a:xfrm>
        </p:spPr>
        <p:txBody>
          <a:bodyPr vert="horz" wrap="square" lIns="68580" tIns="34290" rIns="68580" bIns="34290" numCol="1" anchor="ctr" anchorCtr="0" compatLnSpc="1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sym typeface="+mn-ea"/>
              </a:rPr>
              <a:t>长江流域水资源、水环境、水生态问题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097166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67" y="1292048"/>
            <a:ext cx="11185265" cy="5581279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324485" y="423545"/>
            <a:ext cx="8816340" cy="705485"/>
          </a:xfrm>
        </p:spPr>
        <p:txBody>
          <a:bodyPr vert="horz" wrap="square" lIns="68580" tIns="34290" rIns="68580" bIns="34290" numCol="1" anchor="ctr" anchorCtr="0" compatLnSpc="1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3200" spc="0" noProof="0">
                <a:ln>
                  <a:noFill/>
                </a:ln>
                <a:solidFill>
                  <a:srgbClr val="FFFF00"/>
                </a:solidFill>
                <a:effectLst/>
                <a:uLnTx/>
                <a:latin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幸福河湖建设任重道远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AutoShape 3"/>
          <p:cNvSpPr/>
          <p:nvPr/>
        </p:nvSpPr>
        <p:spPr>
          <a:xfrm>
            <a:off x="609600" y="1645285"/>
            <a:ext cx="3454400" cy="2667000"/>
          </a:xfrm>
          <a:prstGeom prst="roundRect">
            <a:avLst>
              <a:gd name="adj" fmla="val 0"/>
            </a:avLst>
          </a:prstGeom>
          <a:solidFill>
            <a:srgbClr val="F7F9F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 dirty="0">
              <a:latin typeface="微软雅黑" panose="020B0503020204020204" pitchFamily="34" charset="-122"/>
            </a:endParaRPr>
          </a:p>
        </p:txBody>
      </p:sp>
      <p:pic>
        <p:nvPicPr>
          <p:cNvPr id="18" name="Picture 4"/>
          <p:cNvPicPr>
            <a:picLocks noChangeAspect="1"/>
          </p:cNvPicPr>
          <p:nvPr/>
        </p:nvPicPr>
        <p:blipFill>
          <a:blip r:embed="rId2"/>
          <a:srcRect t="15625" b="15625"/>
          <a:stretch>
            <a:fillRect/>
          </a:stretch>
        </p:blipFill>
        <p:spPr>
          <a:xfrm>
            <a:off x="812800" y="1844040"/>
            <a:ext cx="3048000" cy="1397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9" name="AutoShape 5"/>
          <p:cNvSpPr/>
          <p:nvPr/>
        </p:nvSpPr>
        <p:spPr>
          <a:xfrm>
            <a:off x="812800" y="3232785"/>
            <a:ext cx="304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 dirty="0">
                <a:solidFill>
                  <a:srgbClr val="1D41D5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水旱灾害</a:t>
            </a:r>
            <a:r>
              <a:rPr lang="zh-CN" altLang="en-US" sz="1800" b="1" i="0" u="none" strike="noStrike" dirty="0">
                <a:solidFill>
                  <a:srgbClr val="1D41D5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精准</a:t>
            </a:r>
            <a:r>
              <a:rPr lang="en-US" sz="1800" b="1" i="0" u="none" strike="noStrike" dirty="0">
                <a:solidFill>
                  <a:srgbClr val="1D41D5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防</a:t>
            </a:r>
            <a:r>
              <a:rPr lang="zh-CN" altLang="en-US" sz="1800" b="1" i="0" u="none" strike="noStrike" dirty="0">
                <a:solidFill>
                  <a:srgbClr val="1D41D5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控</a:t>
            </a:r>
            <a:endParaRPr lang="zh-CN" altLang="en-US" sz="1800" b="1" i="0" u="none" strike="noStrike" dirty="0">
              <a:solidFill>
                <a:srgbClr val="1D41D5"/>
              </a:solidFill>
              <a:latin typeface="微软雅黑" panose="020B0503020204020204" pitchFamily="34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0" name="AutoShape 6"/>
          <p:cNvSpPr/>
          <p:nvPr/>
        </p:nvSpPr>
        <p:spPr>
          <a:xfrm>
            <a:off x="812800" y="3613785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just">
              <a:lnSpc>
                <a:spcPct val="108000"/>
              </a:lnSpc>
              <a:defRPr/>
            </a:pPr>
            <a:r>
              <a:rPr lang="en-US" sz="1400" i="0" u="none" strike="noStrike" dirty="0">
                <a:solidFill>
                  <a:srgbClr val="333333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面临气候变化、极端事件频发等挑战，在监测预报、山洪防治、河床塑造及工程群调度方面存在关键技术瓶颈。</a:t>
            </a:r>
            <a:endParaRPr lang="en-US" sz="1400" i="0" u="none" strike="noStrike" dirty="0">
              <a:solidFill>
                <a:srgbClr val="333333"/>
              </a:solidFill>
              <a:latin typeface="微软雅黑" panose="020B0503020204020204" pitchFamily="34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" name="AutoShape 7"/>
          <p:cNvSpPr/>
          <p:nvPr/>
        </p:nvSpPr>
        <p:spPr>
          <a:xfrm>
            <a:off x="4368800" y="1645285"/>
            <a:ext cx="3454400" cy="2667000"/>
          </a:xfrm>
          <a:prstGeom prst="roundRect">
            <a:avLst>
              <a:gd name="adj" fmla="val 0"/>
            </a:avLst>
          </a:prstGeom>
          <a:solidFill>
            <a:srgbClr val="F7F9F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 dirty="0">
              <a:latin typeface="微软雅黑" panose="020B0503020204020204" pitchFamily="34" charset="-122"/>
            </a:endParaRPr>
          </a:p>
        </p:txBody>
      </p:sp>
      <p:pic>
        <p:nvPicPr>
          <p:cNvPr id="24" name="Picture 8"/>
          <p:cNvPicPr>
            <a:picLocks noChangeAspect="1"/>
          </p:cNvPicPr>
          <p:nvPr/>
        </p:nvPicPr>
        <p:blipFill>
          <a:blip r:embed="rId3"/>
          <a:srcRect t="13763" b="13763"/>
          <a:stretch>
            <a:fillRect/>
          </a:stretch>
        </p:blipFill>
        <p:spPr>
          <a:xfrm>
            <a:off x="4572000" y="1844040"/>
            <a:ext cx="3048000" cy="1397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9"/>
          <p:cNvSpPr/>
          <p:nvPr/>
        </p:nvSpPr>
        <p:spPr>
          <a:xfrm>
            <a:off x="4514850" y="3239770"/>
            <a:ext cx="304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 dirty="0">
                <a:solidFill>
                  <a:srgbClr val="1D41D5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水资源</a:t>
            </a:r>
            <a:r>
              <a:rPr lang="zh-CN" altLang="en-US" sz="1800" b="1" i="0" u="none" strike="noStrike" dirty="0">
                <a:solidFill>
                  <a:srgbClr val="1D41D5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节约集约</a:t>
            </a:r>
            <a:r>
              <a:rPr lang="en-US" sz="1800" b="1" i="0" u="none" strike="noStrike" dirty="0">
                <a:solidFill>
                  <a:srgbClr val="1D41D5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利用</a:t>
            </a:r>
            <a:endParaRPr lang="en-US" sz="1800" b="1" i="0" u="none" strike="noStrike" dirty="0">
              <a:solidFill>
                <a:srgbClr val="1D41D5"/>
              </a:solidFill>
              <a:latin typeface="微软雅黑" panose="020B0503020204020204" pitchFamily="34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2" name="AutoShape 10"/>
          <p:cNvSpPr/>
          <p:nvPr/>
        </p:nvSpPr>
        <p:spPr>
          <a:xfrm>
            <a:off x="4572000" y="3613785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just">
              <a:lnSpc>
                <a:spcPct val="108000"/>
              </a:lnSpc>
              <a:defRPr/>
            </a:pPr>
            <a:r>
              <a:rPr lang="en-US" sz="1400" i="0" u="none" strike="noStrike" dirty="0">
                <a:solidFill>
                  <a:srgbClr val="333333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节水增效模式粗放，水资源格局演变与韧性保障方法待完善，</a:t>
            </a:r>
            <a:r>
              <a:rPr lang="zh-CN" altLang="en-US" sz="1400" i="0" u="none" strike="noStrike" dirty="0">
                <a:solidFill>
                  <a:srgbClr val="333333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多层级水网优化配置与集约利用能力不足</a:t>
            </a:r>
            <a:r>
              <a:rPr lang="en-US" sz="1400" i="0" u="none" strike="noStrike" dirty="0">
                <a:solidFill>
                  <a:srgbClr val="333333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en-US" sz="1100" dirty="0">
              <a:latin typeface="微软雅黑" panose="020B0503020204020204" pitchFamily="34" charset="-122"/>
            </a:endParaRPr>
          </a:p>
        </p:txBody>
      </p:sp>
      <p:sp>
        <p:nvSpPr>
          <p:cNvPr id="8" name="AutoShape 11"/>
          <p:cNvSpPr/>
          <p:nvPr/>
        </p:nvSpPr>
        <p:spPr>
          <a:xfrm>
            <a:off x="8128000" y="1645285"/>
            <a:ext cx="3454400" cy="2667000"/>
          </a:xfrm>
          <a:prstGeom prst="roundRect">
            <a:avLst>
              <a:gd name="adj" fmla="val 0"/>
            </a:avLst>
          </a:prstGeom>
          <a:solidFill>
            <a:srgbClr val="F7F9F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 dirty="0">
              <a:latin typeface="微软雅黑" panose="020B0503020204020204" pitchFamily="34" charset="-122"/>
            </a:endParaRPr>
          </a:p>
        </p:txBody>
      </p:sp>
      <p:pic>
        <p:nvPicPr>
          <p:cNvPr id="9" name="Picture 12"/>
          <p:cNvPicPr>
            <a:picLocks noChangeAspect="1"/>
          </p:cNvPicPr>
          <p:nvPr/>
        </p:nvPicPr>
        <p:blipFill>
          <a:blip r:embed="rId4"/>
          <a:srcRect t="9077" b="9077"/>
          <a:stretch>
            <a:fillRect/>
          </a:stretch>
        </p:blipFill>
        <p:spPr>
          <a:xfrm>
            <a:off x="8331200" y="1844040"/>
            <a:ext cx="3048000" cy="1397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5" name="AutoShape 13"/>
          <p:cNvSpPr/>
          <p:nvPr/>
        </p:nvSpPr>
        <p:spPr>
          <a:xfrm>
            <a:off x="8331200" y="3232785"/>
            <a:ext cx="304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 dirty="0">
                <a:solidFill>
                  <a:srgbClr val="1D41D5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水网工程建设</a:t>
            </a:r>
            <a:r>
              <a:rPr lang="zh-CN" altLang="en-US" sz="1800" b="1" i="0" u="none" strike="noStrike" dirty="0">
                <a:solidFill>
                  <a:srgbClr val="1D41D5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与安全运维</a:t>
            </a:r>
            <a:endParaRPr lang="zh-CN" altLang="en-US" sz="1800" b="1" i="0" u="none" strike="noStrike" dirty="0">
              <a:solidFill>
                <a:srgbClr val="1D41D5"/>
              </a:solidFill>
              <a:latin typeface="微软雅黑" panose="020B0503020204020204" pitchFamily="34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7" name="AutoShape 14"/>
          <p:cNvSpPr/>
          <p:nvPr/>
        </p:nvSpPr>
        <p:spPr>
          <a:xfrm>
            <a:off x="8331200" y="3613785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just">
              <a:lnSpc>
                <a:spcPct val="108000"/>
              </a:lnSpc>
              <a:defRPr/>
            </a:pPr>
            <a:r>
              <a:rPr lang="en-US" sz="1400" i="0" u="none" strike="noStrike" dirty="0">
                <a:solidFill>
                  <a:srgbClr val="333333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深埋超长输水工程、高坝大库等在全生命周期面临挑战，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绿色智能</a:t>
            </a:r>
            <a:r>
              <a:rPr lang="en-US" sz="1400" i="0" u="none" strike="noStrike" dirty="0">
                <a:solidFill>
                  <a:srgbClr val="333333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建</a:t>
            </a:r>
            <a:r>
              <a:rPr lang="zh-CN" altLang="en-US" sz="1400" i="0" u="none" strike="noStrike" dirty="0">
                <a:solidFill>
                  <a:srgbClr val="333333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造</a:t>
            </a:r>
            <a:r>
              <a:rPr lang="en-US" sz="1400" i="0" u="none" strike="noStrike" dirty="0">
                <a:solidFill>
                  <a:srgbClr val="333333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、安全防控与智慧运维技术亟待突破。</a:t>
            </a:r>
            <a:endParaRPr lang="en-US" sz="1100" dirty="0">
              <a:latin typeface="微软雅黑" panose="020B0503020204020204" pitchFamily="34" charset="-122"/>
            </a:endParaRPr>
          </a:p>
        </p:txBody>
      </p:sp>
      <p:sp>
        <p:nvSpPr>
          <p:cNvPr id="39" name="AutoShape 15"/>
          <p:cNvSpPr/>
          <p:nvPr/>
        </p:nvSpPr>
        <p:spPr>
          <a:xfrm>
            <a:off x="609600" y="4351020"/>
            <a:ext cx="5334000" cy="2540000"/>
          </a:xfrm>
          <a:prstGeom prst="roundRect">
            <a:avLst>
              <a:gd name="adj" fmla="val 0"/>
            </a:avLst>
          </a:prstGeom>
          <a:solidFill>
            <a:srgbClr val="F7F9F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 dirty="0">
              <a:latin typeface="微软雅黑" panose="020B0503020204020204" pitchFamily="34" charset="-122"/>
            </a:endParaRPr>
          </a:p>
        </p:txBody>
      </p:sp>
      <p:pic>
        <p:nvPicPr>
          <p:cNvPr id="10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30" b="14130"/>
          <a:stretch>
            <a:fillRect/>
          </a:stretch>
        </p:blipFill>
        <p:spPr>
          <a:xfrm>
            <a:off x="863600" y="4478020"/>
            <a:ext cx="4826000" cy="1397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6" name="AutoShape 17"/>
          <p:cNvSpPr/>
          <p:nvPr/>
        </p:nvSpPr>
        <p:spPr>
          <a:xfrm>
            <a:off x="863600" y="593852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zh-CN" altLang="en-US" sz="1800" b="1" i="0" u="none" strike="noStrike" dirty="0">
                <a:solidFill>
                  <a:srgbClr val="C00000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江河湖库生态环境复苏与幸福河湖</a:t>
            </a:r>
            <a:endParaRPr lang="zh-CN" altLang="en-US" sz="1800" b="1" i="0" u="none" strike="noStrike" dirty="0">
              <a:solidFill>
                <a:srgbClr val="C00000"/>
              </a:solidFill>
              <a:latin typeface="微软雅黑" panose="020B0503020204020204" pitchFamily="34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2" name="AutoShape 18"/>
          <p:cNvSpPr/>
          <p:nvPr/>
        </p:nvSpPr>
        <p:spPr>
          <a:xfrm>
            <a:off x="863600" y="625602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just">
              <a:lnSpc>
                <a:spcPct val="108000"/>
              </a:lnSpc>
              <a:defRPr/>
            </a:pPr>
            <a:r>
              <a:rPr lang="zh-CN" altLang="en-US" sz="1400" i="0" u="none" strike="noStrike" dirty="0">
                <a:solidFill>
                  <a:srgbClr val="333333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需进一步突破江河湖库多过程耦合机制、关键阈值识别、智能监测预警、适应性调控等科技瓶颈</a:t>
            </a:r>
            <a:r>
              <a:rPr lang="en-US" sz="1400" i="0" u="none" strike="noStrike" dirty="0">
                <a:solidFill>
                  <a:srgbClr val="333333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en-US" sz="1100" dirty="0">
              <a:latin typeface="微软雅黑" panose="020B0503020204020204" pitchFamily="34" charset="-122"/>
            </a:endParaRPr>
          </a:p>
        </p:txBody>
      </p:sp>
      <p:sp>
        <p:nvSpPr>
          <p:cNvPr id="17" name="AutoShape 19"/>
          <p:cNvSpPr/>
          <p:nvPr/>
        </p:nvSpPr>
        <p:spPr>
          <a:xfrm>
            <a:off x="6248400" y="4351020"/>
            <a:ext cx="5334000" cy="2540000"/>
          </a:xfrm>
          <a:prstGeom prst="roundRect">
            <a:avLst>
              <a:gd name="adj" fmla="val 0"/>
            </a:avLst>
          </a:prstGeom>
          <a:solidFill>
            <a:srgbClr val="F7F9F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 dirty="0">
              <a:latin typeface="微软雅黑" panose="020B0503020204020204" pitchFamily="34" charset="-122"/>
            </a:endParaRPr>
          </a:p>
        </p:txBody>
      </p:sp>
      <p:pic>
        <p:nvPicPr>
          <p:cNvPr id="29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684"/>
          <a:stretch>
            <a:fillRect/>
          </a:stretch>
        </p:blipFill>
        <p:spPr>
          <a:xfrm>
            <a:off x="6502400" y="4478020"/>
            <a:ext cx="4826000" cy="1397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1" name="AutoShape 21"/>
          <p:cNvSpPr/>
          <p:nvPr/>
        </p:nvSpPr>
        <p:spPr>
          <a:xfrm>
            <a:off x="6502400" y="593852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 dirty="0">
                <a:solidFill>
                  <a:srgbClr val="1D41D5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数字孪生长江建设</a:t>
            </a:r>
            <a:r>
              <a:rPr lang="zh-CN" altLang="en-US" sz="1800" b="1" i="0" u="none" strike="noStrike" dirty="0">
                <a:solidFill>
                  <a:srgbClr val="1D41D5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与智慧流域管理</a:t>
            </a:r>
            <a:endParaRPr lang="zh-CN" altLang="en-US" sz="1800" b="1" i="0" u="none" strike="noStrike" dirty="0">
              <a:solidFill>
                <a:srgbClr val="1D41D5"/>
              </a:solidFill>
              <a:latin typeface="微软雅黑" panose="020B0503020204020204" pitchFamily="34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6" name="AutoShape 22"/>
          <p:cNvSpPr/>
          <p:nvPr/>
        </p:nvSpPr>
        <p:spPr>
          <a:xfrm>
            <a:off x="6502400" y="625602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just">
              <a:lnSpc>
                <a:spcPct val="108000"/>
              </a:lnSpc>
              <a:defRPr/>
            </a:pPr>
            <a:r>
              <a:rPr lang="en-US" sz="1400" i="0" u="none" strike="noStrike" dirty="0">
                <a:solidFill>
                  <a:srgbClr val="333333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需突破多模型互馈耦合、全链条模拟</a:t>
            </a:r>
            <a:r>
              <a:rPr lang="zh-CN" altLang="en-US" sz="1400" i="0" u="none" strike="noStrike" dirty="0">
                <a:solidFill>
                  <a:srgbClr val="333333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、流域智能推理引擎与多目标协同</a:t>
            </a:r>
            <a:r>
              <a:rPr lang="en-US" sz="1400" i="0" u="none" strike="noStrike" dirty="0">
                <a:solidFill>
                  <a:srgbClr val="333333"/>
                </a:solidFill>
                <a:latin typeface="微软雅黑" panose="020B0503020204020204" pitchFamily="34" charset="-122"/>
                <a:cs typeface="Noto Sans SC" panose="020B0200000000000000" charset="-122"/>
                <a:sym typeface="Noto Sans SC" panose="020B0200000000000000" charset="-122"/>
              </a:rPr>
              <a:t>决策技术，提升流域治理的智慧化水平。</a:t>
            </a:r>
            <a:endParaRPr lang="en-US" sz="1100" dirty="0">
              <a:latin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09600" y="1216025"/>
            <a:ext cx="10858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20000"/>
              </a:lnSpc>
              <a:spcAft>
                <a:spcPts val="600"/>
              </a:spcAft>
              <a:buFont typeface="Wingdings" panose="05000000000000000000" charset="0"/>
            </a:pP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对照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安澜长江、生命长江、幸福长江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目标要求，还存在着诸多不足</a:t>
            </a:r>
            <a:r>
              <a:rPr sz="2000" noProof="0">
                <a:ln>
                  <a:noFill/>
                </a:ln>
                <a:solidFill>
                  <a:schemeClr val="tx1"/>
                </a:solidFill>
                <a:effectLst/>
                <a:uLnTx/>
                <a:latin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（许继军，</a:t>
            </a:r>
            <a:r>
              <a:rPr lang="en-US" altLang="zh-CN" sz="2000" noProof="0">
                <a:ln>
                  <a:noFill/>
                </a:ln>
                <a:solidFill>
                  <a:schemeClr val="tx1"/>
                </a:solidFill>
                <a:effectLst/>
                <a:uLnTx/>
                <a:latin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2026</a:t>
            </a:r>
            <a:r>
              <a:rPr sz="2000" noProof="0">
                <a:ln>
                  <a:noFill/>
                </a:ln>
                <a:solidFill>
                  <a:schemeClr val="tx1"/>
                </a:solidFill>
                <a:effectLst/>
                <a:uLnTx/>
                <a:latin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）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324485" y="423545"/>
            <a:ext cx="8816340" cy="705485"/>
          </a:xfrm>
        </p:spPr>
        <p:txBody>
          <a:bodyPr vert="horz" wrap="square" lIns="68580" tIns="34290" rIns="68580" bIns="34290" numCol="1" anchor="ctr" anchorCtr="0" compatLnSpc="1">
            <a:normAutofit fontScale="900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3200" spc="0" noProof="0">
                <a:ln>
                  <a:noFill/>
                </a:ln>
                <a:solidFill>
                  <a:srgbClr val="FFFF00"/>
                </a:solidFill>
                <a:effectLst/>
                <a:uLnTx/>
                <a:latin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长江大保护重点领域：江河湖库生态复苏</a:t>
            </a:r>
            <a:r>
              <a:rPr sz="2000" spc="0" noProof="0">
                <a:ln>
                  <a:noFill/>
                </a:ln>
                <a:solidFill>
                  <a:schemeClr val="bg1"/>
                </a:solidFill>
                <a:effectLst/>
                <a:uLnTx/>
                <a:latin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（许继军，</a:t>
            </a:r>
            <a:r>
              <a:rPr lang="en-US" altLang="zh-CN" sz="2000" spc="0" noProof="0">
                <a:ln>
                  <a:noFill/>
                </a:ln>
                <a:solidFill>
                  <a:schemeClr val="bg1"/>
                </a:solidFill>
                <a:effectLst/>
                <a:uLnTx/>
                <a:latin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2026</a:t>
            </a:r>
            <a:r>
              <a:rPr sz="2000" spc="0" noProof="0">
                <a:ln>
                  <a:noFill/>
                </a:ln>
                <a:solidFill>
                  <a:schemeClr val="bg1"/>
                </a:solidFill>
                <a:effectLst/>
                <a:uLnTx/>
                <a:latin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）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91135" y="1276985"/>
            <a:ext cx="11830050" cy="5392420"/>
            <a:chOff x="301" y="2011"/>
            <a:chExt cx="18630" cy="8492"/>
          </a:xfrm>
        </p:grpSpPr>
        <p:pic>
          <p:nvPicPr>
            <p:cNvPr id="4" name="图片 3" descr="图示&#10;&#10;AI 生成的内容可能不正确。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" y="7711"/>
              <a:ext cx="3763" cy="2376"/>
            </a:xfrm>
            <a:prstGeom prst="rect">
              <a:avLst/>
            </a:prstGeom>
          </p:spPr>
        </p:pic>
        <p:pic>
          <p:nvPicPr>
            <p:cNvPr id="34" name="图片 33" descr="图示&#10;&#10;AI 生成的内容可能不正确。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3" y="7719"/>
              <a:ext cx="3724" cy="2649"/>
            </a:xfrm>
            <a:prstGeom prst="rect">
              <a:avLst/>
            </a:prstGeom>
          </p:spPr>
        </p:pic>
        <p:sp>
          <p:nvSpPr>
            <p:cNvPr id="5210" name="0"/>
            <p:cNvSpPr/>
            <p:nvPr/>
          </p:nvSpPr>
          <p:spPr>
            <a:xfrm>
              <a:off x="345" y="2074"/>
              <a:ext cx="18585" cy="800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75000"/>
                  </a:schemeClr>
                </a:gs>
              </a:gsLst>
              <a:lin ang="5400000" scaled="1"/>
              <a:tileRect/>
            </a:gradFill>
            <a:ln w="12700" cap="flat" cmpd="sng" algn="ctr"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5400000" scaled="1"/>
                <a:tileRect/>
              </a:gradFill>
              <a:prstDash val="solid"/>
            </a:ln>
            <a:effectLst/>
          </p:spPr>
          <p:txBody>
            <a:bodyPr wrap="square" rtlCol="0" anchor="ctr"/>
            <a:lstStyle/>
            <a:p>
              <a:pPr marL="0" marR="0" lvl="0" indent="0" algn="ctr" defTabSz="16192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+mn-ea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5215" name="0"/>
            <p:cNvCxnSpPr/>
            <p:nvPr/>
          </p:nvCxnSpPr>
          <p:spPr>
            <a:xfrm>
              <a:off x="5931" y="2011"/>
              <a:ext cx="0" cy="800"/>
            </a:xfrm>
            <a:prstGeom prst="line">
              <a:avLst/>
            </a:prstGeom>
            <a:ln w="952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6" name="0"/>
            <p:cNvCxnSpPr/>
            <p:nvPr/>
          </p:nvCxnSpPr>
          <p:spPr>
            <a:xfrm>
              <a:off x="8693" y="2011"/>
              <a:ext cx="0" cy="800"/>
            </a:xfrm>
            <a:prstGeom prst="line">
              <a:avLst/>
            </a:prstGeom>
            <a:ln w="952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7" name="0"/>
            <p:cNvCxnSpPr/>
            <p:nvPr/>
          </p:nvCxnSpPr>
          <p:spPr>
            <a:xfrm>
              <a:off x="12548" y="2084"/>
              <a:ext cx="0" cy="794"/>
            </a:xfrm>
            <a:prstGeom prst="line">
              <a:avLst/>
            </a:prstGeom>
            <a:ln w="952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8" name="0"/>
            <p:cNvCxnSpPr/>
            <p:nvPr/>
          </p:nvCxnSpPr>
          <p:spPr>
            <a:xfrm>
              <a:off x="15950" y="2064"/>
              <a:ext cx="0" cy="794"/>
            </a:xfrm>
            <a:prstGeom prst="line">
              <a:avLst/>
            </a:prstGeom>
            <a:ln w="952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36" name="Title-2"/>
            <p:cNvSpPr txBox="1"/>
            <p:nvPr>
              <p:custDataLst>
                <p:tags r:id="rId4"/>
              </p:custDataLst>
            </p:nvPr>
          </p:nvSpPr>
          <p:spPr>
            <a:xfrm>
              <a:off x="6055" y="2044"/>
              <a:ext cx="2578" cy="58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 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水</a:t>
              </a:r>
              <a:r>
                <a:rPr lang="zh-CN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污染和</a:t>
              </a:r>
              <a:endParaRPr lang="zh-CN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藻类防控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34" name="Title-3"/>
            <p:cNvSpPr txBox="1"/>
            <p:nvPr>
              <p:custDataLst>
                <p:tags r:id="rId5"/>
              </p:custDataLst>
            </p:nvPr>
          </p:nvSpPr>
          <p:spPr>
            <a:xfrm>
              <a:off x="8844" y="2206"/>
              <a:ext cx="3478" cy="58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 </a:t>
              </a:r>
              <a:r>
                <a:rPr lang="zh-CN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江河湖库生态修复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32" name="Title-4"/>
            <p:cNvSpPr txBox="1"/>
            <p:nvPr>
              <p:custDataLst>
                <p:tags r:id="rId6"/>
              </p:custDataLst>
            </p:nvPr>
          </p:nvSpPr>
          <p:spPr>
            <a:xfrm>
              <a:off x="12600" y="2206"/>
              <a:ext cx="3265" cy="58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 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幸福河湖构建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30" name="Title-5"/>
            <p:cNvSpPr txBox="1"/>
            <p:nvPr>
              <p:custDataLst>
                <p:tags r:id="rId7"/>
              </p:custDataLst>
            </p:nvPr>
          </p:nvSpPr>
          <p:spPr>
            <a:xfrm>
              <a:off x="15989" y="2206"/>
              <a:ext cx="2910" cy="58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06 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重点区域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3204" y="2953"/>
              <a:ext cx="2706" cy="4535"/>
            </a:xfrm>
            <a:prstGeom prst="rect">
              <a:avLst/>
            </a:prstGeom>
            <a:gradFill flip="none" rotWithShape="1">
              <a:gsLst>
                <a:gs pos="29000">
                  <a:srgbClr val="CDD9EF"/>
                </a:gs>
                <a:gs pos="100000">
                  <a:schemeClr val="bg1"/>
                </a:gs>
              </a:gsLst>
              <a:lin ang="5400000" scaled="1"/>
              <a:tileRect/>
            </a:gradFill>
            <a:ln w="6350">
              <a:noFill/>
            </a:ln>
            <a:effectLst>
              <a:outerShdw blurRad="50800" dist="38100" dir="2700000" algn="tl" rotWithShape="0">
                <a:srgbClr val="4472C4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250" y="2932"/>
              <a:ext cx="2745" cy="34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eaLnBrk="1" latinLnBrk="0" hangingPunct="1">
                <a:lnSpc>
                  <a:spcPct val="120000"/>
                </a:lnSpc>
                <a:spcBef>
                  <a:spcPts val="600"/>
                </a:spcBef>
                <a:buFont typeface="Wingdings" panose="05000000000000000000" charset="0"/>
                <a:buChar char="Ø"/>
              </a:pPr>
              <a:r>
                <a:rPr lang="zh-CN" altLang="zh-CN" sz="1400" kern="10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水库排沙喂沙等泥沙调控，以及减缓遏制下游河道冲刷综合对策措施</a:t>
              </a:r>
              <a:endParaRPr lang="zh-CN" altLang="zh-CN" sz="1400" kern="1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  <a:p>
              <a:pPr marL="285750" indent="-285750" eaLnBrk="1" latinLnBrk="0" hangingPunct="1">
                <a:lnSpc>
                  <a:spcPct val="120000"/>
                </a:lnSpc>
                <a:spcBef>
                  <a:spcPts val="600"/>
                </a:spcBef>
                <a:buFont typeface="Wingdings" panose="05000000000000000000" charset="0"/>
                <a:buChar char="Ø"/>
              </a:pPr>
              <a:r>
                <a:rPr lang="zh-CN" altLang="zh-CN" sz="1400" kern="10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湖库淤积防控与生态清淤及淤沙资源化利用</a:t>
              </a:r>
              <a:endParaRPr lang="zh-CN" altLang="zh-CN" sz="1400" kern="1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980" y="2953"/>
              <a:ext cx="2687" cy="4535"/>
            </a:xfrm>
            <a:prstGeom prst="rect">
              <a:avLst/>
            </a:prstGeom>
            <a:gradFill flip="none" rotWithShape="1">
              <a:gsLst>
                <a:gs pos="29000">
                  <a:srgbClr val="CDD9EF"/>
                </a:gs>
                <a:gs pos="100000">
                  <a:schemeClr val="bg1"/>
                </a:gs>
              </a:gsLst>
              <a:lin ang="5400000" scaled="1"/>
              <a:tileRect/>
            </a:gradFill>
            <a:ln w="6350">
              <a:noFill/>
            </a:ln>
            <a:effectLst>
              <a:outerShdw blurRad="50800" dist="38100" dir="2700000" algn="tl" rotWithShape="0">
                <a:srgbClr val="4472C4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961" y="2932"/>
              <a:ext cx="2706" cy="41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eaLnBrk="1" latinLnBrk="0" hangingPunct="1">
                <a:lnSpc>
                  <a:spcPct val="120000"/>
                </a:lnSpc>
                <a:spcBef>
                  <a:spcPts val="600"/>
                </a:spcBef>
                <a:buFont typeface="Wingdings" panose="05000000000000000000" charset="0"/>
                <a:buChar char="Ø"/>
              </a:pPr>
              <a:r>
                <a:rPr lang="zh-CN" altLang="en-US" sz="1400" b="1" kern="100" dirty="0">
                  <a:solidFill>
                    <a:srgbClr val="FF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湖库水质演变与生态灾变预警与防控</a:t>
              </a:r>
              <a:endParaRPr lang="zh-CN" altLang="en-US" sz="1400" b="1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  <a:p>
              <a:pPr marL="285750" indent="-285750" eaLnBrk="1" latinLnBrk="0" hangingPunct="1">
                <a:lnSpc>
                  <a:spcPct val="120000"/>
                </a:lnSpc>
                <a:spcBef>
                  <a:spcPts val="600"/>
                </a:spcBef>
                <a:buFont typeface="Wingdings" panose="05000000000000000000" charset="0"/>
                <a:buChar char="Ø"/>
              </a:pPr>
              <a:r>
                <a:rPr lang="zh-CN" altLang="en-US" sz="1400" kern="1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淤积物碳源汇动</a:t>
              </a:r>
              <a:r>
                <a:rPr lang="zh-CN" altLang="en-US" sz="1400" kern="10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态监测与调控</a:t>
              </a:r>
              <a:endParaRPr lang="zh-CN" altLang="en-US" sz="1400" kern="1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  <a:p>
              <a:pPr marL="285750" indent="-285750" eaLnBrk="1" latinLnBrk="0" hangingPunct="1">
                <a:lnSpc>
                  <a:spcPct val="120000"/>
                </a:lnSpc>
                <a:spcBef>
                  <a:spcPts val="600"/>
                </a:spcBef>
                <a:buFont typeface="Wingdings" panose="05000000000000000000" charset="0"/>
                <a:buChar char="Ø"/>
              </a:pPr>
              <a:r>
                <a:rPr lang="zh-CN" altLang="en-US" sz="1400" kern="10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新污染物监测与防控</a:t>
              </a:r>
              <a:endParaRPr lang="zh-CN" altLang="en-US" sz="1400" kern="1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  <a:p>
              <a:pPr marL="285750" indent="-285750" eaLnBrk="1" latinLnBrk="0" hangingPunct="1">
                <a:lnSpc>
                  <a:spcPct val="120000"/>
                </a:lnSpc>
                <a:spcBef>
                  <a:spcPts val="600"/>
                </a:spcBef>
                <a:buFont typeface="Wingdings" panose="05000000000000000000" charset="0"/>
                <a:buChar char="Ø"/>
              </a:pPr>
              <a:r>
                <a:rPr lang="zh-CN" altLang="en-US" sz="1400" kern="10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弥散性藻类监测处置</a:t>
              </a:r>
              <a:endParaRPr lang="zh-CN" altLang="en-US" sz="1400" kern="1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729" y="2953"/>
              <a:ext cx="3814" cy="4535"/>
            </a:xfrm>
            <a:prstGeom prst="rect">
              <a:avLst/>
            </a:prstGeom>
            <a:gradFill flip="none" rotWithShape="1">
              <a:gsLst>
                <a:gs pos="29000">
                  <a:srgbClr val="CDD9EF"/>
                </a:gs>
                <a:gs pos="100000">
                  <a:schemeClr val="bg1"/>
                </a:gs>
              </a:gsLst>
              <a:lin ang="5400000" scaled="1"/>
              <a:tileRect/>
            </a:gradFill>
            <a:ln w="6350">
              <a:noFill/>
            </a:ln>
            <a:effectLst>
              <a:outerShdw blurRad="50800" dist="38100" dir="2700000" algn="tl" rotWithShape="0">
                <a:srgbClr val="4472C4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2627" y="2950"/>
              <a:ext cx="3284" cy="4535"/>
            </a:xfrm>
            <a:prstGeom prst="rect">
              <a:avLst/>
            </a:prstGeom>
            <a:gradFill flip="none" rotWithShape="1">
              <a:gsLst>
                <a:gs pos="29000">
                  <a:srgbClr val="CDD9EF"/>
                </a:gs>
                <a:gs pos="100000">
                  <a:schemeClr val="bg1"/>
                </a:gs>
              </a:gsLst>
              <a:lin ang="5400000" scaled="1"/>
              <a:tileRect/>
            </a:gradFill>
            <a:ln w="6350">
              <a:noFill/>
            </a:ln>
            <a:effectLst>
              <a:outerShdw blurRad="50800" dist="38100" dir="2700000" algn="tl" rotWithShape="0">
                <a:srgbClr val="4472C4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2566" y="2953"/>
              <a:ext cx="3311" cy="4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eaLnBrk="1" latinLnBrk="0" hangingPunct="1">
                <a:lnSpc>
                  <a:spcPct val="120000"/>
                </a:lnSpc>
                <a:spcBef>
                  <a:spcPts val="600"/>
                </a:spcBef>
                <a:buFont typeface="Wingdings" panose="05000000000000000000" charset="0"/>
                <a:buChar char="Ø"/>
              </a:pPr>
              <a:r>
                <a:rPr lang="zh-CN" altLang="en-US" sz="1400" kern="1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城市河湖管网雨洪资源生态利用与管控</a:t>
              </a:r>
              <a:endParaRPr lang="en-US" altLang="zh-CN" sz="1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  <a:p>
              <a:pPr marL="285750" indent="-285750" eaLnBrk="1" latinLnBrk="0" hangingPunct="1">
                <a:lnSpc>
                  <a:spcPct val="120000"/>
                </a:lnSpc>
                <a:spcBef>
                  <a:spcPts val="600"/>
                </a:spcBef>
                <a:buFont typeface="Wingdings" panose="05000000000000000000" charset="0"/>
                <a:buChar char="Ø"/>
              </a:pPr>
              <a:r>
                <a:rPr lang="zh-CN" altLang="en-US" sz="1400" kern="1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中小河流和河网地区生态友好型闸堰结构与过鱼设施、岸坡生</a:t>
              </a:r>
              <a:r>
                <a:rPr lang="zh-CN" altLang="en-US" sz="1400" kern="10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态防护新结构新材料</a:t>
              </a:r>
              <a:endParaRPr lang="en-US" altLang="zh-CN" sz="1400" kern="1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  <a:p>
              <a:pPr marL="285750" indent="-285750" eaLnBrk="1" latinLnBrk="0" hangingPunct="1">
                <a:lnSpc>
                  <a:spcPct val="120000"/>
                </a:lnSpc>
                <a:spcBef>
                  <a:spcPts val="600"/>
                </a:spcBef>
                <a:buFont typeface="Wingdings" panose="05000000000000000000" charset="0"/>
                <a:buChar char="Ø"/>
              </a:pPr>
              <a:r>
                <a:rPr lang="zh-CN" altLang="en-US" sz="1400" kern="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滨水景观文化提升的宜居水环境营造及低影响绿色建造</a:t>
              </a:r>
              <a:endParaRPr lang="zh-CN" altLang="en-US" sz="1400" kern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5991" y="2950"/>
              <a:ext cx="2940" cy="4535"/>
            </a:xfrm>
            <a:prstGeom prst="rect">
              <a:avLst/>
            </a:prstGeom>
            <a:gradFill flip="none" rotWithShape="1">
              <a:gsLst>
                <a:gs pos="29000">
                  <a:srgbClr val="CDD9EF"/>
                </a:gs>
                <a:gs pos="100000">
                  <a:schemeClr val="bg1"/>
                </a:gs>
              </a:gsLst>
              <a:lin ang="5400000" scaled="1"/>
              <a:tileRect/>
            </a:gradFill>
            <a:ln w="6350">
              <a:noFill/>
            </a:ln>
            <a:effectLst>
              <a:outerShdw blurRad="50800" dist="38100" dir="2700000" algn="tl" rotWithShape="0">
                <a:srgbClr val="4472C4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5934" y="3040"/>
              <a:ext cx="2996" cy="41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eaLnBrk="1" latinLnBrk="0" hangingPunct="1">
                <a:lnSpc>
                  <a:spcPct val="120000"/>
                </a:lnSpc>
                <a:buFont typeface="Wingdings" panose="05000000000000000000" charset="0"/>
                <a:buChar char="Ø"/>
              </a:pPr>
              <a:r>
                <a:rPr lang="zh-CN" altLang="en-US" sz="1400" kern="1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三峡库区、丹江口库区、金沙江干热</a:t>
              </a:r>
              <a:r>
                <a:rPr lang="zh-CN" altLang="en-US" sz="1400" kern="10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河谷等重要水源地的水土保育与面源污染阻控</a:t>
              </a:r>
              <a:endParaRPr lang="en-US" altLang="zh-CN" sz="1400" kern="1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  <a:p>
              <a:pPr marL="285750" indent="-285750" eaLnBrk="1" latinLnBrk="0" hangingPunct="1">
                <a:lnSpc>
                  <a:spcPct val="120000"/>
                </a:lnSpc>
                <a:buFont typeface="Wingdings" panose="05000000000000000000" charset="0"/>
                <a:buChar char="Ø"/>
              </a:pPr>
              <a:r>
                <a:rPr lang="zh-CN" altLang="zh-CN" sz="1400" kern="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鄱阳湖尾闾及湖区水利枢纽的生态影响及适应性调控</a:t>
              </a:r>
              <a:endParaRPr lang="en-US" altLang="zh-CN" sz="1400" kern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eaLnBrk="1" latinLnBrk="0" hangingPunct="1">
                <a:lnSpc>
                  <a:spcPct val="120000"/>
                </a:lnSpc>
                <a:buFont typeface="Wingdings" panose="05000000000000000000" charset="0"/>
                <a:buChar char="Ø"/>
              </a:pPr>
              <a:r>
                <a:rPr lang="zh-CN" altLang="zh-CN" sz="1400" kern="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洞庭湖生态水网构建理论及综合</a:t>
              </a:r>
              <a:r>
                <a:rPr lang="zh-CN" altLang="zh-CN" sz="1400" kern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治理</a:t>
              </a:r>
              <a:endPara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903" y="10067"/>
              <a:ext cx="3363" cy="436"/>
            </a:xfrm>
            <a:prstGeom prst="rect">
              <a:avLst/>
            </a:prstGeom>
            <a:solidFill>
              <a:schemeClr val="bg1">
                <a:lumMod val="85000"/>
                <a:alpha val="86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三峡沙峰过程排沙调度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266" y="10067"/>
              <a:ext cx="3434" cy="436"/>
            </a:xfrm>
            <a:prstGeom prst="rect">
              <a:avLst/>
            </a:prstGeom>
            <a:solidFill>
              <a:schemeClr val="bg1">
                <a:lumMod val="85000"/>
                <a:alpha val="86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遥感藻类监测工作流程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0" name="图片 29" descr="图形用户界面, 图示&#10;&#10;AI 生成的内容可能不正确。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5" y="7891"/>
              <a:ext cx="3513" cy="2166"/>
            </a:xfrm>
            <a:prstGeom prst="rect">
              <a:avLst/>
            </a:prstGeom>
          </p:spPr>
        </p:pic>
        <p:sp>
          <p:nvSpPr>
            <p:cNvPr id="38" name="文本框 37"/>
            <p:cNvSpPr txBox="1"/>
            <p:nvPr/>
          </p:nvSpPr>
          <p:spPr>
            <a:xfrm>
              <a:off x="7746" y="10067"/>
              <a:ext cx="3311" cy="436"/>
            </a:xfrm>
            <a:prstGeom prst="rect">
              <a:avLst/>
            </a:prstGeom>
            <a:solidFill>
              <a:schemeClr val="bg1">
                <a:lumMod val="85000"/>
                <a:alpha val="86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生态水网和过鱼设施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0" name="图片 39" descr="图片包含 日历&#10;&#10;AI 生成的内容可能不正确。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222" b="75281"/>
            <a:stretch>
              <a:fillRect/>
            </a:stretch>
          </p:blipFill>
          <p:spPr>
            <a:xfrm>
              <a:off x="11407" y="7887"/>
              <a:ext cx="3196" cy="1997"/>
            </a:xfrm>
            <a:prstGeom prst="rect">
              <a:avLst/>
            </a:prstGeom>
          </p:spPr>
        </p:pic>
        <p:sp>
          <p:nvSpPr>
            <p:cNvPr id="41" name="文本框 40"/>
            <p:cNvSpPr txBox="1"/>
            <p:nvPr/>
          </p:nvSpPr>
          <p:spPr>
            <a:xfrm>
              <a:off x="11350" y="10057"/>
              <a:ext cx="3311" cy="436"/>
            </a:xfrm>
            <a:prstGeom prst="rect">
              <a:avLst/>
            </a:prstGeom>
            <a:solidFill>
              <a:schemeClr val="bg1">
                <a:lumMod val="85000"/>
                <a:alpha val="86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生态驳岸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3" name="图片 42" descr="地图&#10;&#10;AI 生成的内容可能不正确。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44" y="7887"/>
              <a:ext cx="3724" cy="2034"/>
            </a:xfrm>
            <a:prstGeom prst="rect">
              <a:avLst/>
            </a:prstGeom>
          </p:spPr>
        </p:pic>
        <p:sp>
          <p:nvSpPr>
            <p:cNvPr id="44" name="文本框 43"/>
            <p:cNvSpPr txBox="1"/>
            <p:nvPr/>
          </p:nvSpPr>
          <p:spPr>
            <a:xfrm>
              <a:off x="14850" y="10057"/>
              <a:ext cx="3311" cy="436"/>
            </a:xfrm>
            <a:prstGeom prst="rect">
              <a:avLst/>
            </a:prstGeom>
            <a:solidFill>
              <a:schemeClr val="bg1">
                <a:lumMod val="85000"/>
                <a:alpha val="86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面源污染与水文循环要素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itle-1"/>
            <p:cNvSpPr txBox="1"/>
            <p:nvPr>
              <p:custDataLst>
                <p:tags r:id="rId11"/>
              </p:custDataLst>
            </p:nvPr>
          </p:nvSpPr>
          <p:spPr>
            <a:xfrm>
              <a:off x="496" y="2243"/>
              <a:ext cx="2702" cy="582"/>
            </a:xfrm>
            <a:prstGeom prst="rect">
              <a:avLst/>
            </a:prstGeom>
            <a:noFill/>
          </p:spPr>
          <p:txBody>
            <a:bodyPr wrap="square" lIns="36000" tIns="45720" rIns="36000" bIns="45720" rtlCol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 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生态流量保障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345" y="2949"/>
              <a:ext cx="2800" cy="4523"/>
            </a:xfrm>
            <a:prstGeom prst="rect">
              <a:avLst/>
            </a:prstGeom>
            <a:gradFill flip="none" rotWithShape="1">
              <a:gsLst>
                <a:gs pos="29000">
                  <a:srgbClr val="CDD9EF"/>
                </a:gs>
                <a:gs pos="100000">
                  <a:schemeClr val="bg1"/>
                </a:gs>
              </a:gsLst>
              <a:lin ang="5400000" scaled="1"/>
              <a:tileRect/>
            </a:gradFill>
            <a:ln w="6350">
              <a:noFill/>
            </a:ln>
            <a:effectLst>
              <a:outerShdw blurRad="50800" dist="38100" dir="2700000" algn="tl" rotWithShape="0">
                <a:srgbClr val="4472C4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01" y="2939"/>
              <a:ext cx="2825" cy="30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eaLnBrk="1" latinLnBrk="0" hangingPunct="1">
                <a:lnSpc>
                  <a:spcPct val="120000"/>
                </a:lnSpc>
                <a:spcBef>
                  <a:spcPts val="600"/>
                </a:spcBef>
                <a:buFont typeface="Wingdings" panose="05000000000000000000" charset="0"/>
                <a:buChar char="Ø"/>
              </a:pPr>
              <a:r>
                <a:rPr lang="zh-CN" altLang="en-US" sz="1400" kern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河库系统目标生态流量</a:t>
              </a:r>
              <a:r>
                <a:rPr lang="en-US" altLang="zh-CN" sz="1400" kern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400" kern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水位计算理论与方法</a:t>
              </a:r>
              <a:endPara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eaLnBrk="1" latinLnBrk="0" hangingPunct="1">
                <a:lnSpc>
                  <a:spcPct val="120000"/>
                </a:lnSpc>
                <a:spcBef>
                  <a:spcPts val="600"/>
                </a:spcBef>
                <a:buFont typeface="Wingdings" panose="05000000000000000000" charset="0"/>
                <a:buChar char="Ø"/>
              </a:pPr>
              <a:r>
                <a:rPr lang="zh-CN" altLang="en-US" sz="1400" kern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上下游干支流生态流量</a:t>
              </a:r>
              <a:r>
                <a:rPr lang="en-US" altLang="zh-CN" sz="1400" kern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400" kern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水位协同管控与控制性水库生态调度技术</a:t>
              </a:r>
              <a:endParaRPr lang="zh-CN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719" y="2905"/>
              <a:ext cx="3829" cy="42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20000"/>
                </a:lnSpc>
                <a:spcBef>
                  <a:spcPts val="600"/>
                </a:spcBef>
                <a:buFont typeface="Wingdings" panose="05000000000000000000" charset="0"/>
                <a:buChar char="Ø"/>
              </a:pPr>
              <a:r>
                <a:rPr lang="zh-CN" altLang="zh-CN" sz="1400" kern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梯级库群水生态系统发育规律及调控机理</a:t>
              </a:r>
              <a:endPara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lnSpc>
                  <a:spcPct val="120000"/>
                </a:lnSpc>
                <a:spcBef>
                  <a:spcPts val="600"/>
                </a:spcBef>
                <a:buFont typeface="Wingdings" panose="05000000000000000000" charset="0"/>
                <a:buChar char="Ø"/>
              </a:pPr>
              <a:r>
                <a:rPr lang="zh-CN" altLang="zh-CN" sz="1400" kern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清水冲刷下河道生态系统演变特征及退化机理</a:t>
              </a:r>
              <a:endPara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lnSpc>
                  <a:spcPct val="120000"/>
                </a:lnSpc>
                <a:spcBef>
                  <a:spcPts val="600"/>
                </a:spcBef>
                <a:buFont typeface="Wingdings" panose="05000000000000000000" charset="0"/>
                <a:buChar char="Ø"/>
              </a:pPr>
              <a:r>
                <a:rPr lang="zh-CN" altLang="zh-CN" sz="1400" kern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水系连通与生物通道修复</a:t>
              </a:r>
              <a:endPara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lnSpc>
                  <a:spcPct val="120000"/>
                </a:lnSpc>
                <a:spcBef>
                  <a:spcPts val="600"/>
                </a:spcBef>
                <a:buFont typeface="Wingdings" panose="05000000000000000000" charset="0"/>
                <a:buChar char="Ø"/>
              </a:pPr>
              <a:r>
                <a:rPr lang="zh-CN" altLang="zh-CN" sz="1400" kern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水库消落区湿地生态重构</a:t>
              </a:r>
              <a:endParaRPr lang="en-US" altLang="zh-CN" sz="1400" kern="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lnSpc>
                  <a:spcPct val="120000"/>
                </a:lnSpc>
                <a:spcBef>
                  <a:spcPts val="600"/>
                </a:spcBef>
                <a:buFont typeface="Wingdings" panose="05000000000000000000" charset="0"/>
                <a:buChar char="Ø"/>
              </a:pPr>
              <a:r>
                <a:rPr lang="zh-CN" altLang="zh-CN" sz="1400" kern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极端洪枯条件下大型通江湖泊生态调控</a:t>
              </a:r>
              <a:r>
                <a:rPr lang="zh-CN" altLang="en-US" sz="1400" kern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zh-CN" altLang="zh-CN" sz="1400" kern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沉水植被恢复、江湖水动力连通</a:t>
              </a:r>
              <a:endParaRPr lang="zh-CN" altLang="en-US" sz="1400" kern="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8" name="0"/>
            <p:cNvCxnSpPr/>
            <p:nvPr/>
          </p:nvCxnSpPr>
          <p:spPr>
            <a:xfrm>
              <a:off x="3199" y="2011"/>
              <a:ext cx="0" cy="800"/>
            </a:xfrm>
            <a:prstGeom prst="line">
              <a:avLst/>
            </a:prstGeom>
            <a:ln w="952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itle-2"/>
            <p:cNvSpPr txBox="1"/>
            <p:nvPr>
              <p:custDataLst>
                <p:tags r:id="rId12"/>
              </p:custDataLst>
            </p:nvPr>
          </p:nvSpPr>
          <p:spPr>
            <a:xfrm>
              <a:off x="3112" y="2017"/>
              <a:ext cx="2963" cy="58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 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水沙调控和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淤积治理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  <p:custDataLst>
      <p:tags r:id="rId1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324485" y="423545"/>
            <a:ext cx="8816340" cy="705485"/>
          </a:xfrm>
        </p:spPr>
        <p:txBody>
          <a:bodyPr vert="horz" wrap="square" lIns="68580" tIns="34290" rIns="68580" bIns="34290" numCol="1" anchor="ctr" anchorCtr="0" compatLnSpc="1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266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sym typeface="+mn-ea"/>
              </a:rPr>
              <a:t>突出短板和当务之急在于湖泊的污染防治和生态修复</a:t>
            </a:r>
            <a:endParaRPr kumimoji="0" lang="zh-CN" altLang="en-US" sz="2665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589" name="矩形 8"/>
          <p:cNvSpPr/>
          <p:nvPr/>
        </p:nvSpPr>
        <p:spPr>
          <a:xfrm>
            <a:off x="613576" y="1123612"/>
            <a:ext cx="10929319" cy="2032000"/>
          </a:xfrm>
          <a:prstGeom prst="rect">
            <a:avLst/>
          </a:prstGeom>
        </p:spPr>
        <p:txBody>
          <a:bodyPr wrap="square">
            <a:spAutoFit/>
          </a:bodyPr>
          <a:p>
            <a:pPr marL="254000" indent="-254000" defTabSz="812800" fontAlgn="base">
              <a:lnSpc>
                <a:spcPct val="15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charset="0"/>
              <a:buChar char="l"/>
            </a:pPr>
            <a:r>
              <a:rPr lang="en-US" altLang="zh-CN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长江治理与保护报告</a:t>
            </a:r>
            <a:r>
              <a:rPr lang="en-US" altLang="zh-CN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(2020)》</a:t>
            </a:r>
            <a:r>
              <a:rPr lang="zh-CN" altLang="en-US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对长江中下游</a:t>
            </a:r>
            <a:r>
              <a:rPr lang="en-US" altLang="zh-CN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61</a:t>
            </a:r>
            <a:r>
              <a:rPr lang="zh-CN" altLang="en-US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en-US" sz="203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湖泊</a:t>
            </a:r>
            <a:r>
              <a:rPr lang="zh-CN" altLang="en-US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评价表明，水质四类占</a:t>
            </a:r>
            <a:r>
              <a:rPr lang="en-US" altLang="zh-CN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73.3%</a:t>
            </a:r>
            <a:r>
              <a:rPr lang="zh-CN" altLang="en-US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、五类占</a:t>
            </a:r>
            <a:r>
              <a:rPr lang="en-US" altLang="zh-CN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12.7%</a:t>
            </a:r>
            <a:r>
              <a:rPr lang="zh-CN" altLang="en-US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、劣五类占</a:t>
            </a:r>
            <a:r>
              <a:rPr lang="en-US" altLang="zh-CN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2.9%</a:t>
            </a:r>
            <a:r>
              <a:rPr lang="zh-CN" altLang="en-US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，主要超标指标为</a:t>
            </a:r>
            <a:r>
              <a:rPr lang="zh-CN" altLang="en-US" sz="203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总磷、氨氮</a:t>
            </a:r>
            <a:r>
              <a:rPr lang="zh-CN" altLang="en-US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等，轻度富营养占</a:t>
            </a:r>
            <a:r>
              <a:rPr lang="en-US" altLang="zh-CN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41.0%</a:t>
            </a:r>
            <a:r>
              <a:rPr lang="zh-CN" altLang="en-US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、中度富营养占</a:t>
            </a:r>
            <a:r>
              <a:rPr lang="en-US" altLang="zh-CN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45.9%</a:t>
            </a:r>
            <a:endParaRPr lang="en-US" altLang="zh-CN" sz="203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4000" indent="-254000" defTabSz="812800" fontAlgn="base">
              <a:lnSpc>
                <a:spcPct val="15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charset="0"/>
              <a:buChar char="l"/>
            </a:pPr>
            <a:r>
              <a:rPr lang="zh-CN" altLang="en-US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湖北省</a:t>
            </a:r>
            <a:r>
              <a:rPr lang="en-US" altLang="zh-CN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295</a:t>
            </a:r>
            <a:r>
              <a:rPr lang="zh-CN" altLang="en-US" sz="203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个重点湖泊水质符合</a:t>
            </a:r>
            <a:r>
              <a:rPr lang="en-US" altLang="zh-CN" sz="203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Ⅳ-Ⅴ</a:t>
            </a:r>
            <a:r>
              <a:rPr lang="zh-CN" altLang="en-US" sz="203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类的占</a:t>
            </a:r>
            <a:r>
              <a:rPr lang="en-US" altLang="zh-CN" sz="203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68.2%</a:t>
            </a:r>
            <a:r>
              <a:rPr lang="zh-CN" altLang="en-US" sz="203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，劣</a:t>
            </a:r>
            <a:r>
              <a:rPr lang="en-US" altLang="zh-CN" sz="203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Ⅴ</a:t>
            </a:r>
            <a:r>
              <a:rPr lang="zh-CN" altLang="en-US" sz="203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类的占</a:t>
            </a:r>
            <a:r>
              <a:rPr lang="en-US" altLang="zh-CN" sz="203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21.1%</a:t>
            </a:r>
            <a:endParaRPr lang="en-US" altLang="zh-CN" sz="203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97155" name="图片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138" y="3625340"/>
            <a:ext cx="4132728" cy="2554027"/>
          </a:xfrm>
          <a:prstGeom prst="rect">
            <a:avLst/>
          </a:prstGeom>
        </p:spPr>
      </p:pic>
      <p:cxnSp>
        <p:nvCxnSpPr>
          <p:cNvPr id="3145728" name="直接连接符 11"/>
          <p:cNvCxnSpPr/>
          <p:nvPr/>
        </p:nvCxnSpPr>
        <p:spPr bwMode="auto">
          <a:xfrm>
            <a:off x="1006964" y="4841764"/>
            <a:ext cx="3842902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cxnSp>
      <p:sp>
        <p:nvSpPr>
          <p:cNvPr id="1048590" name="矩形 12"/>
          <p:cNvSpPr/>
          <p:nvPr/>
        </p:nvSpPr>
        <p:spPr>
          <a:xfrm>
            <a:off x="1941667" y="4128785"/>
            <a:ext cx="3252499" cy="369570"/>
          </a:xfrm>
          <a:prstGeom prst="rect">
            <a:avLst/>
          </a:prstGeom>
        </p:spPr>
        <p:txBody>
          <a:bodyPr wrap="square">
            <a:spAutoFit/>
          </a:bodyPr>
          <a:p>
            <a:pPr algn="r" defTabSz="812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湖泊面积萎缩、水质恶化</a:t>
            </a:r>
            <a:endParaRPr lang="zh-CN" altLang="en-US" sz="1805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48591" name="Rectangle 2"/>
          <p:cNvSpPr>
            <a:spLocks noChangeArrowheads="1"/>
          </p:cNvSpPr>
          <p:nvPr/>
        </p:nvSpPr>
        <p:spPr bwMode="auto">
          <a:xfrm>
            <a:off x="5330465" y="3442779"/>
            <a:ext cx="5951166" cy="365125"/>
          </a:xfrm>
          <a:prstGeom prst="rect">
            <a:avLst/>
          </a:prstGeom>
          <a:solidFill>
            <a:srgbClr val="00878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950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2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9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475"/>
              </a:spcBef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defTabSz="457200" eaLnBrk="1" fontAlgn="auto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78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中下游面积大于</a:t>
            </a:r>
            <a:r>
              <a:rPr lang="en-US" altLang="zh-CN" sz="178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</a:t>
            </a:r>
            <a:r>
              <a:rPr lang="zh-CN" altLang="en-US" sz="178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平方公里湖泊富营养化湖泊数量及比例</a:t>
            </a:r>
            <a:endParaRPr lang="zh-CN" altLang="en-US" sz="178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194304" name="Group 3"/>
          <p:cNvGraphicFramePr>
            <a:graphicFrameLocks noGrp="1"/>
          </p:cNvGraphicFramePr>
          <p:nvPr/>
        </p:nvGraphicFramePr>
        <p:xfrm>
          <a:off x="5415644" y="3843779"/>
          <a:ext cx="5674360" cy="2700655"/>
        </p:xfrm>
        <a:graphic>
          <a:graphicData uri="http://schemas.openxmlformats.org/drawingml/2006/table">
            <a:tbl>
              <a:tblPr/>
              <a:tblGrid>
                <a:gridCol w="1045845"/>
                <a:gridCol w="1073150"/>
                <a:gridCol w="786130"/>
                <a:gridCol w="811530"/>
                <a:gridCol w="999490"/>
                <a:gridCol w="958215"/>
              </a:tblGrid>
              <a:tr h="280670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&gt;10</a:t>
                      </a:r>
                      <a:r>
                        <a:rPr kumimoji="0" lang="zh-CN" altLang="en-US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平方公里</a:t>
                      </a:r>
                      <a:r>
                        <a:rPr kumimoji="0" lang="zh-CN" altLang="en-US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湖泊总数</a:t>
                      </a:r>
                      <a:endParaRPr kumimoji="0" lang="zh-CN" altLang="en-US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枯水期</a:t>
                      </a:r>
                      <a:endParaRPr kumimoji="0" lang="zh-CN" altLang="en-US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丰水期</a:t>
                      </a:r>
                      <a:endParaRPr kumimoji="0" lang="zh-CN" altLang="en-US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cPr/>
                </a:tc>
              </a:tr>
              <a:tr h="45720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数量</a:t>
                      </a: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zh-CN" altLang="en-US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)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比例</a:t>
                      </a: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(%)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145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数量</a:t>
                      </a:r>
                      <a:r>
                        <a:rPr kumimoji="0" lang="en-US" altLang="zh-CN" sz="1145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zh-CN" altLang="en-US" sz="1145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kumimoji="0" lang="en-US" altLang="zh-CN" sz="1145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)</a:t>
                      </a:r>
                      <a:endParaRPr kumimoji="0" lang="en-US" altLang="zh-CN" sz="1145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145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比例</a:t>
                      </a:r>
                      <a:r>
                        <a:rPr kumimoji="0" lang="en-US" altLang="zh-CN" sz="1145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(%)</a:t>
                      </a:r>
                      <a:endParaRPr kumimoji="0" lang="en-US" altLang="zh-CN" sz="1145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28003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145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湖南省</a:t>
                      </a:r>
                      <a:endParaRPr kumimoji="0" lang="zh-CN" altLang="en-US" sz="1145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11</a:t>
                      </a:r>
                      <a:endParaRPr kumimoji="0" lang="en-US" altLang="zh-CN" sz="1145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9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81.8 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9</a:t>
                      </a:r>
                      <a:endParaRPr kumimoji="0" lang="en-US" altLang="zh-CN" sz="1145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81.8 </a:t>
                      </a:r>
                      <a:endParaRPr kumimoji="0" lang="en-US" altLang="zh-CN" sz="1145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2806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湖北省</a:t>
                      </a:r>
                      <a:endParaRPr kumimoji="0" lang="zh-CN" altLang="en-US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00AAA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40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00AAA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26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00AAA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65.0 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00AAA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31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00AAA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77.5 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00AAA5"/>
                    </a:solidFill>
                  </a:tcPr>
                </a:tc>
              </a:tr>
              <a:tr h="28003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145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江西省</a:t>
                      </a:r>
                      <a:endParaRPr kumimoji="0" lang="zh-CN" altLang="en-US" sz="1145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</a:t>
                      </a:r>
                      <a:endParaRPr kumimoji="0" lang="en-US" altLang="zh-CN" sz="1145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50.0 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50.0 </a:t>
                      </a:r>
                      <a:endParaRPr kumimoji="0" lang="en-US" altLang="zh-CN" sz="1145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2806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安徽省</a:t>
                      </a:r>
                      <a:endParaRPr kumimoji="0" lang="zh-CN" altLang="en-US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00AAA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23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00AAA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20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00AAA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87.0 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00AAA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17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00AAA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73.9 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00AAA5"/>
                    </a:solidFill>
                  </a:tcPr>
                </a:tc>
              </a:tr>
              <a:tr h="2806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江苏省</a:t>
                      </a:r>
                      <a:endParaRPr kumimoji="0" lang="zh-CN" altLang="en-US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16</a:t>
                      </a:r>
                      <a:endParaRPr kumimoji="0" lang="en-US" altLang="zh-CN" sz="1145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12</a:t>
                      </a:r>
                      <a:endParaRPr kumimoji="0" lang="en-US" altLang="zh-CN" sz="1145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75.0 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9</a:t>
                      </a:r>
                      <a:endParaRPr kumimoji="0" lang="en-US" altLang="zh-CN" sz="1145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56.3 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28003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上海市</a:t>
                      </a:r>
                      <a:endParaRPr kumimoji="0" lang="zh-CN" altLang="en-US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D3EC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D3EC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D3EC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100.0 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D3EC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D3EC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100.0 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D3ECF2"/>
                    </a:solidFill>
                  </a:tcPr>
                </a:tc>
              </a:tr>
              <a:tr h="2806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总数</a:t>
                      </a:r>
                      <a:endParaRPr kumimoji="0" lang="zh-CN" altLang="en-US" sz="1145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108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78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72.2 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77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145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71.3 </a:t>
                      </a:r>
                      <a:endParaRPr kumimoji="0" lang="en-US" altLang="zh-CN" sz="1145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3207" marR="103207" marT="51598" marB="51598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  <a:headEnd type="none" w="med" len="med"/>
                      <a:tailEnd type="none" w="med" len="med"/>
                    </a:lnTlToBr>
                    <a:lnBlToTr>
                      <a:noFill/>
                      <a:headEnd type="none" w="med" len="med"/>
                      <a:tailEnd type="none" w="med" len="med"/>
                    </a:lnBlToTr>
                    <a:solidFill>
                      <a:srgbClr val="FFFF66"/>
                    </a:solidFill>
                  </a:tcPr>
                </a:tc>
              </a:tr>
            </a:tbl>
          </a:graphicData>
        </a:graphic>
      </p:graphicFrame>
      <p:sp>
        <p:nvSpPr>
          <p:cNvPr id="1048592" name="文本框 1"/>
          <p:cNvSpPr txBox="1"/>
          <p:nvPr/>
        </p:nvSpPr>
        <p:spPr>
          <a:xfrm>
            <a:off x="1624366" y="6228704"/>
            <a:ext cx="2580640" cy="3263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defTabSz="457200" fontAlgn="auto"/>
            <a:r>
              <a:rPr lang="zh-CN" altLang="en-US" sz="1525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朱广伟等，</a:t>
            </a:r>
            <a:r>
              <a:rPr lang="en-US" altLang="zh-CN" sz="1525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525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，湖泊科学</a:t>
            </a:r>
            <a:endParaRPr lang="zh-CN" altLang="en-US" sz="1525" i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324485" y="423545"/>
            <a:ext cx="8816340" cy="705485"/>
          </a:xfrm>
        </p:spPr>
        <p:txBody>
          <a:bodyPr vert="horz" wrap="square" lIns="68580" tIns="34290" rIns="68580" bIns="34290" numCol="1" anchor="ctr" anchorCtr="0" compatLnSpc="1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266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sym typeface="+mn-ea"/>
              </a:rPr>
              <a:t>突出短板和当务之急在于湖泊的污染防治和生态修复</a:t>
            </a:r>
            <a:endParaRPr kumimoji="0" lang="zh-CN" altLang="en-US" sz="2665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05" name="矩形 27"/>
          <p:cNvSpPr/>
          <p:nvPr/>
        </p:nvSpPr>
        <p:spPr>
          <a:xfrm>
            <a:off x="6362700" y="1719484"/>
            <a:ext cx="5215937" cy="666750"/>
          </a:xfrm>
          <a:prstGeom prst="rect">
            <a:avLst/>
          </a:prstGeom>
          <a:gradFill flip="none" rotWithShape="1">
            <a:gsLst>
              <a:gs pos="0">
                <a:srgbClr val="8BBAD4"/>
              </a:gs>
              <a:gs pos="98000">
                <a:srgbClr val="2F557A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 panose="02000000000000000000"/>
              <a:ea typeface="思源黑体 CN Regular"/>
              <a:cs typeface="+mn-cs"/>
            </a:endParaRPr>
          </a:p>
        </p:txBody>
      </p:sp>
      <p:sp>
        <p:nvSpPr>
          <p:cNvPr id="1048606" name="矩形 26"/>
          <p:cNvSpPr/>
          <p:nvPr/>
        </p:nvSpPr>
        <p:spPr>
          <a:xfrm>
            <a:off x="465567" y="1719854"/>
            <a:ext cx="5215937" cy="666750"/>
          </a:xfrm>
          <a:prstGeom prst="rect">
            <a:avLst/>
          </a:prstGeom>
          <a:gradFill flip="none" rotWithShape="1">
            <a:gsLst>
              <a:gs pos="0">
                <a:srgbClr val="8BBAD4"/>
              </a:gs>
              <a:gs pos="98000">
                <a:srgbClr val="2F557A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 panose="02000000000000000000"/>
              <a:ea typeface="思源黑体 CN Regular"/>
              <a:cs typeface="+mn-cs"/>
            </a:endParaRPr>
          </a:p>
        </p:txBody>
      </p:sp>
      <p:sp>
        <p:nvSpPr>
          <p:cNvPr id="1048607" name="文本框 9"/>
          <p:cNvSpPr txBox="1"/>
          <p:nvPr/>
        </p:nvSpPr>
        <p:spPr>
          <a:xfrm>
            <a:off x="465567" y="1926048"/>
            <a:ext cx="5215937" cy="33718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2023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年，洪湖水质为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Ⅳ-Ⅴ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类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08" name="文本框 15"/>
          <p:cNvSpPr txBox="1"/>
          <p:nvPr/>
        </p:nvSpPr>
        <p:spPr>
          <a:xfrm>
            <a:off x="6416675" y="1802968"/>
            <a:ext cx="5215937" cy="46037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洪湖水生植被严重衰退，主湖区沉水植被消亡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09" name="文本框 23"/>
          <p:cNvSpPr txBox="1"/>
          <p:nvPr/>
        </p:nvSpPr>
        <p:spPr>
          <a:xfrm>
            <a:off x="668131" y="1140467"/>
            <a:ext cx="10910505" cy="46037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洪湖水环境质量下降、水生态退化的问题突出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10" name="矩形 29"/>
          <p:cNvSpPr/>
          <p:nvPr>
            <p:custDataLst>
              <p:tags r:id="rId2"/>
            </p:custDataLst>
          </p:nvPr>
        </p:nvSpPr>
        <p:spPr>
          <a:xfrm>
            <a:off x="254000" y="5452745"/>
            <a:ext cx="5427345" cy="9525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对比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1990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年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-2023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年近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33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年的水质变化趋势，呈爬楼梯式的恶化。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l"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每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10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年降低一个水质等级，最近的水质变化点在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2015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年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-2016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年之间。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grpSp>
        <p:nvGrpSpPr>
          <p:cNvPr id="58" name="组合 6"/>
          <p:cNvGrpSpPr/>
          <p:nvPr/>
        </p:nvGrpSpPr>
        <p:grpSpPr>
          <a:xfrm>
            <a:off x="213995" y="2599055"/>
            <a:ext cx="5658485" cy="2505075"/>
            <a:chOff x="272309" y="2651670"/>
            <a:chExt cx="6007583" cy="2218256"/>
          </a:xfrm>
        </p:grpSpPr>
        <p:pic>
          <p:nvPicPr>
            <p:cNvPr id="2097159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2309" y="2651670"/>
              <a:ext cx="6007582" cy="2218256"/>
            </a:xfrm>
            <a:prstGeom prst="rect">
              <a:avLst/>
            </a:prstGeom>
          </p:spPr>
        </p:pic>
        <p:sp>
          <p:nvSpPr>
            <p:cNvPr id="1048611" name="圆角矩形 1"/>
            <p:cNvSpPr/>
            <p:nvPr/>
          </p:nvSpPr>
          <p:spPr>
            <a:xfrm>
              <a:off x="4877290" y="3086095"/>
              <a:ext cx="1402602" cy="1231785"/>
            </a:xfrm>
            <a:prstGeom prst="roundRect">
              <a:avLst>
                <a:gd name="adj" fmla="val 7705"/>
              </a:avLst>
            </a:prstGeom>
            <a:noFill/>
            <a:ln w="28575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1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</p:grpSp>
      <p:sp>
        <p:nvSpPr>
          <p:cNvPr id="1048612" name="文本框 17"/>
          <p:cNvSpPr txBox="1"/>
          <p:nvPr/>
        </p:nvSpPr>
        <p:spPr>
          <a:xfrm>
            <a:off x="324170" y="6486464"/>
            <a:ext cx="4869180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数据来源于湖北洪湖国家级自然保护区综合科学考察报告、洪湖生态安全调查与评估（二期）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13" name="矩形 19"/>
          <p:cNvSpPr/>
          <p:nvPr>
            <p:custDataLst>
              <p:tags r:id="rId4"/>
            </p:custDataLst>
          </p:nvPr>
        </p:nvSpPr>
        <p:spPr>
          <a:xfrm>
            <a:off x="6170930" y="5537845"/>
            <a:ext cx="5845225" cy="74829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p"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2016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年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9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月到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2022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年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6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月，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7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年间的洪湖湿地保护区土地利用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/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覆被分步图，沉水植物在流域性洪水后恢复好转后又消亡。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p"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2017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年渔民上岸，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2019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年退湖还垸，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2020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年夏季洪水，外围环境变化对湖区水生植被影响大。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1048614" name="矩形 4"/>
          <p:cNvSpPr/>
          <p:nvPr/>
        </p:nvSpPr>
        <p:spPr>
          <a:xfrm>
            <a:off x="4572000" y="3577348"/>
            <a:ext cx="45719" cy="64154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 panose="02000000000000000000"/>
              <a:cs typeface="+mn-cs"/>
            </a:endParaRPr>
          </a:p>
        </p:txBody>
      </p:sp>
      <p:sp>
        <p:nvSpPr>
          <p:cNvPr id="1048619" name="任意多边形: 形状 14"/>
          <p:cNvSpPr/>
          <p:nvPr/>
        </p:nvSpPr>
        <p:spPr>
          <a:xfrm>
            <a:off x="737484" y="3119174"/>
            <a:ext cx="5175250" cy="1146175"/>
          </a:xfrm>
          <a:custGeom>
            <a:avLst/>
            <a:gdLst>
              <a:gd name="connsiteX0" fmla="*/ 0 w 5175250"/>
              <a:gd name="connsiteY0" fmla="*/ 457200 h 1136650"/>
              <a:gd name="connsiteX1" fmla="*/ 19050 w 5175250"/>
              <a:gd name="connsiteY1" fmla="*/ 1136650 h 1136650"/>
              <a:gd name="connsiteX2" fmla="*/ 5162550 w 5175250"/>
              <a:gd name="connsiteY2" fmla="*/ 1123950 h 1136650"/>
              <a:gd name="connsiteX3" fmla="*/ 5175250 w 5175250"/>
              <a:gd name="connsiteY3" fmla="*/ 12700 h 1136650"/>
              <a:gd name="connsiteX4" fmla="*/ 3746500 w 5175250"/>
              <a:gd name="connsiteY4" fmla="*/ 0 h 1136650"/>
              <a:gd name="connsiteX5" fmla="*/ 3746500 w 5175250"/>
              <a:gd name="connsiteY5" fmla="*/ 234950 h 1136650"/>
              <a:gd name="connsiteX6" fmla="*/ 1822450 w 5175250"/>
              <a:gd name="connsiteY6" fmla="*/ 247650 h 1136650"/>
              <a:gd name="connsiteX7" fmla="*/ 1816100 w 5175250"/>
              <a:gd name="connsiteY7" fmla="*/ 463550 h 1136650"/>
              <a:gd name="connsiteX8" fmla="*/ 0 w 5175250"/>
              <a:gd name="connsiteY8" fmla="*/ 457200 h 1136650"/>
              <a:gd name="connsiteX0-1" fmla="*/ 0 w 5175250"/>
              <a:gd name="connsiteY0-2" fmla="*/ 457200 h 1136650"/>
              <a:gd name="connsiteX1-3" fmla="*/ 19050 w 5175250"/>
              <a:gd name="connsiteY1-4" fmla="*/ 1136650 h 1136650"/>
              <a:gd name="connsiteX2-5" fmla="*/ 5162550 w 5175250"/>
              <a:gd name="connsiteY2-6" fmla="*/ 1123950 h 1136650"/>
              <a:gd name="connsiteX3-7" fmla="*/ 5175250 w 5175250"/>
              <a:gd name="connsiteY3-8" fmla="*/ 12700 h 1136650"/>
              <a:gd name="connsiteX4-9" fmla="*/ 3746500 w 5175250"/>
              <a:gd name="connsiteY4-10" fmla="*/ 0 h 1136650"/>
              <a:gd name="connsiteX5-11" fmla="*/ 3937000 w 5175250"/>
              <a:gd name="connsiteY5-12" fmla="*/ 258763 h 1136650"/>
              <a:gd name="connsiteX6-13" fmla="*/ 1822450 w 5175250"/>
              <a:gd name="connsiteY6-14" fmla="*/ 247650 h 1136650"/>
              <a:gd name="connsiteX7-15" fmla="*/ 1816100 w 5175250"/>
              <a:gd name="connsiteY7-16" fmla="*/ 463550 h 1136650"/>
              <a:gd name="connsiteX8-17" fmla="*/ 0 w 5175250"/>
              <a:gd name="connsiteY8-18" fmla="*/ 457200 h 1136650"/>
              <a:gd name="connsiteX0-19" fmla="*/ 0 w 5175250"/>
              <a:gd name="connsiteY0-20" fmla="*/ 466725 h 1146175"/>
              <a:gd name="connsiteX1-21" fmla="*/ 19050 w 5175250"/>
              <a:gd name="connsiteY1-22" fmla="*/ 1146175 h 1146175"/>
              <a:gd name="connsiteX2-23" fmla="*/ 5162550 w 5175250"/>
              <a:gd name="connsiteY2-24" fmla="*/ 1133475 h 1146175"/>
              <a:gd name="connsiteX3-25" fmla="*/ 5175250 w 5175250"/>
              <a:gd name="connsiteY3-26" fmla="*/ 22225 h 1146175"/>
              <a:gd name="connsiteX4-27" fmla="*/ 3927475 w 5175250"/>
              <a:gd name="connsiteY4-28" fmla="*/ 0 h 1146175"/>
              <a:gd name="connsiteX5-29" fmla="*/ 3937000 w 5175250"/>
              <a:gd name="connsiteY5-30" fmla="*/ 268288 h 1146175"/>
              <a:gd name="connsiteX6-31" fmla="*/ 1822450 w 5175250"/>
              <a:gd name="connsiteY6-32" fmla="*/ 257175 h 1146175"/>
              <a:gd name="connsiteX7-33" fmla="*/ 1816100 w 5175250"/>
              <a:gd name="connsiteY7-34" fmla="*/ 473075 h 1146175"/>
              <a:gd name="connsiteX8-35" fmla="*/ 0 w 5175250"/>
              <a:gd name="connsiteY8-36" fmla="*/ 466725 h 11461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175250" h="1146175">
                <a:moveTo>
                  <a:pt x="0" y="466725"/>
                </a:moveTo>
                <a:lnTo>
                  <a:pt x="19050" y="1146175"/>
                </a:lnTo>
                <a:lnTo>
                  <a:pt x="5162550" y="1133475"/>
                </a:lnTo>
                <a:lnTo>
                  <a:pt x="5175250" y="22225"/>
                </a:lnTo>
                <a:lnTo>
                  <a:pt x="3927475" y="0"/>
                </a:lnTo>
                <a:lnTo>
                  <a:pt x="3937000" y="268288"/>
                </a:lnTo>
                <a:lnTo>
                  <a:pt x="1822450" y="257175"/>
                </a:lnTo>
                <a:lnTo>
                  <a:pt x="1816100" y="473075"/>
                </a:lnTo>
                <a:lnTo>
                  <a:pt x="0" y="466725"/>
                </a:lnTo>
                <a:close/>
              </a:path>
            </a:pathLst>
          </a:custGeom>
          <a:solidFill>
            <a:srgbClr val="F793D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5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 panose="02000000000000000000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358255" y="2462530"/>
            <a:ext cx="5425440" cy="3082925"/>
            <a:chOff x="10020" y="4116"/>
            <a:chExt cx="8544" cy="4855"/>
          </a:xfrm>
        </p:grpSpPr>
        <p:pic>
          <p:nvPicPr>
            <p:cNvPr id="2097157" name="图片 22"/>
            <p:cNvPicPr>
              <a:picLocks noChangeAspect="1"/>
            </p:cNvPicPr>
            <p:nvPr/>
          </p:nvPicPr>
          <p:blipFill>
            <a:blip r:embed="rId5"/>
            <a:srcRect r="2007" b="32881"/>
            <a:stretch>
              <a:fillRect/>
            </a:stretch>
          </p:blipFill>
          <p:spPr>
            <a:xfrm>
              <a:off x="10020" y="4116"/>
              <a:ext cx="6350" cy="4745"/>
            </a:xfrm>
            <a:prstGeom prst="rect">
              <a:avLst/>
            </a:prstGeom>
          </p:spPr>
        </p:pic>
        <p:pic>
          <p:nvPicPr>
            <p:cNvPr id="2097158" name="图片 32"/>
            <p:cNvPicPr>
              <a:picLocks noChangeAspect="1"/>
            </p:cNvPicPr>
            <p:nvPr/>
          </p:nvPicPr>
          <p:blipFill>
            <a:blip r:embed="rId5"/>
            <a:srcRect t="65913" r="66292"/>
            <a:stretch>
              <a:fillRect/>
            </a:stretch>
          </p:blipFill>
          <p:spPr>
            <a:xfrm>
              <a:off x="16370" y="6439"/>
              <a:ext cx="2195" cy="2422"/>
            </a:xfrm>
            <a:prstGeom prst="rect">
              <a:avLst/>
            </a:prstGeom>
          </p:spPr>
        </p:pic>
        <p:sp>
          <p:nvSpPr>
            <p:cNvPr id="1048615" name="矩形 5"/>
            <p:cNvSpPr/>
            <p:nvPr>
              <p:custDataLst>
                <p:tags r:id="rId6"/>
              </p:custDataLst>
            </p:nvPr>
          </p:nvSpPr>
          <p:spPr>
            <a:xfrm>
              <a:off x="10163" y="6103"/>
              <a:ext cx="1461" cy="3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en-US" sz="1005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流域大洪水</a:t>
              </a:r>
              <a:endParaRPr kumimoji="0" lang="zh-CN" altLang="en-US" sz="1005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1048616" name="矩形 7"/>
            <p:cNvSpPr/>
            <p:nvPr>
              <p:custDataLst>
                <p:tags r:id="rId7"/>
              </p:custDataLst>
            </p:nvPr>
          </p:nvSpPr>
          <p:spPr>
            <a:xfrm>
              <a:off x="12284" y="6103"/>
              <a:ext cx="1461" cy="3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en-US" sz="1005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渔民上岸</a:t>
              </a:r>
              <a:endParaRPr kumimoji="0" lang="zh-CN" altLang="en-US" sz="1005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1048617" name="矩形 10"/>
            <p:cNvSpPr/>
            <p:nvPr>
              <p:custDataLst>
                <p:tags r:id="rId8"/>
              </p:custDataLst>
            </p:nvPr>
          </p:nvSpPr>
          <p:spPr>
            <a:xfrm>
              <a:off x="10200" y="8487"/>
              <a:ext cx="1424" cy="3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en-US" sz="1005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退垸环湖</a:t>
              </a:r>
              <a:endParaRPr kumimoji="0" lang="zh-CN" altLang="en-US" sz="1005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1048618" name="矩形 11"/>
            <p:cNvSpPr/>
            <p:nvPr>
              <p:custDataLst>
                <p:tags r:id="rId9"/>
              </p:custDataLst>
            </p:nvPr>
          </p:nvSpPr>
          <p:spPr>
            <a:xfrm>
              <a:off x="12284" y="8487"/>
              <a:ext cx="1424" cy="48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en-US" sz="1005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历史性洪水</a:t>
              </a:r>
              <a:endParaRPr kumimoji="0" lang="zh-CN" altLang="en-US" sz="1005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1048620" name="矩形 16"/>
            <p:cNvSpPr/>
            <p:nvPr>
              <p:custDataLst>
                <p:tags r:id="rId10"/>
              </p:custDataLst>
            </p:nvPr>
          </p:nvSpPr>
          <p:spPr>
            <a:xfrm>
              <a:off x="10333" y="4241"/>
              <a:ext cx="1597" cy="3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005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2016</a:t>
              </a:r>
              <a:r>
                <a:rPr kumimoji="0" lang="zh-CN" altLang="en-US" sz="1005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年</a:t>
              </a:r>
              <a:endParaRPr kumimoji="0" lang="zh-CN" altLang="en-US" sz="1005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1048621" name="矩形 18"/>
            <p:cNvSpPr/>
            <p:nvPr>
              <p:custDataLst>
                <p:tags r:id="rId11"/>
              </p:custDataLst>
            </p:nvPr>
          </p:nvSpPr>
          <p:spPr>
            <a:xfrm>
              <a:off x="12553" y="4241"/>
              <a:ext cx="1597" cy="3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005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2017</a:t>
              </a:r>
              <a:r>
                <a:rPr kumimoji="0" lang="zh-CN" altLang="en-US" sz="1005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年</a:t>
              </a:r>
              <a:endParaRPr kumimoji="0" lang="zh-CN" altLang="en-US" sz="1005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1048622" name="矩形 20"/>
            <p:cNvSpPr/>
            <p:nvPr>
              <p:custDataLst>
                <p:tags r:id="rId12"/>
              </p:custDataLst>
            </p:nvPr>
          </p:nvSpPr>
          <p:spPr>
            <a:xfrm>
              <a:off x="14608" y="4241"/>
              <a:ext cx="1597" cy="3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005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2018</a:t>
              </a:r>
              <a:r>
                <a:rPr kumimoji="0" lang="zh-CN" altLang="en-US" sz="1005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年</a:t>
              </a:r>
              <a:endParaRPr kumimoji="0" lang="zh-CN" altLang="en-US" sz="1005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1048623" name="矩形 21"/>
            <p:cNvSpPr/>
            <p:nvPr>
              <p:custDataLst>
                <p:tags r:id="rId13"/>
              </p:custDataLst>
            </p:nvPr>
          </p:nvSpPr>
          <p:spPr>
            <a:xfrm>
              <a:off x="10333" y="6551"/>
              <a:ext cx="1597" cy="3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005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2019</a:t>
              </a:r>
              <a:r>
                <a:rPr kumimoji="0" lang="zh-CN" altLang="en-US" sz="1005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年</a:t>
              </a:r>
              <a:endParaRPr kumimoji="0" lang="zh-CN" altLang="en-US" sz="1005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1048624" name="矩形 24"/>
            <p:cNvSpPr/>
            <p:nvPr>
              <p:custDataLst>
                <p:tags r:id="rId14"/>
              </p:custDataLst>
            </p:nvPr>
          </p:nvSpPr>
          <p:spPr>
            <a:xfrm>
              <a:off x="12486" y="6551"/>
              <a:ext cx="1597" cy="3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005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2020</a:t>
              </a:r>
              <a:r>
                <a:rPr kumimoji="0" lang="zh-CN" altLang="en-US" sz="1005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年</a:t>
              </a:r>
              <a:endParaRPr kumimoji="0" lang="zh-CN" altLang="en-US" sz="1005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1048625" name="矩形 25"/>
            <p:cNvSpPr/>
            <p:nvPr>
              <p:custDataLst>
                <p:tags r:id="rId15"/>
              </p:custDataLst>
            </p:nvPr>
          </p:nvSpPr>
          <p:spPr>
            <a:xfrm>
              <a:off x="14551" y="6538"/>
              <a:ext cx="1597" cy="3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005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2021</a:t>
              </a:r>
              <a:r>
                <a:rPr kumimoji="0" lang="zh-CN" altLang="en-US" sz="1005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年</a:t>
              </a:r>
              <a:endParaRPr kumimoji="0" lang="zh-CN" altLang="en-US" sz="1005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1048626" name="矩形 28"/>
            <p:cNvSpPr/>
            <p:nvPr>
              <p:custDataLst>
                <p:tags r:id="rId16"/>
              </p:custDataLst>
            </p:nvPr>
          </p:nvSpPr>
          <p:spPr>
            <a:xfrm>
              <a:off x="16777" y="6552"/>
              <a:ext cx="1597" cy="3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1005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2022</a:t>
              </a:r>
              <a:r>
                <a:rPr kumimoji="0" lang="zh-CN" altLang="en-US" sz="1005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ea"/>
                </a:rPr>
                <a:t>年</a:t>
              </a:r>
              <a:endParaRPr kumimoji="0" lang="zh-CN" altLang="en-US" sz="1005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</p:grpSp>
    </p:spTree>
    <p:custDataLst>
      <p:tags r:id="rId17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图片 6"/>
          <p:cNvPicPr>
            <a:picLocks noChangeAspect="1"/>
          </p:cNvPicPr>
          <p:nvPr/>
        </p:nvPicPr>
        <p:blipFill>
          <a:blip r:embed="rId1"/>
          <a:srcRect l="26665" r="18741"/>
          <a:stretch>
            <a:fillRect/>
          </a:stretch>
        </p:blipFill>
        <p:spPr>
          <a:xfrm>
            <a:off x="0" y="-372293"/>
            <a:ext cx="6117768" cy="6881950"/>
          </a:xfrm>
          <a:prstGeom prst="rect">
            <a:avLst/>
          </a:prstGeom>
        </p:spPr>
      </p:pic>
      <p:pic>
        <p:nvPicPr>
          <p:cNvPr id="2097161" name="图片 7"/>
          <p:cNvPicPr>
            <a:picLocks noChangeAspect="1"/>
          </p:cNvPicPr>
          <p:nvPr/>
        </p:nvPicPr>
        <p:blipFill>
          <a:blip r:embed="rId2"/>
          <a:srcRect l="45480" r="4142"/>
          <a:stretch>
            <a:fillRect/>
          </a:stretch>
        </p:blipFill>
        <p:spPr>
          <a:xfrm>
            <a:off x="6096000" y="-23950"/>
            <a:ext cx="6135836" cy="6896524"/>
          </a:xfrm>
          <a:prstGeom prst="rect">
            <a:avLst/>
          </a:prstGeom>
        </p:spPr>
      </p:pic>
      <p:sp>
        <p:nvSpPr>
          <p:cNvPr id="1048636" name="矩形 13"/>
          <p:cNvSpPr/>
          <p:nvPr/>
        </p:nvSpPr>
        <p:spPr>
          <a:xfrm>
            <a:off x="0" y="-23950"/>
            <a:ext cx="12231836" cy="6881950"/>
          </a:xfrm>
          <a:prstGeom prst="rect">
            <a:avLst/>
          </a:prstGeom>
          <a:solidFill>
            <a:schemeClr val="bg2">
              <a:lumMod val="25000"/>
              <a:alpha val="7025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/>
              <a:ea typeface="思源黑体 CN Regular"/>
              <a:cs typeface="+mn-cs"/>
            </a:endParaRPr>
          </a:p>
        </p:txBody>
      </p:sp>
      <p:sp>
        <p:nvSpPr>
          <p:cNvPr id="1048637" name="文本框 170"/>
          <p:cNvSpPr txBox="1"/>
          <p:nvPr/>
        </p:nvSpPr>
        <p:spPr>
          <a:xfrm>
            <a:off x="1116036" y="4439347"/>
            <a:ext cx="3401187" cy="119888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72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_GB2312" panose="02010609030101010101" pitchFamily="49" charset="-122"/>
              </a:rPr>
              <a:t>2015</a:t>
            </a:r>
            <a:r>
              <a:rPr kumimoji="0" lang="zh-CN" altLang="en-US" sz="72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_GB2312" panose="02010609030101010101" pitchFamily="49" charset="-122"/>
              </a:rPr>
              <a:t>年</a:t>
            </a:r>
            <a:endParaRPr kumimoji="0" lang="zh-CN" altLang="en-US" sz="7200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38" name="文本框 170"/>
          <p:cNvSpPr txBox="1"/>
          <p:nvPr/>
        </p:nvSpPr>
        <p:spPr>
          <a:xfrm>
            <a:off x="7781757" y="4446825"/>
            <a:ext cx="4056877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7200" b="1" kern="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_GB2312" panose="02010609030101010101" pitchFamily="49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2024</a:t>
            </a:r>
            <a:r>
              <a:rPr kumimoji="0" lang="zh-CN" altLang="en-US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kumimoji="0" lang="zh-CN" altLang="en-US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639" name="文本框 170"/>
          <p:cNvSpPr txBox="1"/>
          <p:nvPr/>
        </p:nvSpPr>
        <p:spPr>
          <a:xfrm>
            <a:off x="1221763" y="2322721"/>
            <a:ext cx="3084877" cy="204152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水质：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Ⅲ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类</a:t>
            </a:r>
            <a:endParaRPr kumimoji="0" lang="en-US" altLang="zh-CN" sz="1405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城镇常住人口：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167.47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万人</a:t>
            </a:r>
            <a:endParaRPr kumimoji="0" lang="en-US" altLang="zh-CN" sz="1405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城镇污水处理厂规模：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27.8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万吨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天</a:t>
            </a:r>
            <a:endParaRPr kumimoji="0" lang="en-US" altLang="zh-CN" sz="1405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工业污水处理厂规模：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万吨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天</a:t>
            </a:r>
            <a:endParaRPr kumimoji="0" lang="en-US" altLang="zh-CN" sz="1405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一二三产比重：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2.6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6.3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4.6</a:t>
            </a:r>
            <a:endParaRPr kumimoji="0" lang="en-US" altLang="zh-CN" sz="1405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水产养殖面积：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337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万亩</a:t>
            </a:r>
            <a:endParaRPr kumimoji="0" lang="en-US" altLang="zh-CN" sz="1405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40" name="文本框 170"/>
          <p:cNvSpPr txBox="1"/>
          <p:nvPr/>
        </p:nvSpPr>
        <p:spPr>
          <a:xfrm>
            <a:off x="4764710" y="4834861"/>
            <a:ext cx="2573743" cy="41402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050" b="1" i="0" u="none" strike="noStrike" kern="1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2017</a:t>
            </a:r>
            <a:r>
              <a:rPr kumimoji="0" lang="zh-CN" altLang="en-US" sz="1050" b="1" i="0" u="none" strike="noStrike" kern="1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年，第一轮环保督察提出水质恶化</a:t>
            </a:r>
            <a:endParaRPr kumimoji="0" lang="en-US" altLang="zh-CN" sz="1050" b="1" i="0" u="none" strike="noStrike" kern="1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050" b="1" i="0" u="none" strike="noStrike" kern="1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2019</a:t>
            </a:r>
            <a:r>
              <a:rPr kumimoji="0" lang="zh-CN" altLang="en-US" sz="1050" b="1" i="0" u="none" strike="noStrike" kern="1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年，环保督察回头看整改退垸环湖</a:t>
            </a:r>
            <a:endParaRPr kumimoji="0" lang="en-US" altLang="zh-CN" sz="1050" b="1" i="0" u="none" strike="noStrike" kern="1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41" name="箭头: 右 17"/>
          <p:cNvSpPr/>
          <p:nvPr/>
        </p:nvSpPr>
        <p:spPr>
          <a:xfrm>
            <a:off x="4577109" y="4752418"/>
            <a:ext cx="3392149" cy="548483"/>
          </a:xfrm>
          <a:prstGeom prst="rightArrow">
            <a:avLst>
              <a:gd name="adj1" fmla="val 72027"/>
              <a:gd name="adj2" fmla="val 74613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/>
              <a:ea typeface="思源黑体 CN Regular"/>
              <a:cs typeface="+mn-cs"/>
            </a:endParaRPr>
          </a:p>
        </p:txBody>
      </p:sp>
      <p:sp>
        <p:nvSpPr>
          <p:cNvPr id="1048642" name="文本框 170"/>
          <p:cNvSpPr txBox="1"/>
          <p:nvPr/>
        </p:nvSpPr>
        <p:spPr>
          <a:xfrm>
            <a:off x="3309763" y="1282657"/>
            <a:ext cx="7439182" cy="46037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占流域面积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347271">
                    <a:lumMod val="60000"/>
                    <a:lumOff val="4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1/20</a:t>
            </a:r>
            <a:r>
              <a:rPr kumimoji="0" lang="zh-CN" altLang="en-US" sz="1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的湖泊承担了整个流域的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347271">
                    <a:lumMod val="60000"/>
                    <a:lumOff val="4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汇流</a:t>
            </a:r>
            <a:r>
              <a:rPr kumimoji="0" lang="zh-CN" altLang="en-US" sz="1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作用</a:t>
            </a:r>
            <a:endParaRPr kumimoji="0" lang="zh-CN" altLang="en-US" sz="1600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43" name="文本框 170"/>
          <p:cNvSpPr txBox="1"/>
          <p:nvPr/>
        </p:nvSpPr>
        <p:spPr>
          <a:xfrm>
            <a:off x="455953" y="374258"/>
            <a:ext cx="10945812" cy="82994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_GB2312" panose="02010609030101010101" pitchFamily="49" charset="-122"/>
              </a:rPr>
              <a:t>洪湖的“变”与</a:t>
            </a: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rgbClr val="6AC2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_GB2312" panose="02010609030101010101" pitchFamily="49" charset="-122"/>
              </a:rPr>
              <a:t>“不变”</a:t>
            </a:r>
            <a:endParaRPr kumimoji="0" lang="zh-CN" altLang="en-US" sz="3200" b="1" i="0" u="none" strike="noStrike" kern="100" cap="none" spc="0" normalizeH="0" baseline="0" noProof="0" dirty="0">
              <a:ln>
                <a:noFill/>
              </a:ln>
              <a:solidFill>
                <a:srgbClr val="6AC2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44" name="圆角矩形 1"/>
          <p:cNvSpPr/>
          <p:nvPr/>
        </p:nvSpPr>
        <p:spPr>
          <a:xfrm>
            <a:off x="1188700" y="2278462"/>
            <a:ext cx="3117940" cy="2263770"/>
          </a:xfrm>
          <a:prstGeom prst="roundRect">
            <a:avLst>
              <a:gd name="adj" fmla="val 8716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sz="180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/>
              <a:ea typeface="思源黑体 CN Regular"/>
              <a:cs typeface="+mn-cs"/>
            </a:endParaRPr>
          </a:p>
        </p:txBody>
      </p:sp>
      <p:sp>
        <p:nvSpPr>
          <p:cNvPr id="1048645" name="文本框 170"/>
          <p:cNvSpPr txBox="1"/>
          <p:nvPr/>
        </p:nvSpPr>
        <p:spPr>
          <a:xfrm>
            <a:off x="7974001" y="2312283"/>
            <a:ext cx="3084877" cy="204152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水质：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Ⅳ-Ⅴ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类</a:t>
            </a:r>
            <a:endParaRPr kumimoji="0" lang="en-US" altLang="zh-CN" sz="1405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城镇常住人口：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259.37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万人</a:t>
            </a:r>
            <a:endParaRPr kumimoji="0" lang="en-US" altLang="zh-CN" sz="1405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城镇污水处理厂规模：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53.9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万吨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天</a:t>
            </a:r>
            <a:endParaRPr kumimoji="0" lang="en-US" altLang="zh-CN" sz="1405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工业污水处理厂规模：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18.5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万吨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天</a:t>
            </a:r>
            <a:endParaRPr kumimoji="0" lang="en-US" altLang="zh-CN" sz="1405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一二三产比重：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4.2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8.8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11.5</a:t>
            </a:r>
            <a:endParaRPr kumimoji="0" lang="en-US" altLang="zh-CN" sz="1405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水产养殖面积：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448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万亩</a:t>
            </a:r>
            <a:endParaRPr kumimoji="0" lang="en-US" altLang="zh-CN" sz="1405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46" name="圆角矩形 23"/>
          <p:cNvSpPr/>
          <p:nvPr/>
        </p:nvSpPr>
        <p:spPr>
          <a:xfrm>
            <a:off x="7940938" y="2268024"/>
            <a:ext cx="3117940" cy="2263770"/>
          </a:xfrm>
          <a:prstGeom prst="roundRect">
            <a:avLst>
              <a:gd name="adj" fmla="val 8716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1" lang="zh-CN" altLang="en-US" sz="180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/>
              <a:ea typeface="思源黑体 CN Regular"/>
              <a:cs typeface="+mn-cs"/>
            </a:endParaRPr>
          </a:p>
        </p:txBody>
      </p:sp>
      <p:sp>
        <p:nvSpPr>
          <p:cNvPr id="1048647" name="文本框 170"/>
          <p:cNvSpPr txBox="1"/>
          <p:nvPr/>
        </p:nvSpPr>
        <p:spPr>
          <a:xfrm>
            <a:off x="6546825" y="2663647"/>
            <a:ext cx="1375570" cy="168783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55%</a:t>
            </a:r>
            <a:r>
              <a:rPr kumimoji="0" lang="en-US" altLang="zh-CN" sz="18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↑</a:t>
            </a:r>
            <a:endParaRPr kumimoji="0" lang="en-US" altLang="zh-CN" sz="1805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26.1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万吨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/d </a:t>
            </a:r>
            <a:r>
              <a:rPr kumimoji="0" lang="en-US" altLang="zh-CN" sz="18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↑</a:t>
            </a:r>
            <a:endParaRPr kumimoji="0" lang="en-US" altLang="zh-CN" sz="1805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16.5</a:t>
            </a:r>
            <a:r>
              <a:rPr kumimoji="0" lang="zh-CN" altLang="en-US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万吨</a:t>
            </a: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/d </a:t>
            </a:r>
            <a:r>
              <a:rPr kumimoji="0" lang="en-US" altLang="zh-CN" sz="18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↑</a:t>
            </a:r>
            <a:endParaRPr kumimoji="0" lang="en-US" altLang="zh-CN" sz="1805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altLang="zh-CN" sz="1405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4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33%</a:t>
            </a:r>
            <a:r>
              <a:rPr kumimoji="0" lang="en-US" altLang="zh-CN" sz="18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↑</a:t>
            </a:r>
            <a:endParaRPr kumimoji="0" lang="en-US" altLang="zh-CN" sz="1405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48" name="矩形 9"/>
          <p:cNvSpPr/>
          <p:nvPr/>
        </p:nvSpPr>
        <p:spPr>
          <a:xfrm>
            <a:off x="0" y="5949950"/>
            <a:ext cx="12231836" cy="922625"/>
          </a:xfrm>
          <a:prstGeom prst="rect">
            <a:avLst/>
          </a:prstGeom>
          <a:solidFill>
            <a:srgbClr val="262626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/>
              <a:cs typeface="+mn-cs"/>
            </a:endParaRPr>
          </a:p>
        </p:txBody>
      </p:sp>
      <p:sp>
        <p:nvSpPr>
          <p:cNvPr id="1048649" name="文本框 170"/>
          <p:cNvSpPr txBox="1"/>
          <p:nvPr/>
        </p:nvSpPr>
        <p:spPr>
          <a:xfrm>
            <a:off x="643470" y="5749506"/>
            <a:ext cx="10945812" cy="92583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lvl="0" algn="ctr">
              <a:lnSpc>
                <a:spcPct val="150000"/>
              </a:lnSpc>
            </a:pPr>
            <a:r>
              <a:rPr kumimoji="0" lang="zh-CN" altLang="en-US" sz="18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_GB2312" panose="02010609030101010101" pitchFamily="49" charset="-122"/>
              </a:rPr>
              <a:t>总体来看</a:t>
            </a:r>
            <a:r>
              <a:rPr kumimoji="0" lang="zh-CN" altLang="en-US" sz="1805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_GB2312" panose="02010609030101010101" pitchFamily="49" charset="-122"/>
              </a:rPr>
              <a:t>上游城市点源、农业面源持续增加，</a:t>
            </a:r>
            <a:r>
              <a:rPr lang="zh-CN" altLang="en-US" sz="1805" b="1" kern="1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_GB2312" panose="02010609030101010101" pitchFamily="49" charset="-122"/>
              </a:rPr>
              <a:t>导致</a:t>
            </a:r>
            <a:r>
              <a:rPr kumimoji="0" lang="zh-CN" altLang="en-US" sz="1805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_GB2312" panose="02010609030101010101" pitchFamily="49" charset="-122"/>
              </a:rPr>
              <a:t>内源持续积累，输入量发生较大变化</a:t>
            </a:r>
            <a:endParaRPr kumimoji="0" lang="en-US" altLang="zh-CN" sz="1805" b="1" i="0" u="none" strike="noStrike" kern="1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_GB2312" panose="02010609030101010101" pitchFamily="49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805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_GB2312" panose="02010609030101010101" pitchFamily="49" charset="-122"/>
              </a:rPr>
              <a:t>从外源、内源及生态环境等方面进行深入分析，思考洪湖水质、水生态发生变化的原因</a:t>
            </a:r>
            <a:endParaRPr kumimoji="0" lang="zh-CN" altLang="en-US" sz="1805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324485" y="423545"/>
            <a:ext cx="8816340" cy="705485"/>
          </a:xfrm>
        </p:spPr>
        <p:txBody>
          <a:bodyPr vert="horz" wrap="square" lIns="68580" tIns="34290" rIns="68580" bIns="34290" numCol="1" anchor="ctr" anchorCtr="0" compatLnSpc="1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266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sym typeface="+mn-ea"/>
              </a:rPr>
              <a:t>突出短板和当务之急在于湖泊的污染防治和生态修复</a:t>
            </a:r>
            <a:endParaRPr kumimoji="0" lang="zh-CN" altLang="en-US" sz="2665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83" name="矩形 34"/>
          <p:cNvSpPr/>
          <p:nvPr/>
        </p:nvSpPr>
        <p:spPr>
          <a:xfrm>
            <a:off x="371243" y="3347457"/>
            <a:ext cx="2119630" cy="560705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05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“</a:t>
            </a:r>
            <a:r>
              <a:rPr kumimoji="0" lang="zh-CN" altLang="en-US" sz="305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病因诊断</a:t>
            </a:r>
            <a:endParaRPr kumimoji="0" lang="zh-CN" altLang="en-US" sz="305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grpSp>
        <p:nvGrpSpPr>
          <p:cNvPr id="100" name="组合 8"/>
          <p:cNvGrpSpPr/>
          <p:nvPr/>
        </p:nvGrpSpPr>
        <p:grpSpPr>
          <a:xfrm>
            <a:off x="2546384" y="1990352"/>
            <a:ext cx="8427911" cy="3998255"/>
            <a:chOff x="1952024" y="1319650"/>
            <a:chExt cx="8427911" cy="3998255"/>
          </a:xfrm>
        </p:grpSpPr>
        <p:sp>
          <p:nvSpPr>
            <p:cNvPr id="1048784" name="ïṩ1ide"/>
            <p:cNvSpPr/>
            <p:nvPr/>
          </p:nvSpPr>
          <p:spPr bwMode="auto">
            <a:xfrm rot="16200000">
              <a:off x="3621063" y="1316857"/>
              <a:ext cx="3998255" cy="40038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0" sx="102000" sy="102000" algn="ctr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785" name="弧形 64"/>
            <p:cNvSpPr/>
            <p:nvPr/>
          </p:nvSpPr>
          <p:spPr>
            <a:xfrm rot="10800000">
              <a:off x="4085699" y="1942389"/>
              <a:ext cx="2840328" cy="2840328"/>
            </a:xfrm>
            <a:prstGeom prst="arc">
              <a:avLst>
                <a:gd name="adj1" fmla="val 17495898"/>
                <a:gd name="adj2" fmla="val 20241806"/>
              </a:avLst>
            </a:prstGeom>
            <a:ln w="57150" cap="rnd">
              <a:gradFill>
                <a:gsLst>
                  <a:gs pos="2000">
                    <a:schemeClr val="accent1">
                      <a:lumMod val="20000"/>
                      <a:lumOff val="80000"/>
                      <a:alpha val="0"/>
                    </a:schemeClr>
                  </a:gs>
                  <a:gs pos="69000">
                    <a:schemeClr val="accent1"/>
                  </a:gs>
                </a:gsLst>
                <a:lin ang="12000000" scaled="0"/>
              </a:gradFill>
              <a:round/>
              <a:headEnd type="triangl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786" name="弧形 62"/>
            <p:cNvSpPr/>
            <p:nvPr/>
          </p:nvSpPr>
          <p:spPr>
            <a:xfrm>
              <a:off x="4091487" y="1935590"/>
              <a:ext cx="2840328" cy="2840328"/>
            </a:xfrm>
            <a:prstGeom prst="arc">
              <a:avLst>
                <a:gd name="adj1" fmla="val 17495898"/>
                <a:gd name="adj2" fmla="val 20241806"/>
              </a:avLst>
            </a:prstGeom>
            <a:ln w="57150" cap="rnd">
              <a:gradFill>
                <a:gsLst>
                  <a:gs pos="20000">
                    <a:schemeClr val="accent1"/>
                  </a:gs>
                  <a:gs pos="75000">
                    <a:schemeClr val="accent1">
                      <a:lumMod val="20000"/>
                      <a:lumOff val="80000"/>
                      <a:alpha val="0"/>
                    </a:schemeClr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787" name="椭圆 58"/>
            <p:cNvSpPr>
              <a:spLocks noChangeAspect="1"/>
            </p:cNvSpPr>
            <p:nvPr/>
          </p:nvSpPr>
          <p:spPr>
            <a:xfrm>
              <a:off x="6530822" y="2868778"/>
              <a:ext cx="900002" cy="900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2700">
              <a:solidFill>
                <a:schemeClr val="bg1"/>
              </a:solidFill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5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生态系统</a:t>
              </a:r>
              <a:endParaRPr kumimoji="0" lang="zh-CN" altLang="en-US" sz="140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788" name="椭圆 59"/>
            <p:cNvSpPr>
              <a:spLocks noChangeAspect="1"/>
            </p:cNvSpPr>
            <p:nvPr/>
          </p:nvSpPr>
          <p:spPr>
            <a:xfrm>
              <a:off x="3706116" y="2868779"/>
              <a:ext cx="900002" cy="900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2700">
              <a:solidFill>
                <a:schemeClr val="bg1"/>
              </a:solidFill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5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外源污染输入</a:t>
              </a:r>
              <a:endParaRPr kumimoji="0" lang="zh-CN" altLang="en-US" sz="140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789" name="椭圆 60"/>
            <p:cNvSpPr>
              <a:spLocks noChangeAspect="1"/>
            </p:cNvSpPr>
            <p:nvPr/>
          </p:nvSpPr>
          <p:spPr>
            <a:xfrm>
              <a:off x="5061650" y="1517711"/>
              <a:ext cx="900002" cy="900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2700">
              <a:solidFill>
                <a:schemeClr val="bg1"/>
              </a:solidFill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5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洪湖水质</a:t>
              </a:r>
              <a:endParaRPr kumimoji="0" lang="zh-CN" altLang="en-US" sz="140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790" name="椭圆 61"/>
            <p:cNvSpPr>
              <a:spLocks noChangeAspect="1"/>
            </p:cNvSpPr>
            <p:nvPr/>
          </p:nvSpPr>
          <p:spPr>
            <a:xfrm>
              <a:off x="5061650" y="4219845"/>
              <a:ext cx="900002" cy="900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2700">
              <a:solidFill>
                <a:schemeClr val="bg1"/>
              </a:solidFill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5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底泥内源污染</a:t>
              </a:r>
              <a:endParaRPr kumimoji="0" lang="zh-CN" altLang="en-US" sz="140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791" name="弧形 54"/>
            <p:cNvSpPr/>
            <p:nvPr/>
          </p:nvSpPr>
          <p:spPr>
            <a:xfrm rot="16200000">
              <a:off x="4091487" y="1858765"/>
              <a:ext cx="2840328" cy="2840328"/>
            </a:xfrm>
            <a:prstGeom prst="arc">
              <a:avLst>
                <a:gd name="adj1" fmla="val 17495898"/>
                <a:gd name="adj2" fmla="val 20241806"/>
              </a:avLst>
            </a:prstGeom>
            <a:ln w="57150" cap="rnd">
              <a:gradFill>
                <a:gsLst>
                  <a:gs pos="20000">
                    <a:schemeClr val="accent1"/>
                  </a:gs>
                  <a:gs pos="75000">
                    <a:schemeClr val="accent1">
                      <a:lumMod val="20000"/>
                      <a:lumOff val="80000"/>
                      <a:alpha val="0"/>
                    </a:schemeClr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792" name="弧形 63"/>
            <p:cNvSpPr/>
            <p:nvPr/>
          </p:nvSpPr>
          <p:spPr>
            <a:xfrm rot="5400000">
              <a:off x="4097276" y="1850159"/>
              <a:ext cx="2840328" cy="2840328"/>
            </a:xfrm>
            <a:prstGeom prst="arc">
              <a:avLst>
                <a:gd name="adj1" fmla="val 17495898"/>
                <a:gd name="adj2" fmla="val 20241806"/>
              </a:avLst>
            </a:prstGeom>
            <a:ln w="57150" cap="rnd">
              <a:gradFill>
                <a:gsLst>
                  <a:gs pos="20000">
                    <a:schemeClr val="accent1"/>
                  </a:gs>
                  <a:gs pos="75000">
                    <a:schemeClr val="accent1">
                      <a:lumMod val="20000"/>
                      <a:lumOff val="80000"/>
                      <a:alpha val="0"/>
                    </a:schemeClr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cxnSp>
          <p:nvCxnSpPr>
            <p:cNvPr id="3145730" name="直接箭头连接符 72"/>
            <p:cNvCxnSpPr/>
            <p:nvPr/>
          </p:nvCxnSpPr>
          <p:spPr>
            <a:xfrm rot="16200000">
              <a:off x="4591153" y="3318846"/>
              <a:ext cx="1688592" cy="0"/>
            </a:xfrm>
            <a:prstGeom prst="straightConnector1">
              <a:avLst/>
            </a:prstGeom>
            <a:ln w="57150" cap="rnd">
              <a:gradFill>
                <a:gsLst>
                  <a:gs pos="20000">
                    <a:schemeClr val="accent1"/>
                  </a:gs>
                  <a:gs pos="100000">
                    <a:schemeClr val="accent1">
                      <a:lumMod val="20000"/>
                      <a:lumOff val="80000"/>
                      <a:alpha val="0"/>
                    </a:schemeClr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793" name="文本框 73"/>
            <p:cNvSpPr txBox="1"/>
            <p:nvPr/>
          </p:nvSpPr>
          <p:spPr>
            <a:xfrm rot="16200000">
              <a:off x="4458041" y="3090842"/>
              <a:ext cx="1578494" cy="276999"/>
            </a:xfrm>
            <a:prstGeom prst="rect">
              <a:avLst/>
            </a:prstGeom>
            <a:noFill/>
          </p:spPr>
          <p:txBody>
            <a:bodyPr vert="eaVert" wrap="square" rtlCol="0">
              <a:no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200" b="0" i="0" u="none" strike="noStrike" kern="1200" cap="none" spc="-30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底泥持续释放污染物</a:t>
              </a:r>
              <a:endParaRPr kumimoji="0" lang="zh-CN" altLang="en-US" sz="1200" b="0" i="0" u="none" strike="noStrike" kern="1200" cap="none" spc="-3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794" name="弧形 77"/>
            <p:cNvSpPr/>
            <p:nvPr/>
          </p:nvSpPr>
          <p:spPr>
            <a:xfrm>
              <a:off x="4210698" y="1822271"/>
              <a:ext cx="2840328" cy="2840328"/>
            </a:xfrm>
            <a:prstGeom prst="arc">
              <a:avLst>
                <a:gd name="adj1" fmla="val 17495898"/>
                <a:gd name="adj2" fmla="val 20241806"/>
              </a:avLst>
            </a:prstGeom>
            <a:ln w="57150" cap="rnd">
              <a:gradFill>
                <a:gsLst>
                  <a:gs pos="2000">
                    <a:schemeClr val="accent1">
                      <a:lumMod val="20000"/>
                      <a:lumOff val="80000"/>
                      <a:alpha val="0"/>
                    </a:schemeClr>
                  </a:gs>
                  <a:gs pos="69000">
                    <a:schemeClr val="accent1"/>
                  </a:gs>
                </a:gsLst>
                <a:lin ang="12000000" scaled="0"/>
              </a:gradFill>
              <a:round/>
              <a:headEnd type="triangl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795" name="弧形 78"/>
            <p:cNvSpPr/>
            <p:nvPr/>
          </p:nvSpPr>
          <p:spPr>
            <a:xfrm rot="5400000">
              <a:off x="4196599" y="1988189"/>
              <a:ext cx="2840328" cy="2840328"/>
            </a:xfrm>
            <a:prstGeom prst="arc">
              <a:avLst>
                <a:gd name="adj1" fmla="val 17495898"/>
                <a:gd name="adj2" fmla="val 20241806"/>
              </a:avLst>
            </a:prstGeom>
            <a:ln w="57150" cap="rnd">
              <a:gradFill>
                <a:gsLst>
                  <a:gs pos="2000">
                    <a:schemeClr val="accent1">
                      <a:lumMod val="20000"/>
                      <a:lumOff val="80000"/>
                      <a:alpha val="0"/>
                    </a:schemeClr>
                  </a:gs>
                  <a:gs pos="69000">
                    <a:schemeClr val="accent1"/>
                  </a:gs>
                </a:gsLst>
                <a:lin ang="12000000" scaled="0"/>
              </a:gradFill>
              <a:round/>
              <a:headEnd type="triangl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796" name="文本框 82"/>
            <p:cNvSpPr txBox="1"/>
            <p:nvPr/>
          </p:nvSpPr>
          <p:spPr>
            <a:xfrm rot="16200000">
              <a:off x="4968099" y="3262813"/>
              <a:ext cx="1536700" cy="4616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植物死亡形成腐殖质，加重内源污染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01" name="组合 4"/>
            <p:cNvGrpSpPr/>
            <p:nvPr/>
          </p:nvGrpSpPr>
          <p:grpSpPr>
            <a:xfrm rot="5400000">
              <a:off x="8143618" y="2869356"/>
              <a:ext cx="691750" cy="3780883"/>
              <a:chOff x="6299190" y="4656312"/>
              <a:chExt cx="691750" cy="3780883"/>
            </a:xfrm>
          </p:grpSpPr>
          <p:sp>
            <p:nvSpPr>
              <p:cNvPr id="1048797" name="文本框 81"/>
              <p:cNvSpPr txBox="1"/>
              <p:nvPr/>
            </p:nvSpPr>
            <p:spPr>
              <a:xfrm rot="16200000">
                <a:off x="4885544" y="6069958"/>
                <a:ext cx="3472452" cy="6451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底泥悬浮，透明度降低，水生植物无法存活；</a:t>
                </a:r>
                <a:endPara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淤泥质底泥厚，种子库着床困难，影响种植萌发；</a:t>
                </a:r>
                <a:endPara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水生植被消亡后，水生动物生存困难，结构失衡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48798" name="任意多边形: 形状 83"/>
              <p:cNvSpPr/>
              <p:nvPr/>
            </p:nvSpPr>
            <p:spPr>
              <a:xfrm rot="16200000" flipH="1">
                <a:off x="4851905" y="6298160"/>
                <a:ext cx="3614928" cy="663142"/>
              </a:xfrm>
              <a:custGeom>
                <a:avLst/>
                <a:gdLst>
                  <a:gd name="connsiteX0" fmla="*/ 3931920 w 3931920"/>
                  <a:gd name="connsiteY0" fmla="*/ 0 h 254000"/>
                  <a:gd name="connsiteX1" fmla="*/ 3677920 w 3931920"/>
                  <a:gd name="connsiteY1" fmla="*/ 254000 h 254000"/>
                  <a:gd name="connsiteX2" fmla="*/ 3515360 w 3931920"/>
                  <a:gd name="connsiteY2" fmla="*/ 254000 h 254000"/>
                  <a:gd name="connsiteX3" fmla="*/ 0 w 3931920"/>
                  <a:gd name="connsiteY3" fmla="*/ 254000 h 254000"/>
                  <a:gd name="connsiteX4" fmla="*/ 0 w 3931920"/>
                  <a:gd name="connsiteY4" fmla="*/ 142240 h 254000"/>
                  <a:gd name="connsiteX0-1" fmla="*/ 3931920 w 3931920"/>
                  <a:gd name="connsiteY0-2" fmla="*/ 0 h 254000"/>
                  <a:gd name="connsiteX1-3" fmla="*/ 3677920 w 3931920"/>
                  <a:gd name="connsiteY1-4" fmla="*/ 254000 h 254000"/>
                  <a:gd name="connsiteX2-5" fmla="*/ 3515360 w 3931920"/>
                  <a:gd name="connsiteY2-6" fmla="*/ 254000 h 254000"/>
                  <a:gd name="connsiteX3-7" fmla="*/ 0 w 3931920"/>
                  <a:gd name="connsiteY3-8" fmla="*/ 254000 h 254000"/>
                  <a:gd name="connsiteX0-9" fmla="*/ 4129476 w 4129476"/>
                  <a:gd name="connsiteY0-10" fmla="*/ 0 h 242838"/>
                  <a:gd name="connsiteX1-11" fmla="*/ 3677920 w 4129476"/>
                  <a:gd name="connsiteY1-12" fmla="*/ 242838 h 242838"/>
                  <a:gd name="connsiteX2-13" fmla="*/ 3515360 w 4129476"/>
                  <a:gd name="connsiteY2-14" fmla="*/ 242838 h 242838"/>
                  <a:gd name="connsiteX3-15" fmla="*/ 0 w 4129476"/>
                  <a:gd name="connsiteY3-16" fmla="*/ 242838 h 2428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129476" h="242838">
                    <a:moveTo>
                      <a:pt x="4129476" y="0"/>
                    </a:moveTo>
                    <a:lnTo>
                      <a:pt x="3677920" y="242838"/>
                    </a:lnTo>
                    <a:lnTo>
                      <a:pt x="3515360" y="242838"/>
                    </a:lnTo>
                    <a:lnTo>
                      <a:pt x="0" y="242838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Roboto" panose="02000000000000000000"/>
                  <a:ea typeface="思源黑体 CN Regular"/>
                  <a:cs typeface="+mn-cs"/>
                </a:endParaRPr>
              </a:p>
            </p:txBody>
          </p:sp>
        </p:grpSp>
        <p:grpSp>
          <p:nvGrpSpPr>
            <p:cNvPr id="102" name="组合 3"/>
            <p:cNvGrpSpPr/>
            <p:nvPr/>
          </p:nvGrpSpPr>
          <p:grpSpPr>
            <a:xfrm rot="5400000">
              <a:off x="3045773" y="3154990"/>
              <a:ext cx="462426" cy="2645025"/>
              <a:chOff x="3925929" y="4501073"/>
              <a:chExt cx="462426" cy="2645025"/>
            </a:xfrm>
          </p:grpSpPr>
          <p:sp>
            <p:nvSpPr>
              <p:cNvPr id="1048799" name="文本框 84"/>
              <p:cNvSpPr txBox="1"/>
              <p:nvPr/>
            </p:nvSpPr>
            <p:spPr>
              <a:xfrm rot="16200000">
                <a:off x="3494291" y="6254085"/>
                <a:ext cx="1323650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外源污染物输入，加剧底泥沉积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48800" name="任意多边形: 形状 85"/>
              <p:cNvSpPr/>
              <p:nvPr/>
            </p:nvSpPr>
            <p:spPr>
              <a:xfrm rot="16200000" flipV="1">
                <a:off x="2957119" y="5693768"/>
                <a:ext cx="2623931" cy="238540"/>
              </a:xfrm>
              <a:custGeom>
                <a:avLst/>
                <a:gdLst>
                  <a:gd name="connsiteX0" fmla="*/ 2623931 w 2623931"/>
                  <a:gd name="connsiteY0" fmla="*/ 238540 h 238540"/>
                  <a:gd name="connsiteX1" fmla="*/ 2385391 w 2623931"/>
                  <a:gd name="connsiteY1" fmla="*/ 0 h 238540"/>
                  <a:gd name="connsiteX2" fmla="*/ 0 w 2623931"/>
                  <a:gd name="connsiteY2" fmla="*/ 0 h 238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23931" h="238540">
                    <a:moveTo>
                      <a:pt x="2623931" y="238540"/>
                    </a:moveTo>
                    <a:lnTo>
                      <a:pt x="238539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Roboto" panose="02000000000000000000"/>
                  <a:ea typeface="思源黑体 CN Regular"/>
                  <a:cs typeface="+mn-cs"/>
                </a:endParaRPr>
              </a:p>
            </p:txBody>
          </p:sp>
        </p:grpSp>
        <p:grpSp>
          <p:nvGrpSpPr>
            <p:cNvPr id="103" name="组合 2"/>
            <p:cNvGrpSpPr/>
            <p:nvPr/>
          </p:nvGrpSpPr>
          <p:grpSpPr>
            <a:xfrm rot="5400000">
              <a:off x="2867559" y="643116"/>
              <a:ext cx="707469" cy="2538540"/>
              <a:chOff x="3757585" y="-548324"/>
              <a:chExt cx="707469" cy="2538540"/>
            </a:xfrm>
          </p:grpSpPr>
          <p:sp>
            <p:nvSpPr>
              <p:cNvPr id="1048801" name="任意多边形: 形状 86"/>
              <p:cNvSpPr/>
              <p:nvPr/>
            </p:nvSpPr>
            <p:spPr>
              <a:xfrm rot="16200000">
                <a:off x="3122079" y="556111"/>
                <a:ext cx="2447410" cy="238540"/>
              </a:xfrm>
              <a:custGeom>
                <a:avLst/>
                <a:gdLst>
                  <a:gd name="connsiteX0" fmla="*/ 2623931 w 2623931"/>
                  <a:gd name="connsiteY0" fmla="*/ 238540 h 238540"/>
                  <a:gd name="connsiteX1" fmla="*/ 2385391 w 2623931"/>
                  <a:gd name="connsiteY1" fmla="*/ 0 h 238540"/>
                  <a:gd name="connsiteX2" fmla="*/ 0 w 2623931"/>
                  <a:gd name="connsiteY2" fmla="*/ 0 h 238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23931" h="238540">
                    <a:moveTo>
                      <a:pt x="2623931" y="238540"/>
                    </a:moveTo>
                    <a:lnTo>
                      <a:pt x="238539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Roboto" panose="02000000000000000000"/>
                  <a:ea typeface="思源黑体 CN Regular"/>
                  <a:cs typeface="+mn-cs"/>
                </a:endParaRPr>
              </a:p>
            </p:txBody>
          </p:sp>
          <p:sp>
            <p:nvSpPr>
              <p:cNvPr id="1048802" name="文本框 87"/>
              <p:cNvSpPr txBox="1"/>
              <p:nvPr/>
            </p:nvSpPr>
            <p:spPr>
              <a:xfrm rot="16200000">
                <a:off x="2835898" y="608154"/>
                <a:ext cx="2303749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外源污染持续输入，导致洪湖水质变差，水环境容量降低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04" name="组合 1"/>
            <p:cNvGrpSpPr/>
            <p:nvPr/>
          </p:nvGrpSpPr>
          <p:grpSpPr>
            <a:xfrm rot="5400000">
              <a:off x="7865787" y="368247"/>
              <a:ext cx="703149" cy="3084907"/>
              <a:chOff x="6544028" y="-756630"/>
              <a:chExt cx="703149" cy="3084907"/>
            </a:xfrm>
          </p:grpSpPr>
          <p:sp>
            <p:nvSpPr>
              <p:cNvPr id="1048803" name="文本框 89"/>
              <p:cNvSpPr txBox="1"/>
              <p:nvPr/>
            </p:nvSpPr>
            <p:spPr>
              <a:xfrm rot="16200000">
                <a:off x="5687256" y="100142"/>
                <a:ext cx="2173918" cy="4603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生态系统破坏，</a:t>
                </a:r>
                <a:endPara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导致水体自净能力降低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48804" name="任意多边形: 形状 90"/>
              <p:cNvSpPr/>
              <p:nvPr/>
            </p:nvSpPr>
            <p:spPr>
              <a:xfrm rot="16200000" flipH="1">
                <a:off x="5815941" y="897042"/>
                <a:ext cx="2623931" cy="238540"/>
              </a:xfrm>
              <a:custGeom>
                <a:avLst/>
                <a:gdLst>
                  <a:gd name="connsiteX0" fmla="*/ 2623931 w 2623931"/>
                  <a:gd name="connsiteY0" fmla="*/ 238540 h 238540"/>
                  <a:gd name="connsiteX1" fmla="*/ 2385391 w 2623931"/>
                  <a:gd name="connsiteY1" fmla="*/ 0 h 238540"/>
                  <a:gd name="connsiteX2" fmla="*/ 0 w 2623931"/>
                  <a:gd name="connsiteY2" fmla="*/ 0 h 238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23931" h="238540">
                    <a:moveTo>
                      <a:pt x="2623931" y="238540"/>
                    </a:moveTo>
                    <a:lnTo>
                      <a:pt x="238539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Roboto" panose="02000000000000000000"/>
                  <a:ea typeface="思源黑体 CN Regular"/>
                  <a:cs typeface="+mn-cs"/>
                </a:endParaRPr>
              </a:p>
            </p:txBody>
          </p:sp>
        </p:grpSp>
        <p:sp>
          <p:nvSpPr>
            <p:cNvPr id="1048805" name="文本框 91"/>
            <p:cNvSpPr txBox="1"/>
            <p:nvPr/>
          </p:nvSpPr>
          <p:spPr>
            <a:xfrm rot="16200000">
              <a:off x="5553233" y="2722555"/>
              <a:ext cx="1367790" cy="4616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水质恶化影响水生动植物存活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806" name="任意多边形: 形状 92"/>
            <p:cNvSpPr/>
            <p:nvPr/>
          </p:nvSpPr>
          <p:spPr>
            <a:xfrm rot="16200000">
              <a:off x="5372672" y="3421170"/>
              <a:ext cx="1605280" cy="366345"/>
            </a:xfrm>
            <a:custGeom>
              <a:avLst/>
              <a:gdLst>
                <a:gd name="connsiteX0" fmla="*/ 0 w 1605280"/>
                <a:gd name="connsiteY0" fmla="*/ 325120 h 325120"/>
                <a:gd name="connsiteX1" fmla="*/ 132080 w 1605280"/>
                <a:gd name="connsiteY1" fmla="*/ 0 h 325120"/>
                <a:gd name="connsiteX2" fmla="*/ 1605280 w 1605280"/>
                <a:gd name="connsiteY2" fmla="*/ 0 h 32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5280" h="325120">
                  <a:moveTo>
                    <a:pt x="0" y="325120"/>
                  </a:moveTo>
                  <a:lnTo>
                    <a:pt x="132080" y="0"/>
                  </a:lnTo>
                  <a:lnTo>
                    <a:pt x="160528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807" name="任意多边形: 形状 93"/>
            <p:cNvSpPr/>
            <p:nvPr/>
          </p:nvSpPr>
          <p:spPr>
            <a:xfrm rot="16200000">
              <a:off x="5859121" y="2957443"/>
              <a:ext cx="1219200" cy="0"/>
            </a:xfrm>
            <a:custGeom>
              <a:avLst/>
              <a:gdLst>
                <a:gd name="connsiteX0" fmla="*/ 1219200 w 1219200"/>
                <a:gd name="connsiteY0" fmla="*/ 0 h 0"/>
                <a:gd name="connsiteX1" fmla="*/ 0 w 1219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19200">
                  <a:moveTo>
                    <a:pt x="1219200" y="0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grpSp>
          <p:nvGrpSpPr>
            <p:cNvPr id="105" name="组合 6"/>
            <p:cNvGrpSpPr/>
            <p:nvPr/>
          </p:nvGrpSpPr>
          <p:grpSpPr>
            <a:xfrm>
              <a:off x="7473966" y="2483763"/>
              <a:ext cx="2616123" cy="1631627"/>
              <a:chOff x="7807297" y="2450559"/>
              <a:chExt cx="2616123" cy="1631627"/>
            </a:xfrm>
          </p:grpSpPr>
          <p:sp>
            <p:nvSpPr>
              <p:cNvPr id="1048808" name="箭头: 下 107"/>
              <p:cNvSpPr/>
              <p:nvPr/>
            </p:nvSpPr>
            <p:spPr>
              <a:xfrm rot="16200000" flipV="1">
                <a:off x="7824529" y="3032963"/>
                <a:ext cx="432356" cy="466820"/>
              </a:xfrm>
              <a:prstGeom prst="downArrow">
                <a:avLst/>
              </a:prstGeom>
              <a:gradFill flip="none" rotWithShape="1">
                <a:gsLst>
                  <a:gs pos="0">
                    <a:srgbClr val="8BBAD4">
                      <a:alpha val="47000"/>
                    </a:srgbClr>
                  </a:gs>
                  <a:gs pos="98000">
                    <a:srgbClr val="2F557A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Roboto" panose="02000000000000000000"/>
                  <a:ea typeface="思源黑体 CN Regular"/>
                  <a:cs typeface="+mn-cs"/>
                </a:endParaRPr>
              </a:p>
            </p:txBody>
          </p:sp>
          <p:grpSp>
            <p:nvGrpSpPr>
              <p:cNvPr id="106" name="组合 5"/>
              <p:cNvGrpSpPr/>
              <p:nvPr/>
            </p:nvGrpSpPr>
            <p:grpSpPr>
              <a:xfrm>
                <a:off x="8317259" y="2450559"/>
                <a:ext cx="2106161" cy="1631627"/>
                <a:chOff x="8317259" y="2450559"/>
                <a:chExt cx="2106161" cy="1631627"/>
              </a:xfrm>
            </p:grpSpPr>
            <p:sp>
              <p:nvSpPr>
                <p:cNvPr id="1048809" name="ComponentBackground1"/>
                <p:cNvSpPr/>
                <p:nvPr/>
              </p:nvSpPr>
              <p:spPr>
                <a:xfrm>
                  <a:off x="8351635" y="2450559"/>
                  <a:ext cx="2071785" cy="1630337"/>
                </a:xfrm>
                <a:prstGeom prst="roundRect">
                  <a:avLst>
                    <a:gd name="adj" fmla="val 15758"/>
                  </a:avLst>
                </a:prstGeom>
                <a:gradFill flip="none" rotWithShape="1">
                  <a:gsLst>
                    <a:gs pos="40000">
                      <a:schemeClr val="accent1">
                        <a:lumMod val="20000"/>
                        <a:lumOff val="80000"/>
                        <a:alpha val="0"/>
                      </a:schemeClr>
                    </a:gs>
                    <a:gs pos="97000">
                      <a:schemeClr val="accent1">
                        <a:lumMod val="60000"/>
                        <a:lumOff val="40000"/>
                        <a:alpha val="1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9525">
                  <a:solidFill>
                    <a:schemeClr val="accent1">
                      <a:alpha val="50000"/>
                    </a:schemeClr>
                  </a:solidFill>
                </a:ln>
                <a:effectLst>
                  <a:outerShdw blurRad="203200" dist="152400" dir="19260000" algn="ctr" rotWithShape="0">
                    <a:schemeClr val="accent1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805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Roboto" panose="02000000000000000000"/>
                    <a:ea typeface="思源黑体 CN Regular"/>
                    <a:cs typeface="+mn-cs"/>
                  </a:endParaRPr>
                </a:p>
              </p:txBody>
            </p:sp>
            <p:grpSp>
              <p:nvGrpSpPr>
                <p:cNvPr id="107" name="组合 106"/>
                <p:cNvGrpSpPr/>
                <p:nvPr/>
              </p:nvGrpSpPr>
              <p:grpSpPr>
                <a:xfrm>
                  <a:off x="8317259" y="2470274"/>
                  <a:ext cx="2106161" cy="1611912"/>
                  <a:chOff x="4196246" y="5785973"/>
                  <a:chExt cx="2106161" cy="1611912"/>
                </a:xfrm>
              </p:grpSpPr>
              <p:sp>
                <p:nvSpPr>
                  <p:cNvPr id="1048810" name="矩形: 圆角 100"/>
                  <p:cNvSpPr/>
                  <p:nvPr/>
                </p:nvSpPr>
                <p:spPr>
                  <a:xfrm>
                    <a:off x="4381716" y="5785973"/>
                    <a:ext cx="1802191" cy="730552"/>
                  </a:xfrm>
                  <a:prstGeom prst="roundRect">
                    <a:avLst/>
                  </a:prstGeom>
                  <a:noFill/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rtlCol="0" anchor="ctr"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30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zh-CN" altLang="en-US" sz="1405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政策</a:t>
                    </a:r>
                    <a:endParaRPr kumimoji="0" lang="en-US" altLang="zh-CN" sz="1405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" panose="05000000000000000000" charset="0"/>
                      <a:buNone/>
                    </a:pPr>
                    <a:r>
                      <a:rPr kumimoji="0" lang="zh-CN" alt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十年禁捕、增殖放流</a:t>
                    </a:r>
                    <a:endParaRPr kumimoji="0" lang="zh-CN" altLang="en-US" sz="12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048811" name="矩形: 圆角 101"/>
                  <p:cNvSpPr/>
                  <p:nvPr/>
                </p:nvSpPr>
                <p:spPr>
                  <a:xfrm>
                    <a:off x="4196246" y="6667606"/>
                    <a:ext cx="2106161" cy="730279"/>
                  </a:xfrm>
                  <a:prstGeom prst="roundRect">
                    <a:avLst/>
                  </a:prstGeom>
                  <a:noFill/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rtlCol="0" anchor="ctr"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30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zh-CN" altLang="en-US" sz="1405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气候</a:t>
                    </a:r>
                    <a:endParaRPr kumimoji="0" lang="en-US" altLang="zh-CN" sz="1405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40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en-US" altLang="zh-CN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2016</a:t>
                    </a:r>
                    <a:r>
                      <a: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年、</a:t>
                    </a:r>
                    <a:r>
                      <a:rPr kumimoji="0" lang="en-US" altLang="zh-CN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2020</a:t>
                    </a:r>
                    <a:r>
                      <a: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年大洪水，持续高水位、低透明度影响</a:t>
                    </a:r>
                    <a:endPara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048812" name="文本框 103"/>
                  <p:cNvSpPr txBox="1"/>
                  <p:nvPr/>
                </p:nvSpPr>
                <p:spPr>
                  <a:xfrm>
                    <a:off x="5093731" y="6319544"/>
                    <a:ext cx="346381" cy="430530"/>
                  </a:xfrm>
                  <a:prstGeom prst="rect">
                    <a:avLst/>
                  </a:prstGeom>
                  <a:noFill/>
                </p:spPr>
                <p:txBody>
                  <a:bodyPr wrap="square" lIns="36000" tIns="0" rIns="36000" bIns="0" rtlCol="0">
                    <a:spAutoFit/>
                  </a:bodyPr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en-US" altLang="zh-C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oboto" panose="02000000000000000000"/>
                        <a:ea typeface="思源黑体 CN Regular"/>
                        <a:cs typeface="+mn-cs"/>
                      </a:rPr>
                      <a:t>+</a:t>
                    </a:r>
                    <a:endParaRPr kumimoji="0" lang="en-US" altLang="zh-CN" sz="28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Roboto" panose="02000000000000000000"/>
                      <a:ea typeface="思源黑体 CN Regular"/>
                      <a:cs typeface="+mn-cs"/>
                    </a:endParaRPr>
                  </a:p>
                </p:txBody>
              </p:sp>
            </p:grpSp>
          </p:grpSp>
        </p:grpSp>
      </p:grpSp>
      <p:sp>
        <p:nvSpPr>
          <p:cNvPr id="1048813" name="文本框 112"/>
          <p:cNvSpPr txBox="1"/>
          <p:nvPr/>
        </p:nvSpPr>
        <p:spPr>
          <a:xfrm>
            <a:off x="-107095" y="1041536"/>
            <a:ext cx="12299095" cy="82994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外源污染持续输入、内源污染沉积与释放是洪湖水质恶化的主要原因，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底泥、水质与极端水文条件的多重叠加，导致洪湖水生态系统持续恶化，最终形成外源、内源、水质、水生态的恶性循环。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814" name="文本框 7"/>
          <p:cNvSpPr txBox="1"/>
          <p:nvPr/>
        </p:nvSpPr>
        <p:spPr>
          <a:xfrm>
            <a:off x="659133" y="6127838"/>
            <a:ext cx="11014041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必须要以流域视角开展系统治理，方能破解洪湖水质恶化困境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324485" y="423545"/>
            <a:ext cx="8816340" cy="705485"/>
          </a:xfrm>
        </p:spPr>
        <p:txBody>
          <a:bodyPr vert="horz" wrap="square" lIns="68580" tIns="34290" rIns="68580" bIns="34290" numCol="1" anchor="ctr" anchorCtr="0" compatLnSpc="1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266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sym typeface="+mn-ea"/>
              </a:rPr>
              <a:t>突出短板和当务之急在于湖泊的污染防治和生态修复</a:t>
            </a:r>
            <a:endParaRPr kumimoji="0" lang="zh-CN" altLang="en-US" sz="2665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83" name="矩形 34"/>
          <p:cNvSpPr/>
          <p:nvPr/>
        </p:nvSpPr>
        <p:spPr>
          <a:xfrm>
            <a:off x="371243" y="3347457"/>
            <a:ext cx="2119630" cy="560705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05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“</a:t>
            </a:r>
            <a:r>
              <a:rPr kumimoji="0" lang="zh-CN" altLang="en-US" sz="305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病因诊断</a:t>
            </a:r>
            <a:endParaRPr kumimoji="0" lang="zh-CN" altLang="en-US" sz="305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grpSp>
        <p:nvGrpSpPr>
          <p:cNvPr id="100" name="组合 8"/>
          <p:cNvGrpSpPr/>
          <p:nvPr/>
        </p:nvGrpSpPr>
        <p:grpSpPr>
          <a:xfrm>
            <a:off x="2546384" y="1990352"/>
            <a:ext cx="8427911" cy="3998255"/>
            <a:chOff x="1952024" y="1319650"/>
            <a:chExt cx="8427911" cy="3998255"/>
          </a:xfrm>
        </p:grpSpPr>
        <p:sp>
          <p:nvSpPr>
            <p:cNvPr id="1048784" name="ïṩ1ide"/>
            <p:cNvSpPr/>
            <p:nvPr/>
          </p:nvSpPr>
          <p:spPr bwMode="auto">
            <a:xfrm rot="16200000">
              <a:off x="3621063" y="1316857"/>
              <a:ext cx="3998255" cy="40038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0" sx="102000" sy="102000" algn="ctr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785" name="弧形 64"/>
            <p:cNvSpPr/>
            <p:nvPr/>
          </p:nvSpPr>
          <p:spPr>
            <a:xfrm rot="10800000">
              <a:off x="4085699" y="1942389"/>
              <a:ext cx="2840328" cy="2840328"/>
            </a:xfrm>
            <a:prstGeom prst="arc">
              <a:avLst>
                <a:gd name="adj1" fmla="val 17495898"/>
                <a:gd name="adj2" fmla="val 20241806"/>
              </a:avLst>
            </a:prstGeom>
            <a:ln w="57150" cap="rnd">
              <a:gradFill>
                <a:gsLst>
                  <a:gs pos="2000">
                    <a:schemeClr val="accent1">
                      <a:lumMod val="20000"/>
                      <a:lumOff val="80000"/>
                      <a:alpha val="0"/>
                    </a:schemeClr>
                  </a:gs>
                  <a:gs pos="69000">
                    <a:schemeClr val="accent1"/>
                  </a:gs>
                </a:gsLst>
                <a:lin ang="12000000" scaled="0"/>
              </a:gradFill>
              <a:round/>
              <a:headEnd type="triangl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786" name="弧形 62"/>
            <p:cNvSpPr/>
            <p:nvPr/>
          </p:nvSpPr>
          <p:spPr>
            <a:xfrm>
              <a:off x="4091487" y="1935590"/>
              <a:ext cx="2840328" cy="2840328"/>
            </a:xfrm>
            <a:prstGeom prst="arc">
              <a:avLst>
                <a:gd name="adj1" fmla="val 17495898"/>
                <a:gd name="adj2" fmla="val 20241806"/>
              </a:avLst>
            </a:prstGeom>
            <a:ln w="57150" cap="rnd">
              <a:gradFill>
                <a:gsLst>
                  <a:gs pos="20000">
                    <a:schemeClr val="accent1"/>
                  </a:gs>
                  <a:gs pos="75000">
                    <a:schemeClr val="accent1">
                      <a:lumMod val="20000"/>
                      <a:lumOff val="80000"/>
                      <a:alpha val="0"/>
                    </a:schemeClr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787" name="椭圆 58"/>
            <p:cNvSpPr>
              <a:spLocks noChangeAspect="1"/>
            </p:cNvSpPr>
            <p:nvPr/>
          </p:nvSpPr>
          <p:spPr>
            <a:xfrm>
              <a:off x="6530822" y="2868778"/>
              <a:ext cx="900002" cy="900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2700">
              <a:solidFill>
                <a:schemeClr val="bg1"/>
              </a:solidFill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5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生态系统</a:t>
              </a:r>
              <a:endParaRPr kumimoji="0" lang="zh-CN" altLang="en-US" sz="140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788" name="椭圆 59"/>
            <p:cNvSpPr>
              <a:spLocks noChangeAspect="1"/>
            </p:cNvSpPr>
            <p:nvPr/>
          </p:nvSpPr>
          <p:spPr>
            <a:xfrm>
              <a:off x="3706116" y="2868779"/>
              <a:ext cx="900002" cy="900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2700">
              <a:solidFill>
                <a:schemeClr val="bg1"/>
              </a:solidFill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5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外源污染输入</a:t>
              </a:r>
              <a:endParaRPr kumimoji="0" lang="zh-CN" altLang="en-US" sz="140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789" name="椭圆 60"/>
            <p:cNvSpPr>
              <a:spLocks noChangeAspect="1"/>
            </p:cNvSpPr>
            <p:nvPr/>
          </p:nvSpPr>
          <p:spPr>
            <a:xfrm>
              <a:off x="5061650" y="1517711"/>
              <a:ext cx="900002" cy="900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2700">
              <a:solidFill>
                <a:schemeClr val="bg1"/>
              </a:solidFill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5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洪湖水质</a:t>
              </a:r>
              <a:endParaRPr kumimoji="0" lang="zh-CN" altLang="en-US" sz="140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790" name="椭圆 61"/>
            <p:cNvSpPr>
              <a:spLocks noChangeAspect="1"/>
            </p:cNvSpPr>
            <p:nvPr/>
          </p:nvSpPr>
          <p:spPr>
            <a:xfrm>
              <a:off x="5061650" y="4219845"/>
              <a:ext cx="900002" cy="900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2700">
              <a:solidFill>
                <a:schemeClr val="bg1"/>
              </a:solidFill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5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底泥内源污染</a:t>
              </a:r>
              <a:endParaRPr kumimoji="0" lang="zh-CN" altLang="en-US" sz="140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791" name="弧形 54"/>
            <p:cNvSpPr/>
            <p:nvPr/>
          </p:nvSpPr>
          <p:spPr>
            <a:xfrm rot="16200000">
              <a:off x="4091487" y="1858765"/>
              <a:ext cx="2840328" cy="2840328"/>
            </a:xfrm>
            <a:prstGeom prst="arc">
              <a:avLst>
                <a:gd name="adj1" fmla="val 17495898"/>
                <a:gd name="adj2" fmla="val 20241806"/>
              </a:avLst>
            </a:prstGeom>
            <a:ln w="57150" cap="rnd">
              <a:gradFill>
                <a:gsLst>
                  <a:gs pos="20000">
                    <a:schemeClr val="accent1"/>
                  </a:gs>
                  <a:gs pos="75000">
                    <a:schemeClr val="accent1">
                      <a:lumMod val="20000"/>
                      <a:lumOff val="80000"/>
                      <a:alpha val="0"/>
                    </a:schemeClr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792" name="弧形 63"/>
            <p:cNvSpPr/>
            <p:nvPr/>
          </p:nvSpPr>
          <p:spPr>
            <a:xfrm rot="5400000">
              <a:off x="4097276" y="1850159"/>
              <a:ext cx="2840328" cy="2840328"/>
            </a:xfrm>
            <a:prstGeom prst="arc">
              <a:avLst>
                <a:gd name="adj1" fmla="val 17495898"/>
                <a:gd name="adj2" fmla="val 20241806"/>
              </a:avLst>
            </a:prstGeom>
            <a:ln w="57150" cap="rnd">
              <a:gradFill>
                <a:gsLst>
                  <a:gs pos="20000">
                    <a:schemeClr val="accent1"/>
                  </a:gs>
                  <a:gs pos="75000">
                    <a:schemeClr val="accent1">
                      <a:lumMod val="20000"/>
                      <a:lumOff val="80000"/>
                      <a:alpha val="0"/>
                    </a:schemeClr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cxnSp>
          <p:nvCxnSpPr>
            <p:cNvPr id="3145730" name="直接箭头连接符 72"/>
            <p:cNvCxnSpPr/>
            <p:nvPr/>
          </p:nvCxnSpPr>
          <p:spPr>
            <a:xfrm rot="16200000">
              <a:off x="4591153" y="3318846"/>
              <a:ext cx="1688592" cy="0"/>
            </a:xfrm>
            <a:prstGeom prst="straightConnector1">
              <a:avLst/>
            </a:prstGeom>
            <a:ln w="57150" cap="rnd">
              <a:gradFill>
                <a:gsLst>
                  <a:gs pos="20000">
                    <a:schemeClr val="accent1"/>
                  </a:gs>
                  <a:gs pos="100000">
                    <a:schemeClr val="accent1">
                      <a:lumMod val="20000"/>
                      <a:lumOff val="80000"/>
                      <a:alpha val="0"/>
                    </a:schemeClr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793" name="文本框 73"/>
            <p:cNvSpPr txBox="1"/>
            <p:nvPr/>
          </p:nvSpPr>
          <p:spPr>
            <a:xfrm rot="16200000">
              <a:off x="4458041" y="3090842"/>
              <a:ext cx="1578494" cy="276999"/>
            </a:xfrm>
            <a:prstGeom prst="rect">
              <a:avLst/>
            </a:prstGeom>
            <a:noFill/>
          </p:spPr>
          <p:txBody>
            <a:bodyPr vert="eaVert" wrap="square" rtlCol="0">
              <a:no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200" b="0" i="0" u="none" strike="noStrike" kern="1200" cap="none" spc="-30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底泥持续释放污染物</a:t>
              </a:r>
              <a:endParaRPr kumimoji="0" lang="zh-CN" altLang="en-US" sz="1200" b="0" i="0" u="none" strike="noStrike" kern="1200" cap="none" spc="-3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794" name="弧形 77"/>
            <p:cNvSpPr/>
            <p:nvPr/>
          </p:nvSpPr>
          <p:spPr>
            <a:xfrm>
              <a:off x="4210698" y="1822271"/>
              <a:ext cx="2840328" cy="2840328"/>
            </a:xfrm>
            <a:prstGeom prst="arc">
              <a:avLst>
                <a:gd name="adj1" fmla="val 17495898"/>
                <a:gd name="adj2" fmla="val 20241806"/>
              </a:avLst>
            </a:prstGeom>
            <a:ln w="57150" cap="rnd">
              <a:gradFill>
                <a:gsLst>
                  <a:gs pos="2000">
                    <a:schemeClr val="accent1">
                      <a:lumMod val="20000"/>
                      <a:lumOff val="80000"/>
                      <a:alpha val="0"/>
                    </a:schemeClr>
                  </a:gs>
                  <a:gs pos="69000">
                    <a:schemeClr val="accent1"/>
                  </a:gs>
                </a:gsLst>
                <a:lin ang="12000000" scaled="0"/>
              </a:gradFill>
              <a:round/>
              <a:headEnd type="triangl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795" name="弧形 78"/>
            <p:cNvSpPr/>
            <p:nvPr/>
          </p:nvSpPr>
          <p:spPr>
            <a:xfrm rot="5400000">
              <a:off x="4196599" y="1988189"/>
              <a:ext cx="2840328" cy="2840328"/>
            </a:xfrm>
            <a:prstGeom prst="arc">
              <a:avLst>
                <a:gd name="adj1" fmla="val 17495898"/>
                <a:gd name="adj2" fmla="val 20241806"/>
              </a:avLst>
            </a:prstGeom>
            <a:ln w="57150" cap="rnd">
              <a:gradFill>
                <a:gsLst>
                  <a:gs pos="2000">
                    <a:schemeClr val="accent1">
                      <a:lumMod val="20000"/>
                      <a:lumOff val="80000"/>
                      <a:alpha val="0"/>
                    </a:schemeClr>
                  </a:gs>
                  <a:gs pos="69000">
                    <a:schemeClr val="accent1"/>
                  </a:gs>
                </a:gsLst>
                <a:lin ang="12000000" scaled="0"/>
              </a:gradFill>
              <a:round/>
              <a:headEnd type="triangl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796" name="文本框 82"/>
            <p:cNvSpPr txBox="1"/>
            <p:nvPr/>
          </p:nvSpPr>
          <p:spPr>
            <a:xfrm rot="16200000">
              <a:off x="4968099" y="3262813"/>
              <a:ext cx="1536700" cy="4616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植物死亡形成腐殖质，加重内源污染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01" name="组合 4"/>
            <p:cNvGrpSpPr/>
            <p:nvPr/>
          </p:nvGrpSpPr>
          <p:grpSpPr>
            <a:xfrm rot="5400000">
              <a:off x="8143618" y="2869356"/>
              <a:ext cx="691750" cy="3780883"/>
              <a:chOff x="6299190" y="4656312"/>
              <a:chExt cx="691750" cy="3780883"/>
            </a:xfrm>
          </p:grpSpPr>
          <p:sp>
            <p:nvSpPr>
              <p:cNvPr id="1048797" name="文本框 81"/>
              <p:cNvSpPr txBox="1"/>
              <p:nvPr/>
            </p:nvSpPr>
            <p:spPr>
              <a:xfrm rot="16200000">
                <a:off x="4885544" y="6069958"/>
                <a:ext cx="3472452" cy="6451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底泥悬浮，透明度降低，水生植物无法存活；</a:t>
                </a:r>
                <a:endPara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淤泥质底泥厚，种子库着床困难，影响种植萌发；</a:t>
                </a:r>
                <a:endPara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水生植被消亡后，水生动物生存困难，结构失衡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48798" name="任意多边形: 形状 83"/>
              <p:cNvSpPr/>
              <p:nvPr/>
            </p:nvSpPr>
            <p:spPr>
              <a:xfrm rot="16200000" flipH="1">
                <a:off x="4851905" y="6298160"/>
                <a:ext cx="3614928" cy="663142"/>
              </a:xfrm>
              <a:custGeom>
                <a:avLst/>
                <a:gdLst>
                  <a:gd name="connsiteX0" fmla="*/ 3931920 w 3931920"/>
                  <a:gd name="connsiteY0" fmla="*/ 0 h 254000"/>
                  <a:gd name="connsiteX1" fmla="*/ 3677920 w 3931920"/>
                  <a:gd name="connsiteY1" fmla="*/ 254000 h 254000"/>
                  <a:gd name="connsiteX2" fmla="*/ 3515360 w 3931920"/>
                  <a:gd name="connsiteY2" fmla="*/ 254000 h 254000"/>
                  <a:gd name="connsiteX3" fmla="*/ 0 w 3931920"/>
                  <a:gd name="connsiteY3" fmla="*/ 254000 h 254000"/>
                  <a:gd name="connsiteX4" fmla="*/ 0 w 3931920"/>
                  <a:gd name="connsiteY4" fmla="*/ 142240 h 254000"/>
                  <a:gd name="connsiteX0-1" fmla="*/ 3931920 w 3931920"/>
                  <a:gd name="connsiteY0-2" fmla="*/ 0 h 254000"/>
                  <a:gd name="connsiteX1-3" fmla="*/ 3677920 w 3931920"/>
                  <a:gd name="connsiteY1-4" fmla="*/ 254000 h 254000"/>
                  <a:gd name="connsiteX2-5" fmla="*/ 3515360 w 3931920"/>
                  <a:gd name="connsiteY2-6" fmla="*/ 254000 h 254000"/>
                  <a:gd name="connsiteX3-7" fmla="*/ 0 w 3931920"/>
                  <a:gd name="connsiteY3-8" fmla="*/ 254000 h 254000"/>
                  <a:gd name="connsiteX0-9" fmla="*/ 4129476 w 4129476"/>
                  <a:gd name="connsiteY0-10" fmla="*/ 0 h 242838"/>
                  <a:gd name="connsiteX1-11" fmla="*/ 3677920 w 4129476"/>
                  <a:gd name="connsiteY1-12" fmla="*/ 242838 h 242838"/>
                  <a:gd name="connsiteX2-13" fmla="*/ 3515360 w 4129476"/>
                  <a:gd name="connsiteY2-14" fmla="*/ 242838 h 242838"/>
                  <a:gd name="connsiteX3-15" fmla="*/ 0 w 4129476"/>
                  <a:gd name="connsiteY3-16" fmla="*/ 242838 h 2428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129476" h="242838">
                    <a:moveTo>
                      <a:pt x="4129476" y="0"/>
                    </a:moveTo>
                    <a:lnTo>
                      <a:pt x="3677920" y="242838"/>
                    </a:lnTo>
                    <a:lnTo>
                      <a:pt x="3515360" y="242838"/>
                    </a:lnTo>
                    <a:lnTo>
                      <a:pt x="0" y="242838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Roboto" panose="02000000000000000000"/>
                  <a:ea typeface="思源黑体 CN Regular"/>
                  <a:cs typeface="+mn-cs"/>
                </a:endParaRPr>
              </a:p>
            </p:txBody>
          </p:sp>
        </p:grpSp>
        <p:grpSp>
          <p:nvGrpSpPr>
            <p:cNvPr id="102" name="组合 3"/>
            <p:cNvGrpSpPr/>
            <p:nvPr/>
          </p:nvGrpSpPr>
          <p:grpSpPr>
            <a:xfrm rot="5400000">
              <a:off x="3045773" y="3154990"/>
              <a:ext cx="462426" cy="2645025"/>
              <a:chOff x="3925929" y="4501073"/>
              <a:chExt cx="462426" cy="2645025"/>
            </a:xfrm>
          </p:grpSpPr>
          <p:sp>
            <p:nvSpPr>
              <p:cNvPr id="1048799" name="文本框 84"/>
              <p:cNvSpPr txBox="1"/>
              <p:nvPr/>
            </p:nvSpPr>
            <p:spPr>
              <a:xfrm rot="16200000">
                <a:off x="3494291" y="6254085"/>
                <a:ext cx="1323650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外源污染物输入，加剧底泥沉积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48800" name="任意多边形: 形状 85"/>
              <p:cNvSpPr/>
              <p:nvPr/>
            </p:nvSpPr>
            <p:spPr>
              <a:xfrm rot="16200000" flipV="1">
                <a:off x="2957119" y="5693768"/>
                <a:ext cx="2623931" cy="238540"/>
              </a:xfrm>
              <a:custGeom>
                <a:avLst/>
                <a:gdLst>
                  <a:gd name="connsiteX0" fmla="*/ 2623931 w 2623931"/>
                  <a:gd name="connsiteY0" fmla="*/ 238540 h 238540"/>
                  <a:gd name="connsiteX1" fmla="*/ 2385391 w 2623931"/>
                  <a:gd name="connsiteY1" fmla="*/ 0 h 238540"/>
                  <a:gd name="connsiteX2" fmla="*/ 0 w 2623931"/>
                  <a:gd name="connsiteY2" fmla="*/ 0 h 238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23931" h="238540">
                    <a:moveTo>
                      <a:pt x="2623931" y="238540"/>
                    </a:moveTo>
                    <a:lnTo>
                      <a:pt x="238539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Roboto" panose="02000000000000000000"/>
                  <a:ea typeface="思源黑体 CN Regular"/>
                  <a:cs typeface="+mn-cs"/>
                </a:endParaRPr>
              </a:p>
            </p:txBody>
          </p:sp>
        </p:grpSp>
        <p:grpSp>
          <p:nvGrpSpPr>
            <p:cNvPr id="103" name="组合 2"/>
            <p:cNvGrpSpPr/>
            <p:nvPr/>
          </p:nvGrpSpPr>
          <p:grpSpPr>
            <a:xfrm rot="5400000">
              <a:off x="2867559" y="643116"/>
              <a:ext cx="707469" cy="2538540"/>
              <a:chOff x="3757585" y="-548324"/>
              <a:chExt cx="707469" cy="2538540"/>
            </a:xfrm>
          </p:grpSpPr>
          <p:sp>
            <p:nvSpPr>
              <p:cNvPr id="1048801" name="任意多边形: 形状 86"/>
              <p:cNvSpPr/>
              <p:nvPr/>
            </p:nvSpPr>
            <p:spPr>
              <a:xfrm rot="16200000">
                <a:off x="3122079" y="556111"/>
                <a:ext cx="2447410" cy="238540"/>
              </a:xfrm>
              <a:custGeom>
                <a:avLst/>
                <a:gdLst>
                  <a:gd name="connsiteX0" fmla="*/ 2623931 w 2623931"/>
                  <a:gd name="connsiteY0" fmla="*/ 238540 h 238540"/>
                  <a:gd name="connsiteX1" fmla="*/ 2385391 w 2623931"/>
                  <a:gd name="connsiteY1" fmla="*/ 0 h 238540"/>
                  <a:gd name="connsiteX2" fmla="*/ 0 w 2623931"/>
                  <a:gd name="connsiteY2" fmla="*/ 0 h 238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23931" h="238540">
                    <a:moveTo>
                      <a:pt x="2623931" y="238540"/>
                    </a:moveTo>
                    <a:lnTo>
                      <a:pt x="238539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Roboto" panose="02000000000000000000"/>
                  <a:ea typeface="思源黑体 CN Regular"/>
                  <a:cs typeface="+mn-cs"/>
                </a:endParaRPr>
              </a:p>
            </p:txBody>
          </p:sp>
          <p:sp>
            <p:nvSpPr>
              <p:cNvPr id="1048802" name="文本框 87"/>
              <p:cNvSpPr txBox="1"/>
              <p:nvPr/>
            </p:nvSpPr>
            <p:spPr>
              <a:xfrm rot="16200000">
                <a:off x="2835898" y="608154"/>
                <a:ext cx="2303749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外源污染持续输入，导致洪湖水质变差，水环境容量降低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04" name="组合 1"/>
            <p:cNvGrpSpPr/>
            <p:nvPr/>
          </p:nvGrpSpPr>
          <p:grpSpPr>
            <a:xfrm rot="5400000">
              <a:off x="7865787" y="368247"/>
              <a:ext cx="703149" cy="3084907"/>
              <a:chOff x="6544028" y="-756630"/>
              <a:chExt cx="703149" cy="3084907"/>
            </a:xfrm>
          </p:grpSpPr>
          <p:sp>
            <p:nvSpPr>
              <p:cNvPr id="1048803" name="文本框 89"/>
              <p:cNvSpPr txBox="1"/>
              <p:nvPr/>
            </p:nvSpPr>
            <p:spPr>
              <a:xfrm rot="16200000">
                <a:off x="5687256" y="100142"/>
                <a:ext cx="2173918" cy="4603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生态系统破坏，</a:t>
                </a:r>
                <a:endPara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导致水体自净能力降低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48804" name="任意多边形: 形状 90"/>
              <p:cNvSpPr/>
              <p:nvPr/>
            </p:nvSpPr>
            <p:spPr>
              <a:xfrm rot="16200000" flipH="1">
                <a:off x="5815941" y="897042"/>
                <a:ext cx="2623931" cy="238540"/>
              </a:xfrm>
              <a:custGeom>
                <a:avLst/>
                <a:gdLst>
                  <a:gd name="connsiteX0" fmla="*/ 2623931 w 2623931"/>
                  <a:gd name="connsiteY0" fmla="*/ 238540 h 238540"/>
                  <a:gd name="connsiteX1" fmla="*/ 2385391 w 2623931"/>
                  <a:gd name="connsiteY1" fmla="*/ 0 h 238540"/>
                  <a:gd name="connsiteX2" fmla="*/ 0 w 2623931"/>
                  <a:gd name="connsiteY2" fmla="*/ 0 h 238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23931" h="238540">
                    <a:moveTo>
                      <a:pt x="2623931" y="238540"/>
                    </a:moveTo>
                    <a:lnTo>
                      <a:pt x="238539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Roboto" panose="02000000000000000000"/>
                  <a:ea typeface="思源黑体 CN Regular"/>
                  <a:cs typeface="+mn-cs"/>
                </a:endParaRPr>
              </a:p>
            </p:txBody>
          </p:sp>
        </p:grpSp>
        <p:sp>
          <p:nvSpPr>
            <p:cNvPr id="1048805" name="文本框 91"/>
            <p:cNvSpPr txBox="1"/>
            <p:nvPr/>
          </p:nvSpPr>
          <p:spPr>
            <a:xfrm rot="16200000">
              <a:off x="5553233" y="2722555"/>
              <a:ext cx="1367790" cy="4616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水质恶化影响水生动植物存活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806" name="任意多边形: 形状 92"/>
            <p:cNvSpPr/>
            <p:nvPr/>
          </p:nvSpPr>
          <p:spPr>
            <a:xfrm rot="16200000">
              <a:off x="5372672" y="3421170"/>
              <a:ext cx="1605280" cy="366345"/>
            </a:xfrm>
            <a:custGeom>
              <a:avLst/>
              <a:gdLst>
                <a:gd name="connsiteX0" fmla="*/ 0 w 1605280"/>
                <a:gd name="connsiteY0" fmla="*/ 325120 h 325120"/>
                <a:gd name="connsiteX1" fmla="*/ 132080 w 1605280"/>
                <a:gd name="connsiteY1" fmla="*/ 0 h 325120"/>
                <a:gd name="connsiteX2" fmla="*/ 1605280 w 1605280"/>
                <a:gd name="connsiteY2" fmla="*/ 0 h 32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5280" h="325120">
                  <a:moveTo>
                    <a:pt x="0" y="325120"/>
                  </a:moveTo>
                  <a:lnTo>
                    <a:pt x="132080" y="0"/>
                  </a:lnTo>
                  <a:lnTo>
                    <a:pt x="160528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807" name="任意多边形: 形状 93"/>
            <p:cNvSpPr/>
            <p:nvPr/>
          </p:nvSpPr>
          <p:spPr>
            <a:xfrm rot="16200000">
              <a:off x="5859121" y="2957443"/>
              <a:ext cx="1219200" cy="0"/>
            </a:xfrm>
            <a:custGeom>
              <a:avLst/>
              <a:gdLst>
                <a:gd name="connsiteX0" fmla="*/ 1219200 w 1219200"/>
                <a:gd name="connsiteY0" fmla="*/ 0 h 0"/>
                <a:gd name="connsiteX1" fmla="*/ 0 w 1219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19200">
                  <a:moveTo>
                    <a:pt x="1219200" y="0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grpSp>
          <p:nvGrpSpPr>
            <p:cNvPr id="105" name="组合 6"/>
            <p:cNvGrpSpPr/>
            <p:nvPr/>
          </p:nvGrpSpPr>
          <p:grpSpPr>
            <a:xfrm>
              <a:off x="7473966" y="2483763"/>
              <a:ext cx="2616123" cy="1631627"/>
              <a:chOff x="7807297" y="2450559"/>
              <a:chExt cx="2616123" cy="1631627"/>
            </a:xfrm>
          </p:grpSpPr>
          <p:sp>
            <p:nvSpPr>
              <p:cNvPr id="1048808" name="箭头: 下 107"/>
              <p:cNvSpPr/>
              <p:nvPr/>
            </p:nvSpPr>
            <p:spPr>
              <a:xfrm rot="16200000" flipV="1">
                <a:off x="7824529" y="3032963"/>
                <a:ext cx="432356" cy="466820"/>
              </a:xfrm>
              <a:prstGeom prst="downArrow">
                <a:avLst/>
              </a:prstGeom>
              <a:gradFill flip="none" rotWithShape="1">
                <a:gsLst>
                  <a:gs pos="0">
                    <a:srgbClr val="8BBAD4">
                      <a:alpha val="47000"/>
                    </a:srgbClr>
                  </a:gs>
                  <a:gs pos="98000">
                    <a:srgbClr val="2F557A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Roboto" panose="02000000000000000000"/>
                  <a:ea typeface="思源黑体 CN Regular"/>
                  <a:cs typeface="+mn-cs"/>
                </a:endParaRPr>
              </a:p>
            </p:txBody>
          </p:sp>
          <p:grpSp>
            <p:nvGrpSpPr>
              <p:cNvPr id="106" name="组合 5"/>
              <p:cNvGrpSpPr/>
              <p:nvPr/>
            </p:nvGrpSpPr>
            <p:grpSpPr>
              <a:xfrm>
                <a:off x="8317259" y="2450559"/>
                <a:ext cx="2106161" cy="1631627"/>
                <a:chOff x="8317259" y="2450559"/>
                <a:chExt cx="2106161" cy="1631627"/>
              </a:xfrm>
            </p:grpSpPr>
            <p:sp>
              <p:nvSpPr>
                <p:cNvPr id="1048809" name="ComponentBackground1"/>
                <p:cNvSpPr/>
                <p:nvPr/>
              </p:nvSpPr>
              <p:spPr>
                <a:xfrm>
                  <a:off x="8351635" y="2450559"/>
                  <a:ext cx="2071785" cy="1630337"/>
                </a:xfrm>
                <a:prstGeom prst="roundRect">
                  <a:avLst>
                    <a:gd name="adj" fmla="val 15758"/>
                  </a:avLst>
                </a:prstGeom>
                <a:gradFill flip="none" rotWithShape="1">
                  <a:gsLst>
                    <a:gs pos="40000">
                      <a:schemeClr val="accent1">
                        <a:lumMod val="20000"/>
                        <a:lumOff val="80000"/>
                        <a:alpha val="0"/>
                      </a:schemeClr>
                    </a:gs>
                    <a:gs pos="97000">
                      <a:schemeClr val="accent1">
                        <a:lumMod val="60000"/>
                        <a:lumOff val="40000"/>
                        <a:alpha val="1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9525">
                  <a:solidFill>
                    <a:schemeClr val="accent1">
                      <a:alpha val="50000"/>
                    </a:schemeClr>
                  </a:solidFill>
                </a:ln>
                <a:effectLst>
                  <a:outerShdw blurRad="203200" dist="152400" dir="19260000" algn="ctr" rotWithShape="0">
                    <a:schemeClr val="accent1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805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Roboto" panose="02000000000000000000"/>
                    <a:ea typeface="思源黑体 CN Regular"/>
                    <a:cs typeface="+mn-cs"/>
                  </a:endParaRPr>
                </a:p>
              </p:txBody>
            </p:sp>
            <p:grpSp>
              <p:nvGrpSpPr>
                <p:cNvPr id="107" name="组合 106"/>
                <p:cNvGrpSpPr/>
                <p:nvPr/>
              </p:nvGrpSpPr>
              <p:grpSpPr>
                <a:xfrm>
                  <a:off x="8317259" y="2470274"/>
                  <a:ext cx="2106161" cy="1611912"/>
                  <a:chOff x="4196246" y="5785973"/>
                  <a:chExt cx="2106161" cy="1611912"/>
                </a:xfrm>
              </p:grpSpPr>
              <p:sp>
                <p:nvSpPr>
                  <p:cNvPr id="1048810" name="矩形: 圆角 100"/>
                  <p:cNvSpPr/>
                  <p:nvPr/>
                </p:nvSpPr>
                <p:spPr>
                  <a:xfrm>
                    <a:off x="4381716" y="5785973"/>
                    <a:ext cx="1802191" cy="730552"/>
                  </a:xfrm>
                  <a:prstGeom prst="roundRect">
                    <a:avLst/>
                  </a:prstGeom>
                  <a:noFill/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rtlCol="0" anchor="ctr"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30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zh-CN" altLang="en-US" sz="1405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政策</a:t>
                    </a:r>
                    <a:endParaRPr kumimoji="0" lang="en-US" altLang="zh-CN" sz="1405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" panose="05000000000000000000" charset="0"/>
                      <a:buNone/>
                    </a:pPr>
                    <a:r>
                      <a:rPr kumimoji="0" lang="zh-CN" alt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十年禁捕、增殖放流</a:t>
                    </a:r>
                    <a:endParaRPr kumimoji="0" lang="zh-CN" altLang="en-US" sz="12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048811" name="矩形: 圆角 101"/>
                  <p:cNvSpPr/>
                  <p:nvPr/>
                </p:nvSpPr>
                <p:spPr>
                  <a:xfrm>
                    <a:off x="4196246" y="6667606"/>
                    <a:ext cx="2106161" cy="730279"/>
                  </a:xfrm>
                  <a:prstGeom prst="roundRect">
                    <a:avLst/>
                  </a:prstGeom>
                  <a:noFill/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rtlCol="0" anchor="ctr"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30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zh-CN" altLang="en-US" sz="1405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气候</a:t>
                    </a:r>
                    <a:endParaRPr kumimoji="0" lang="en-US" altLang="zh-CN" sz="1405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40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en-US" altLang="zh-CN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2016</a:t>
                    </a:r>
                    <a:r>
                      <a: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年、</a:t>
                    </a:r>
                    <a:r>
                      <a:rPr kumimoji="0" lang="en-US" altLang="zh-CN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2020</a:t>
                    </a:r>
                    <a:r>
                      <a: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年大洪水，持续高水位、低透明度影响</a:t>
                    </a:r>
                    <a:endPara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048812" name="文本框 103"/>
                  <p:cNvSpPr txBox="1"/>
                  <p:nvPr/>
                </p:nvSpPr>
                <p:spPr>
                  <a:xfrm>
                    <a:off x="5093731" y="6319544"/>
                    <a:ext cx="346381" cy="430530"/>
                  </a:xfrm>
                  <a:prstGeom prst="rect">
                    <a:avLst/>
                  </a:prstGeom>
                  <a:noFill/>
                </p:spPr>
                <p:txBody>
                  <a:bodyPr wrap="square" lIns="36000" tIns="0" rIns="36000" bIns="0" rtlCol="0">
                    <a:spAutoFit/>
                  </a:bodyPr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en-US" altLang="zh-C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oboto" panose="02000000000000000000"/>
                        <a:ea typeface="思源黑体 CN Regular"/>
                        <a:cs typeface="+mn-cs"/>
                      </a:rPr>
                      <a:t>+</a:t>
                    </a:r>
                    <a:endParaRPr kumimoji="0" lang="en-US" altLang="zh-CN" sz="28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Roboto" panose="02000000000000000000"/>
                      <a:ea typeface="思源黑体 CN Regular"/>
                      <a:cs typeface="+mn-cs"/>
                    </a:endParaRPr>
                  </a:p>
                </p:txBody>
              </p:sp>
            </p:grpSp>
          </p:grpSp>
        </p:grpSp>
      </p:grpSp>
      <p:sp>
        <p:nvSpPr>
          <p:cNvPr id="1048813" name="文本框 112"/>
          <p:cNvSpPr txBox="1"/>
          <p:nvPr/>
        </p:nvSpPr>
        <p:spPr>
          <a:xfrm>
            <a:off x="-107095" y="1041536"/>
            <a:ext cx="12299095" cy="82994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外源污染持续输入、内源污染沉积与释放是洪湖水质恶化的主要原因，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底泥、水质与极端水文条件的多重叠加，导致洪湖水生态系统持续恶化，最终形成外源、内源、水质、水生态的恶性循环。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814" name="文本框 7"/>
          <p:cNvSpPr txBox="1"/>
          <p:nvPr/>
        </p:nvSpPr>
        <p:spPr>
          <a:xfrm>
            <a:off x="659133" y="6127838"/>
            <a:ext cx="11014041" cy="52197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必须要以流域视角开展系统治理，方能破解洪湖水质恶化困境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324485" y="423545"/>
            <a:ext cx="8816340" cy="705485"/>
          </a:xfrm>
        </p:spPr>
        <p:txBody>
          <a:bodyPr vert="horz" wrap="square" lIns="68580" tIns="34290" rIns="68580" bIns="34290" numCol="1" anchor="ctr" anchorCtr="0" compatLnSpc="1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2665">
                <a:solidFill>
                  <a:srgbClr val="FFFF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城镇化改变水循环，加剧流域生态环境质量恶化</a:t>
            </a:r>
            <a:endParaRPr kumimoji="0" lang="zh-CN" altLang="en-US" sz="2665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9093" y="2937087"/>
            <a:ext cx="3430693" cy="1537547"/>
          </a:xfrm>
          <a:prstGeom prst="rect">
            <a:avLst/>
          </a:prstGeom>
        </p:spPr>
      </p:pic>
      <p:pic>
        <p:nvPicPr>
          <p:cNvPr id="24" name="图片 23"/>
          <p:cNvPicPr/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401473" y="1415627"/>
            <a:ext cx="3439160" cy="15400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矩形 19"/>
          <p:cNvSpPr/>
          <p:nvPr/>
        </p:nvSpPr>
        <p:spPr>
          <a:xfrm>
            <a:off x="8402320" y="1417320"/>
            <a:ext cx="3437467" cy="306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2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820" y="1414780"/>
            <a:ext cx="3438313" cy="30759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0493" y="1414780"/>
            <a:ext cx="3437467" cy="307848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37820" y="4486467"/>
            <a:ext cx="3437467" cy="358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fontAlgn="auto"/>
            <a:r>
              <a:rPr lang="zh-CN" altLang="en-US" sz="1735" b="1" dirty="0">
                <a:solidFill>
                  <a:srgbClr val="3C31A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天然</a:t>
            </a:r>
            <a:r>
              <a:rPr lang="zh-CN" altLang="en-US" sz="1735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水循环示意图</a:t>
            </a:r>
            <a:endParaRPr lang="zh-CN" altLang="en-US" sz="1735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4370493" y="4486467"/>
            <a:ext cx="3437467" cy="358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fontAlgn="auto"/>
            <a:r>
              <a:rPr lang="zh-CN" altLang="en-US" sz="1735" b="1" dirty="0">
                <a:solidFill>
                  <a:srgbClr val="3C31A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城镇化后</a:t>
            </a:r>
            <a:r>
              <a:rPr lang="zh-CN" altLang="en-US" sz="1735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水循环示意图</a:t>
            </a:r>
            <a:endParaRPr lang="zh-CN" altLang="en-US" sz="1735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17500" y="5061373"/>
            <a:ext cx="1152144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l"/>
            </a:pP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城镇化进程中，一方面人类用水和工程排水、稀释污染的耗水量在局域激增，另一方面路面硬化改变了下垫面的原有性质，减少了地表径流的下渗，增加了地表径流量，改变了地表水-地下水交互过程，这些都深刻影响水循环过程，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产生许多城市流域生态环境问题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8" name="右箭头 17"/>
          <p:cNvSpPr/>
          <p:nvPr/>
        </p:nvSpPr>
        <p:spPr>
          <a:xfrm>
            <a:off x="3890433" y="2584027"/>
            <a:ext cx="383540" cy="67225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右箭头 18"/>
          <p:cNvSpPr/>
          <p:nvPr>
            <p:custDataLst>
              <p:tags r:id="rId8"/>
            </p:custDataLst>
          </p:nvPr>
        </p:nvSpPr>
        <p:spPr>
          <a:xfrm>
            <a:off x="7923107" y="2584027"/>
            <a:ext cx="383540" cy="67225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>
          <a:xfrm>
            <a:off x="9072880" y="2694940"/>
            <a:ext cx="2439247" cy="460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ctr" fontAlgn="auto"/>
            <a:r>
              <a:rPr lang="zh-CN" altLang="en-US" sz="2400" b="1" dirty="0">
                <a:ln>
                  <a:noFill/>
                </a:ln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城市水安全问题</a:t>
            </a:r>
            <a:endParaRPr lang="zh-CN" altLang="en-US" sz="2400" b="1" dirty="0">
              <a:ln>
                <a:noFill/>
              </a:ln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324485" y="423545"/>
            <a:ext cx="9290050" cy="705485"/>
          </a:xfrm>
        </p:spPr>
        <p:txBody>
          <a:bodyPr vert="horz" wrap="square" lIns="68580" tIns="34290" rIns="68580" bIns="34290" numCol="1" anchor="ctr" anchorCtr="0" compatLnSpc="1">
            <a:normAutofit fontScale="900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2665">
                <a:solidFill>
                  <a:srgbClr val="FFFF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城市地下三维空间水循环规律研究与管网泄漏治理迫在眉睫</a:t>
            </a:r>
            <a:endParaRPr kumimoji="0" lang="zh-CN" altLang="en-US" sz="2665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0" name="文本框 4"/>
          <p:cNvSpPr txBox="1"/>
          <p:nvPr/>
        </p:nvSpPr>
        <p:spPr>
          <a:xfrm>
            <a:off x="527897" y="1173388"/>
            <a:ext cx="1113282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我国的快速城市化进程背后隐藏着地下基础设施“重建设、轻维护”的严重风险，每年因管网泄漏导致约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120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亿吨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污水渗入地下，地下水硝酸盐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超标区域与污水管网密集区高度重合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2097306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0149" y="2439809"/>
            <a:ext cx="3868420" cy="3033607"/>
          </a:xfrm>
          <a:prstGeom prst="rect">
            <a:avLst/>
          </a:prstGeom>
        </p:spPr>
      </p:pic>
      <p:sp>
        <p:nvSpPr>
          <p:cNvPr id="1049211" name="文本框 1"/>
          <p:cNvSpPr txBox="1"/>
          <p:nvPr/>
        </p:nvSpPr>
        <p:spPr>
          <a:xfrm>
            <a:off x="8304107" y="2181622"/>
            <a:ext cx="250613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我国城市污水管网覆盖率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97307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87400" y="2215327"/>
            <a:ext cx="6637867" cy="3185136"/>
          </a:xfrm>
          <a:prstGeom prst="rect">
            <a:avLst/>
          </a:prstGeom>
        </p:spPr>
      </p:pic>
      <p:sp>
        <p:nvSpPr>
          <p:cNvPr id="1049212" name="文本框 3"/>
          <p:cNvSpPr txBox="1"/>
          <p:nvPr>
            <p:custDataLst>
              <p:tags r:id="rId5"/>
            </p:custDataLst>
          </p:nvPr>
        </p:nvSpPr>
        <p:spPr>
          <a:xfrm>
            <a:off x="527897" y="5586307"/>
            <a:ext cx="11037147" cy="8966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 algn="l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l"/>
            </a:pPr>
            <a:r>
              <a:rPr lang="en-US" altLang="zh-CN" sz="1865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2025</a:t>
            </a: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sz="1865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</a:t>
            </a:r>
            <a:r>
              <a:rPr lang="en-US" altLang="zh-CN" sz="1865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14</a:t>
            </a: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日，生态环境部等</a:t>
            </a:r>
            <a:r>
              <a:rPr lang="en-US" altLang="zh-CN" sz="1865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11</a:t>
            </a: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个部委共同印发</a:t>
            </a:r>
            <a:r>
              <a:rPr lang="en-US" altLang="zh-CN" sz="1865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86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美丽城市建设实施方案</a:t>
            </a:r>
            <a:r>
              <a:rPr lang="en-US" altLang="zh-CN" sz="1865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，其中重点提及加强城市</a:t>
            </a:r>
            <a:r>
              <a:rPr lang="zh-CN" altLang="en-US" sz="186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生活污水管网建设和运行维护</a:t>
            </a:r>
            <a:r>
              <a:rPr lang="zh-CN" altLang="en-US" sz="1865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，建设城市污水管网全覆盖样板区。</a:t>
            </a:r>
            <a:endParaRPr lang="zh-CN" sz="186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324485" y="423545"/>
            <a:ext cx="8816340" cy="705485"/>
          </a:xfrm>
        </p:spPr>
        <p:txBody>
          <a:bodyPr vert="horz" wrap="square" lIns="68580" tIns="34290" rIns="68580" bIns="34290" numCol="1" anchor="ctr" anchorCtr="0" compatLnSpc="1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挑战</a:t>
            </a:r>
            <a:r>
              <a:rPr lang="en-US" altLang="zh-CN"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1</a:t>
            </a:r>
            <a:r>
              <a:rPr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：如何建立多主体协同共治机制？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矩形: 圆角 23"/>
          <p:cNvSpPr/>
          <p:nvPr>
            <p:custDataLst>
              <p:tags r:id="rId2"/>
            </p:custDataLst>
          </p:nvPr>
        </p:nvSpPr>
        <p:spPr>
          <a:xfrm>
            <a:off x="5152390" y="3375025"/>
            <a:ext cx="6609080" cy="3082290"/>
          </a:xfrm>
          <a:prstGeom prst="roundRect">
            <a:avLst>
              <a:gd name="adj" fmla="val 2520"/>
            </a:avLst>
          </a:prstGeom>
          <a:gradFill flip="none" rotWithShape="1">
            <a:gsLst>
              <a:gs pos="63000">
                <a:srgbClr val="007470">
                  <a:lumMod val="0"/>
                  <a:lumOff val="100000"/>
                </a:srgbClr>
              </a:gs>
              <a:gs pos="19000">
                <a:srgbClr val="007470">
                  <a:lumMod val="4000"/>
                  <a:lumOff val="96000"/>
                </a:srgbClr>
              </a:gs>
            </a:gsLst>
            <a:lin ang="13500000" scaled="1"/>
            <a:tileRect/>
          </a:gradFill>
          <a:ln w="6350">
            <a:noFill/>
          </a:ln>
          <a:effectLst>
            <a:outerShdw blurRad="215900" sx="102000" sy="102000" algn="ctr" rotWithShape="0">
              <a:srgbClr val="007470">
                <a:alpha val="7000"/>
              </a:srgbClr>
            </a:outerShdw>
          </a:effectLst>
        </p:spPr>
        <p:style>
          <a:lnRef idx="2">
            <a:srgbClr val="007470">
              <a:shade val="50000"/>
            </a:srgbClr>
          </a:lnRef>
          <a:fillRef idx="1">
            <a:srgbClr val="007470"/>
          </a:fillRef>
          <a:effectRef idx="0">
            <a:srgbClr val="007470"/>
          </a:effectRef>
          <a:fontRef idx="minor">
            <a:sysClr val="window" lastClr="FFFFFF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9" name="矩形: 圆角 23"/>
          <p:cNvSpPr/>
          <p:nvPr>
            <p:custDataLst>
              <p:tags r:id="rId3"/>
            </p:custDataLst>
          </p:nvPr>
        </p:nvSpPr>
        <p:spPr>
          <a:xfrm>
            <a:off x="481965" y="3342005"/>
            <a:ext cx="4462145" cy="3119755"/>
          </a:xfrm>
          <a:prstGeom prst="roundRect">
            <a:avLst>
              <a:gd name="adj" fmla="val 2520"/>
            </a:avLst>
          </a:prstGeom>
          <a:gradFill flip="none" rotWithShape="1">
            <a:gsLst>
              <a:gs pos="63000">
                <a:srgbClr val="007470">
                  <a:lumMod val="0"/>
                  <a:lumOff val="100000"/>
                </a:srgbClr>
              </a:gs>
              <a:gs pos="19000">
                <a:srgbClr val="007470">
                  <a:lumMod val="4000"/>
                  <a:lumOff val="96000"/>
                </a:srgbClr>
              </a:gs>
            </a:gsLst>
            <a:lin ang="13500000" scaled="1"/>
            <a:tileRect/>
          </a:gradFill>
          <a:ln w="6350">
            <a:noFill/>
          </a:ln>
          <a:effectLst>
            <a:outerShdw blurRad="215900" sx="102000" sy="102000" algn="ctr" rotWithShape="0">
              <a:srgbClr val="007470">
                <a:alpha val="7000"/>
              </a:srgbClr>
            </a:outerShdw>
          </a:effectLst>
        </p:spPr>
        <p:style>
          <a:lnRef idx="2">
            <a:srgbClr val="007470">
              <a:shade val="50000"/>
            </a:srgbClr>
          </a:lnRef>
          <a:fillRef idx="1">
            <a:srgbClr val="007470"/>
          </a:fillRef>
          <a:effectRef idx="0">
            <a:srgbClr val="007470"/>
          </a:effectRef>
          <a:fontRef idx="minor">
            <a:sysClr val="window" lastClr="FFFFFF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19100" y="1272540"/>
            <a:ext cx="11554460" cy="75565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琵琶湖综合治理，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通过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规划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明确了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34727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“琵琶湖与人的共生”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的基本方针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，设立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4727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各级政府的协作机制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，同时对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4727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治水管理策略进行创新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，建立了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4727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人工干预与自然修复并重、政府主导和社会参与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的治湖新思路。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圆角矩形 31"/>
          <p:cNvSpPr/>
          <p:nvPr/>
        </p:nvSpPr>
        <p:spPr>
          <a:xfrm>
            <a:off x="508000" y="2197464"/>
            <a:ext cx="3505835" cy="366395"/>
          </a:xfrm>
          <a:prstGeom prst="roundRect">
            <a:avLst/>
          </a:prstGeom>
          <a:gradFill flip="none" rotWithShape="1">
            <a:gsLst>
              <a:gs pos="100000">
                <a:srgbClr val="007470">
                  <a:lumMod val="88000"/>
                  <a:lumOff val="12000"/>
                </a:srgbClr>
              </a:gs>
              <a:gs pos="0">
                <a:srgbClr val="007470">
                  <a:lumMod val="88000"/>
                </a:srgbClr>
              </a:gs>
            </a:gsLst>
            <a:lin ang="13500000" scaled="1"/>
            <a:tileRect/>
          </a:gradFill>
          <a:ln w="6350">
            <a:gradFill flip="none" rotWithShape="1">
              <a:gsLst>
                <a:gs pos="61000">
                  <a:srgbClr val="007470">
                    <a:lumMod val="4000"/>
                    <a:lumOff val="96000"/>
                    <a:alpha val="0"/>
                  </a:srgbClr>
                </a:gs>
                <a:gs pos="100000">
                  <a:srgbClr val="007470">
                    <a:lumMod val="30000"/>
                    <a:lumOff val="70000"/>
                  </a:srgbClr>
                </a:gs>
              </a:gsLst>
              <a:lin ang="16200000" scaled="1"/>
              <a:tileRect/>
            </a:gradFill>
          </a:ln>
          <a:effectLst/>
        </p:spPr>
        <p:style>
          <a:lnRef idx="2">
            <a:srgbClr val="007470">
              <a:shade val="50000"/>
            </a:srgbClr>
          </a:lnRef>
          <a:fillRef idx="1">
            <a:srgbClr val="007470"/>
          </a:fillRef>
          <a:effectRef idx="0">
            <a:srgbClr val="007470"/>
          </a:effectRef>
          <a:fontRef idx="minor">
            <a:sysClr val="window" lastClr="FFFFFF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琵琶湖综合发展工程：四大保水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42" name="组合 41"/>
          <p:cNvGrpSpPr/>
          <p:nvPr>
            <p:custDataLst>
              <p:tags r:id="rId4"/>
            </p:custDataLst>
          </p:nvPr>
        </p:nvGrpSpPr>
        <p:grpSpPr>
          <a:xfrm>
            <a:off x="8450580" y="4018280"/>
            <a:ext cx="3136900" cy="2425587"/>
            <a:chOff x="10810" y="6005"/>
            <a:chExt cx="4537" cy="3500"/>
          </a:xfrm>
        </p:grpSpPr>
        <p:pic>
          <p:nvPicPr>
            <p:cNvPr id="31" name="图片 30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 rotWithShape="1">
            <a:blip r:embed="rId6"/>
            <a:srcRect b="6549"/>
            <a:stretch>
              <a:fillRect/>
            </a:stretch>
          </p:blipFill>
          <p:spPr>
            <a:xfrm>
              <a:off x="10810" y="6005"/>
              <a:ext cx="4537" cy="3021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>
              <p:custDataLst>
                <p:tags r:id="rId7"/>
              </p:custDataLst>
            </p:nvPr>
          </p:nvSpPr>
          <p:spPr>
            <a:xfrm>
              <a:off x="11249" y="9107"/>
              <a:ext cx="3992" cy="3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琵琶湖综合整治财政支出来源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91490" y="2526030"/>
            <a:ext cx="11240770" cy="71691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L="0" marR="0" lvl="0" indent="36004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琵琶湖位于日本本州岛中部滋贺县，是日本第一大淡水湖，流域面积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3848km</a:t>
            </a:r>
            <a:r>
              <a:rPr kumimoji="0" lang="en-US" altLang="zh-CN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。后因流域发展导致赤潮蓝藻爆发。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1972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年起，日本政府全面启动了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琵琶湖综合发展工程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即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机制保水、科技保水、工程保水、管理保水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4727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历时近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34727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40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4727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年，</a:t>
            </a:r>
            <a:r>
              <a:rPr kumimoji="0" lang="zh-CN" altLang="en-US" sz="1400" b="1" i="0" u="none" strike="noStrike" kern="100" cap="none" spc="0" normalizeH="0" baseline="0" noProof="0" dirty="0">
                <a:ln>
                  <a:noFill/>
                </a:ln>
                <a:solidFill>
                  <a:srgbClr val="34727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水质从Ⅲ～ Ⅳ类恢复到Ⅱ类。</a:t>
            </a:r>
            <a:endParaRPr kumimoji="0" lang="zh-CN" altLang="en-US" sz="1400" b="1" i="0" u="none" strike="noStrike" kern="100" cap="none" spc="0" normalizeH="0" baseline="0" noProof="0" dirty="0">
              <a:ln>
                <a:noFill/>
              </a:ln>
              <a:solidFill>
                <a:srgbClr val="34727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20" name="组合 19"/>
          <p:cNvGrpSpPr/>
          <p:nvPr>
            <p:custDataLst>
              <p:tags r:id="rId8"/>
            </p:custDataLst>
          </p:nvPr>
        </p:nvGrpSpPr>
        <p:grpSpPr>
          <a:xfrm>
            <a:off x="735965" y="4026535"/>
            <a:ext cx="3823335" cy="2442845"/>
            <a:chOff x="1068" y="5727"/>
            <a:chExt cx="5082" cy="3560"/>
          </a:xfrm>
        </p:grpSpPr>
        <p:pic>
          <p:nvPicPr>
            <p:cNvPr id="29" name="图片 2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 rotWithShape="1">
            <a:blip r:embed="rId10">
              <a:clrChange>
                <a:clrFrom>
                  <a:srgbClr val="FEFEFE">
                    <a:alpha val="100000"/>
                  </a:srgbClr>
                </a:clrFrom>
                <a:clrTo>
                  <a:srgbClr val="FEFEFE">
                    <a:alpha val="100000"/>
                    <a:alpha val="0"/>
                  </a:srgbClr>
                </a:clrTo>
              </a:clrChange>
            </a:blip>
            <a:srcRect b="18135"/>
            <a:stretch>
              <a:fillRect/>
            </a:stretch>
          </p:blipFill>
          <p:spPr>
            <a:xfrm>
              <a:off x="1068" y="5918"/>
              <a:ext cx="4982" cy="2965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 rotWithShape="1">
            <a:blip r:embed="rId10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t="88982" b="2257"/>
            <a:stretch>
              <a:fillRect/>
            </a:stretch>
          </p:blipFill>
          <p:spPr>
            <a:xfrm>
              <a:off x="1168" y="5727"/>
              <a:ext cx="4982" cy="317"/>
            </a:xfrm>
            <a:prstGeom prst="rect">
              <a:avLst/>
            </a:prstGeom>
          </p:spPr>
        </p:pic>
        <p:sp>
          <p:nvSpPr>
            <p:cNvPr id="35" name="文本框 34"/>
            <p:cNvSpPr txBox="1"/>
            <p:nvPr>
              <p:custDataLst>
                <p:tags r:id="rId12"/>
              </p:custDataLst>
            </p:nvPr>
          </p:nvSpPr>
          <p:spPr>
            <a:xfrm>
              <a:off x="2125" y="8885"/>
              <a:ext cx="3874" cy="4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琵琶湖综合整治财政支出分配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122680" y="3926205"/>
            <a:ext cx="990600" cy="290830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/>
              <a:ea typeface="思源黑体 CN Regular"/>
              <a:cs typeface="+mn-cs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76780" y="3929380"/>
            <a:ext cx="2301240" cy="311785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/>
              <a:ea typeface="思源黑体 CN Regular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00125" y="3409315"/>
            <a:ext cx="12928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人工干预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50%-70%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07335" y="3409315"/>
            <a:ext cx="15563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自然修复</a:t>
            </a: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（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30%-50%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）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加号 9"/>
          <p:cNvSpPr/>
          <p:nvPr/>
        </p:nvSpPr>
        <p:spPr>
          <a:xfrm>
            <a:off x="2472690" y="3519170"/>
            <a:ext cx="311150" cy="248920"/>
          </a:xfrm>
          <a:prstGeom prst="mathPlus">
            <a:avLst/>
          </a:prstGeom>
          <a:gradFill flip="none" rotWithShape="1">
            <a:gsLst>
              <a:gs pos="100000">
                <a:srgbClr val="007470">
                  <a:lumMod val="88000"/>
                  <a:lumOff val="12000"/>
                </a:srgbClr>
              </a:gs>
              <a:gs pos="0">
                <a:srgbClr val="007470"/>
              </a:gs>
            </a:gsLst>
            <a:lin ang="135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7470">
              <a:shade val="50000"/>
            </a:srgbClr>
          </a:lnRef>
          <a:fillRef idx="1">
            <a:srgbClr val="007470"/>
          </a:fillRef>
          <a:effectRef idx="0">
            <a:srgbClr val="007470"/>
          </a:effectRef>
          <a:fontRef idx="minor">
            <a:sysClr val="window" lastClr="FFFFFF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82895" y="3620770"/>
            <a:ext cx="279019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4727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科技创新：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34727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314315" y="4823460"/>
            <a:ext cx="317246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4727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政府主导社会参与：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34727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设立由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中央政府部门的协作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机制；由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中央政府和地方政府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共同组成的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琵琶湖流域圈协作机制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，财政支出由国家、地方、社会资本共担。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382895" y="3949700"/>
            <a:ext cx="29540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设立国际湖泊环境委员会和国际环境技术中心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200025" y="423545"/>
            <a:ext cx="9423400" cy="705485"/>
          </a:xfrm>
        </p:spPr>
        <p:txBody>
          <a:bodyPr vert="horz" wrap="square" lIns="68580" tIns="34290" rIns="68580" bIns="34290" numCol="1" anchor="ctr" anchorCtr="0" compatLnSpc="1">
            <a:normAutofit fontScale="900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挑战</a:t>
            </a:r>
            <a:r>
              <a:rPr lang="en-US" altLang="zh-CN"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2</a:t>
            </a:r>
            <a:r>
              <a:rPr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：如何构建</a:t>
            </a:r>
            <a:r>
              <a:rPr lang="en-US" altLang="zh-CN"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“</a:t>
            </a:r>
            <a:r>
              <a:rPr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减污</a:t>
            </a:r>
            <a:r>
              <a:rPr lang="en-US" altLang="zh-CN"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-</a:t>
            </a:r>
            <a:r>
              <a:rPr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降碳</a:t>
            </a:r>
            <a:r>
              <a:rPr lang="en-US" altLang="zh-CN"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-</a:t>
            </a:r>
            <a:r>
              <a:rPr sz="3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ea"/>
              </a:rPr>
              <a:t>增汇</a:t>
            </a:r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ea"/>
              </a:rPr>
              <a:t>”</a:t>
            </a:r>
            <a:r>
              <a:rPr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协同治理模式？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5925" y="5332730"/>
            <a:ext cx="11360150" cy="923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p>
            <a:pPr marL="127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1200" cap="none" spc="-5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rPr>
              <a:t>流域碳汇调查监测评估技术规范欠缺，融合增汇的流域生态修复技术体系尚未形成，减污降碳增汇协同治理的路径还不明确。流域碳汇生态产品缺乏，市场化机制尚未建立，国内外经验总结和推广不足。</a:t>
            </a:r>
            <a:endParaRPr kumimoji="0" lang="zh-CN" altLang="en-US" sz="2000" i="0" u="none" strike="noStrike" kern="1200" cap="none" spc="-5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27635" y="1704975"/>
            <a:ext cx="11821160" cy="3075940"/>
            <a:chOff x="48" y="2064"/>
            <a:chExt cx="18616" cy="4844"/>
          </a:xfrm>
        </p:grpSpPr>
        <p:grpSp>
          <p:nvGrpSpPr>
            <p:cNvPr id="33" name="组合 32"/>
            <p:cNvGrpSpPr/>
            <p:nvPr/>
          </p:nvGrpSpPr>
          <p:grpSpPr>
            <a:xfrm>
              <a:off x="48" y="2378"/>
              <a:ext cx="11625" cy="4530"/>
              <a:chOff x="2424" y="2597"/>
              <a:chExt cx="13417" cy="5775"/>
            </a:xfrm>
          </p:grpSpPr>
          <p:sp>
            <p:nvSpPr>
              <p:cNvPr id="2" name="object 4"/>
              <p:cNvSpPr/>
              <p:nvPr/>
            </p:nvSpPr>
            <p:spPr>
              <a:xfrm>
                <a:off x="4680" y="2597"/>
                <a:ext cx="4112" cy="2657"/>
              </a:xfrm>
              <a:custGeom>
                <a:avLst/>
                <a:gdLst/>
                <a:ahLst/>
                <a:cxnLst/>
                <a:rect l="l" t="t" r="r" b="b"/>
                <a:pathLst>
                  <a:path w="2611120" h="1687195">
                    <a:moveTo>
                      <a:pt x="1305305" y="0"/>
                    </a:moveTo>
                    <a:lnTo>
                      <a:pt x="1247166" y="821"/>
                    </a:lnTo>
                    <a:lnTo>
                      <a:pt x="1189677" y="3264"/>
                    </a:lnTo>
                    <a:lnTo>
                      <a:pt x="1132892" y="7294"/>
                    </a:lnTo>
                    <a:lnTo>
                      <a:pt x="1076864" y="12877"/>
                    </a:lnTo>
                    <a:lnTo>
                      <a:pt x="1021646" y="19977"/>
                    </a:lnTo>
                    <a:lnTo>
                      <a:pt x="967292" y="28561"/>
                    </a:lnTo>
                    <a:lnTo>
                      <a:pt x="913853" y="38595"/>
                    </a:lnTo>
                    <a:lnTo>
                      <a:pt x="861384" y="50044"/>
                    </a:lnTo>
                    <a:lnTo>
                      <a:pt x="809938" y="62874"/>
                    </a:lnTo>
                    <a:lnTo>
                      <a:pt x="759566" y="77051"/>
                    </a:lnTo>
                    <a:lnTo>
                      <a:pt x="710324" y="92540"/>
                    </a:lnTo>
                    <a:lnTo>
                      <a:pt x="662263" y="109307"/>
                    </a:lnTo>
                    <a:lnTo>
                      <a:pt x="615436" y="127318"/>
                    </a:lnTo>
                    <a:lnTo>
                      <a:pt x="569898" y="146539"/>
                    </a:lnTo>
                    <a:lnTo>
                      <a:pt x="525700" y="166934"/>
                    </a:lnTo>
                    <a:lnTo>
                      <a:pt x="482896" y="188471"/>
                    </a:lnTo>
                    <a:lnTo>
                      <a:pt x="441539" y="211114"/>
                    </a:lnTo>
                    <a:lnTo>
                      <a:pt x="401682" y="234829"/>
                    </a:lnTo>
                    <a:lnTo>
                      <a:pt x="363379" y="259582"/>
                    </a:lnTo>
                    <a:lnTo>
                      <a:pt x="326681" y="285339"/>
                    </a:lnTo>
                    <a:lnTo>
                      <a:pt x="291643" y="312066"/>
                    </a:lnTo>
                    <a:lnTo>
                      <a:pt x="258317" y="339727"/>
                    </a:lnTo>
                    <a:lnTo>
                      <a:pt x="226756" y="368289"/>
                    </a:lnTo>
                    <a:lnTo>
                      <a:pt x="197014" y="397718"/>
                    </a:lnTo>
                    <a:lnTo>
                      <a:pt x="169144" y="427979"/>
                    </a:lnTo>
                    <a:lnTo>
                      <a:pt x="143198" y="459037"/>
                    </a:lnTo>
                    <a:lnTo>
                      <a:pt x="119230" y="490860"/>
                    </a:lnTo>
                    <a:lnTo>
                      <a:pt x="97293" y="523411"/>
                    </a:lnTo>
                    <a:lnTo>
                      <a:pt x="77439" y="556658"/>
                    </a:lnTo>
                    <a:lnTo>
                      <a:pt x="59723" y="590565"/>
                    </a:lnTo>
                    <a:lnTo>
                      <a:pt x="30913" y="660224"/>
                    </a:lnTo>
                    <a:lnTo>
                      <a:pt x="11288" y="732115"/>
                    </a:lnTo>
                    <a:lnTo>
                      <a:pt x="1271" y="805962"/>
                    </a:lnTo>
                    <a:lnTo>
                      <a:pt x="0" y="843534"/>
                    </a:lnTo>
                    <a:lnTo>
                      <a:pt x="1271" y="881105"/>
                    </a:lnTo>
                    <a:lnTo>
                      <a:pt x="11288" y="954952"/>
                    </a:lnTo>
                    <a:lnTo>
                      <a:pt x="30913" y="1026843"/>
                    </a:lnTo>
                    <a:lnTo>
                      <a:pt x="59723" y="1096502"/>
                    </a:lnTo>
                    <a:lnTo>
                      <a:pt x="77439" y="1130409"/>
                    </a:lnTo>
                    <a:lnTo>
                      <a:pt x="97293" y="1163656"/>
                    </a:lnTo>
                    <a:lnTo>
                      <a:pt x="119230" y="1196207"/>
                    </a:lnTo>
                    <a:lnTo>
                      <a:pt x="143198" y="1228030"/>
                    </a:lnTo>
                    <a:lnTo>
                      <a:pt x="169144" y="1259088"/>
                    </a:lnTo>
                    <a:lnTo>
                      <a:pt x="197014" y="1289349"/>
                    </a:lnTo>
                    <a:lnTo>
                      <a:pt x="226756" y="1318778"/>
                    </a:lnTo>
                    <a:lnTo>
                      <a:pt x="258317" y="1347340"/>
                    </a:lnTo>
                    <a:lnTo>
                      <a:pt x="291643" y="1375001"/>
                    </a:lnTo>
                    <a:lnTo>
                      <a:pt x="326681" y="1401728"/>
                    </a:lnTo>
                    <a:lnTo>
                      <a:pt x="363379" y="1427485"/>
                    </a:lnTo>
                    <a:lnTo>
                      <a:pt x="401682" y="1452238"/>
                    </a:lnTo>
                    <a:lnTo>
                      <a:pt x="441539" y="1475953"/>
                    </a:lnTo>
                    <a:lnTo>
                      <a:pt x="482896" y="1498596"/>
                    </a:lnTo>
                    <a:lnTo>
                      <a:pt x="525700" y="1520133"/>
                    </a:lnTo>
                    <a:lnTo>
                      <a:pt x="569898" y="1540528"/>
                    </a:lnTo>
                    <a:lnTo>
                      <a:pt x="615436" y="1559749"/>
                    </a:lnTo>
                    <a:lnTo>
                      <a:pt x="662263" y="1577760"/>
                    </a:lnTo>
                    <a:lnTo>
                      <a:pt x="710324" y="1594527"/>
                    </a:lnTo>
                    <a:lnTo>
                      <a:pt x="759566" y="1610016"/>
                    </a:lnTo>
                    <a:lnTo>
                      <a:pt x="809938" y="1624193"/>
                    </a:lnTo>
                    <a:lnTo>
                      <a:pt x="861384" y="1637023"/>
                    </a:lnTo>
                    <a:lnTo>
                      <a:pt x="913853" y="1648472"/>
                    </a:lnTo>
                    <a:lnTo>
                      <a:pt x="967292" y="1658506"/>
                    </a:lnTo>
                    <a:lnTo>
                      <a:pt x="1021646" y="1667090"/>
                    </a:lnTo>
                    <a:lnTo>
                      <a:pt x="1076864" y="1674190"/>
                    </a:lnTo>
                    <a:lnTo>
                      <a:pt x="1132892" y="1679773"/>
                    </a:lnTo>
                    <a:lnTo>
                      <a:pt x="1189677" y="1683803"/>
                    </a:lnTo>
                    <a:lnTo>
                      <a:pt x="1247166" y="1686246"/>
                    </a:lnTo>
                    <a:lnTo>
                      <a:pt x="1305305" y="1687068"/>
                    </a:lnTo>
                    <a:lnTo>
                      <a:pt x="1363445" y="1686246"/>
                    </a:lnTo>
                    <a:lnTo>
                      <a:pt x="1420934" y="1683803"/>
                    </a:lnTo>
                    <a:lnTo>
                      <a:pt x="1477719" y="1679773"/>
                    </a:lnTo>
                    <a:lnTo>
                      <a:pt x="1533747" y="1674190"/>
                    </a:lnTo>
                    <a:lnTo>
                      <a:pt x="1588965" y="1667090"/>
                    </a:lnTo>
                    <a:lnTo>
                      <a:pt x="1643319" y="1658506"/>
                    </a:lnTo>
                    <a:lnTo>
                      <a:pt x="1696758" y="1648472"/>
                    </a:lnTo>
                    <a:lnTo>
                      <a:pt x="1749227" y="1637023"/>
                    </a:lnTo>
                    <a:lnTo>
                      <a:pt x="1800673" y="1624193"/>
                    </a:lnTo>
                    <a:lnTo>
                      <a:pt x="1851045" y="1610016"/>
                    </a:lnTo>
                    <a:lnTo>
                      <a:pt x="1900287" y="1594527"/>
                    </a:lnTo>
                    <a:lnTo>
                      <a:pt x="1948348" y="1577760"/>
                    </a:lnTo>
                    <a:lnTo>
                      <a:pt x="1995175" y="1559749"/>
                    </a:lnTo>
                    <a:lnTo>
                      <a:pt x="2040713" y="1540528"/>
                    </a:lnTo>
                    <a:lnTo>
                      <a:pt x="2084911" y="1520133"/>
                    </a:lnTo>
                    <a:lnTo>
                      <a:pt x="2127715" y="1498596"/>
                    </a:lnTo>
                    <a:lnTo>
                      <a:pt x="2169072" y="1475953"/>
                    </a:lnTo>
                    <a:lnTo>
                      <a:pt x="2208929" y="1452238"/>
                    </a:lnTo>
                    <a:lnTo>
                      <a:pt x="2247232" y="1427485"/>
                    </a:lnTo>
                    <a:lnTo>
                      <a:pt x="2283930" y="1401728"/>
                    </a:lnTo>
                    <a:lnTo>
                      <a:pt x="2318968" y="1375001"/>
                    </a:lnTo>
                    <a:lnTo>
                      <a:pt x="2352294" y="1347340"/>
                    </a:lnTo>
                    <a:lnTo>
                      <a:pt x="2383855" y="1318778"/>
                    </a:lnTo>
                    <a:lnTo>
                      <a:pt x="2413597" y="1289349"/>
                    </a:lnTo>
                    <a:lnTo>
                      <a:pt x="2441467" y="1259088"/>
                    </a:lnTo>
                    <a:lnTo>
                      <a:pt x="2467413" y="1228030"/>
                    </a:lnTo>
                    <a:lnTo>
                      <a:pt x="2491381" y="1196207"/>
                    </a:lnTo>
                    <a:lnTo>
                      <a:pt x="2513318" y="1163656"/>
                    </a:lnTo>
                    <a:lnTo>
                      <a:pt x="2533172" y="1130409"/>
                    </a:lnTo>
                    <a:lnTo>
                      <a:pt x="2550888" y="1096502"/>
                    </a:lnTo>
                    <a:lnTo>
                      <a:pt x="2579698" y="1026843"/>
                    </a:lnTo>
                    <a:lnTo>
                      <a:pt x="2599323" y="954952"/>
                    </a:lnTo>
                    <a:lnTo>
                      <a:pt x="2609340" y="881105"/>
                    </a:lnTo>
                    <a:lnTo>
                      <a:pt x="2610612" y="843534"/>
                    </a:lnTo>
                    <a:lnTo>
                      <a:pt x="2609340" y="805962"/>
                    </a:lnTo>
                    <a:lnTo>
                      <a:pt x="2599323" y="732115"/>
                    </a:lnTo>
                    <a:lnTo>
                      <a:pt x="2579698" y="660224"/>
                    </a:lnTo>
                    <a:lnTo>
                      <a:pt x="2550888" y="590565"/>
                    </a:lnTo>
                    <a:lnTo>
                      <a:pt x="2533172" y="556658"/>
                    </a:lnTo>
                    <a:lnTo>
                      <a:pt x="2513318" y="523411"/>
                    </a:lnTo>
                    <a:lnTo>
                      <a:pt x="2491381" y="490860"/>
                    </a:lnTo>
                    <a:lnTo>
                      <a:pt x="2467413" y="459037"/>
                    </a:lnTo>
                    <a:lnTo>
                      <a:pt x="2441467" y="427979"/>
                    </a:lnTo>
                    <a:lnTo>
                      <a:pt x="2413597" y="397718"/>
                    </a:lnTo>
                    <a:lnTo>
                      <a:pt x="2383855" y="368289"/>
                    </a:lnTo>
                    <a:lnTo>
                      <a:pt x="2352294" y="339727"/>
                    </a:lnTo>
                    <a:lnTo>
                      <a:pt x="2318968" y="312066"/>
                    </a:lnTo>
                    <a:lnTo>
                      <a:pt x="2283930" y="285339"/>
                    </a:lnTo>
                    <a:lnTo>
                      <a:pt x="2247232" y="259582"/>
                    </a:lnTo>
                    <a:lnTo>
                      <a:pt x="2208929" y="234829"/>
                    </a:lnTo>
                    <a:lnTo>
                      <a:pt x="2169072" y="211114"/>
                    </a:lnTo>
                    <a:lnTo>
                      <a:pt x="2127715" y="188471"/>
                    </a:lnTo>
                    <a:lnTo>
                      <a:pt x="2084911" y="166934"/>
                    </a:lnTo>
                    <a:lnTo>
                      <a:pt x="2040713" y="146539"/>
                    </a:lnTo>
                    <a:lnTo>
                      <a:pt x="1995175" y="127318"/>
                    </a:lnTo>
                    <a:lnTo>
                      <a:pt x="1948348" y="109307"/>
                    </a:lnTo>
                    <a:lnTo>
                      <a:pt x="1900287" y="92540"/>
                    </a:lnTo>
                    <a:lnTo>
                      <a:pt x="1851045" y="77051"/>
                    </a:lnTo>
                    <a:lnTo>
                      <a:pt x="1800673" y="62874"/>
                    </a:lnTo>
                    <a:lnTo>
                      <a:pt x="1749227" y="50044"/>
                    </a:lnTo>
                    <a:lnTo>
                      <a:pt x="1696758" y="38595"/>
                    </a:lnTo>
                    <a:lnTo>
                      <a:pt x="1643319" y="28561"/>
                    </a:lnTo>
                    <a:lnTo>
                      <a:pt x="1588965" y="19977"/>
                    </a:lnTo>
                    <a:lnTo>
                      <a:pt x="1533747" y="12877"/>
                    </a:lnTo>
                    <a:lnTo>
                      <a:pt x="1477719" y="7294"/>
                    </a:lnTo>
                    <a:lnTo>
                      <a:pt x="1420934" y="3264"/>
                    </a:lnTo>
                    <a:lnTo>
                      <a:pt x="1363445" y="821"/>
                    </a:lnTo>
                    <a:lnTo>
                      <a:pt x="1305305" y="0"/>
                    </a:lnTo>
                    <a:close/>
                  </a:path>
                </a:pathLst>
              </a:custGeom>
              <a:solidFill>
                <a:srgbClr val="7E7E7E"/>
              </a:solidFill>
            </p:spPr>
            <p:txBody>
              <a:bodyPr wrap="square" lIns="0" tIns="0" rIns="0" bIns="0" rtlCol="0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object 5"/>
              <p:cNvSpPr/>
              <p:nvPr/>
            </p:nvSpPr>
            <p:spPr>
              <a:xfrm>
                <a:off x="4680" y="2597"/>
                <a:ext cx="4112" cy="2657"/>
              </a:xfrm>
              <a:custGeom>
                <a:avLst/>
                <a:gdLst/>
                <a:ahLst/>
                <a:cxnLst/>
                <a:rect l="l" t="t" r="r" b="b"/>
                <a:pathLst>
                  <a:path w="2611120" h="1687195">
                    <a:moveTo>
                      <a:pt x="0" y="843534"/>
                    </a:moveTo>
                    <a:lnTo>
                      <a:pt x="5052" y="768811"/>
                    </a:lnTo>
                    <a:lnTo>
                      <a:pt x="19926" y="695908"/>
                    </a:lnTo>
                    <a:lnTo>
                      <a:pt x="44196" y="625099"/>
                    </a:lnTo>
                    <a:lnTo>
                      <a:pt x="77439" y="556658"/>
                    </a:lnTo>
                    <a:lnTo>
                      <a:pt x="97293" y="523411"/>
                    </a:lnTo>
                    <a:lnTo>
                      <a:pt x="119230" y="490860"/>
                    </a:lnTo>
                    <a:lnTo>
                      <a:pt x="143198" y="459037"/>
                    </a:lnTo>
                    <a:lnTo>
                      <a:pt x="169144" y="427979"/>
                    </a:lnTo>
                    <a:lnTo>
                      <a:pt x="197014" y="397718"/>
                    </a:lnTo>
                    <a:lnTo>
                      <a:pt x="226756" y="368289"/>
                    </a:lnTo>
                    <a:lnTo>
                      <a:pt x="258317" y="339727"/>
                    </a:lnTo>
                    <a:lnTo>
                      <a:pt x="291643" y="312066"/>
                    </a:lnTo>
                    <a:lnTo>
                      <a:pt x="326681" y="285339"/>
                    </a:lnTo>
                    <a:lnTo>
                      <a:pt x="363379" y="259582"/>
                    </a:lnTo>
                    <a:lnTo>
                      <a:pt x="401682" y="234829"/>
                    </a:lnTo>
                    <a:lnTo>
                      <a:pt x="441539" y="211114"/>
                    </a:lnTo>
                    <a:lnTo>
                      <a:pt x="482896" y="188471"/>
                    </a:lnTo>
                    <a:lnTo>
                      <a:pt x="525700" y="166934"/>
                    </a:lnTo>
                    <a:lnTo>
                      <a:pt x="569898" y="146539"/>
                    </a:lnTo>
                    <a:lnTo>
                      <a:pt x="615436" y="127318"/>
                    </a:lnTo>
                    <a:lnTo>
                      <a:pt x="662263" y="109307"/>
                    </a:lnTo>
                    <a:lnTo>
                      <a:pt x="710324" y="92540"/>
                    </a:lnTo>
                    <a:lnTo>
                      <a:pt x="759566" y="77051"/>
                    </a:lnTo>
                    <a:lnTo>
                      <a:pt x="809938" y="62874"/>
                    </a:lnTo>
                    <a:lnTo>
                      <a:pt x="861384" y="50044"/>
                    </a:lnTo>
                    <a:lnTo>
                      <a:pt x="913853" y="38595"/>
                    </a:lnTo>
                    <a:lnTo>
                      <a:pt x="967292" y="28561"/>
                    </a:lnTo>
                    <a:lnTo>
                      <a:pt x="1021646" y="19977"/>
                    </a:lnTo>
                    <a:lnTo>
                      <a:pt x="1076864" y="12877"/>
                    </a:lnTo>
                    <a:lnTo>
                      <a:pt x="1132892" y="7294"/>
                    </a:lnTo>
                    <a:lnTo>
                      <a:pt x="1189677" y="3264"/>
                    </a:lnTo>
                    <a:lnTo>
                      <a:pt x="1247166" y="821"/>
                    </a:lnTo>
                    <a:lnTo>
                      <a:pt x="1305305" y="0"/>
                    </a:lnTo>
                    <a:lnTo>
                      <a:pt x="1363445" y="821"/>
                    </a:lnTo>
                    <a:lnTo>
                      <a:pt x="1420934" y="3264"/>
                    </a:lnTo>
                    <a:lnTo>
                      <a:pt x="1477719" y="7294"/>
                    </a:lnTo>
                    <a:lnTo>
                      <a:pt x="1533747" y="12877"/>
                    </a:lnTo>
                    <a:lnTo>
                      <a:pt x="1588965" y="19977"/>
                    </a:lnTo>
                    <a:lnTo>
                      <a:pt x="1643319" y="28561"/>
                    </a:lnTo>
                    <a:lnTo>
                      <a:pt x="1696758" y="38595"/>
                    </a:lnTo>
                    <a:lnTo>
                      <a:pt x="1749227" y="50044"/>
                    </a:lnTo>
                    <a:lnTo>
                      <a:pt x="1800673" y="62874"/>
                    </a:lnTo>
                    <a:lnTo>
                      <a:pt x="1851045" y="77051"/>
                    </a:lnTo>
                    <a:lnTo>
                      <a:pt x="1900287" y="92540"/>
                    </a:lnTo>
                    <a:lnTo>
                      <a:pt x="1948348" y="109307"/>
                    </a:lnTo>
                    <a:lnTo>
                      <a:pt x="1995175" y="127318"/>
                    </a:lnTo>
                    <a:lnTo>
                      <a:pt x="2040713" y="146539"/>
                    </a:lnTo>
                    <a:lnTo>
                      <a:pt x="2084911" y="166934"/>
                    </a:lnTo>
                    <a:lnTo>
                      <a:pt x="2127715" y="188471"/>
                    </a:lnTo>
                    <a:lnTo>
                      <a:pt x="2169072" y="211114"/>
                    </a:lnTo>
                    <a:lnTo>
                      <a:pt x="2208929" y="234829"/>
                    </a:lnTo>
                    <a:lnTo>
                      <a:pt x="2247232" y="259582"/>
                    </a:lnTo>
                    <a:lnTo>
                      <a:pt x="2283930" y="285339"/>
                    </a:lnTo>
                    <a:lnTo>
                      <a:pt x="2318968" y="312066"/>
                    </a:lnTo>
                    <a:lnTo>
                      <a:pt x="2352294" y="339727"/>
                    </a:lnTo>
                    <a:lnTo>
                      <a:pt x="2383855" y="368289"/>
                    </a:lnTo>
                    <a:lnTo>
                      <a:pt x="2413597" y="397718"/>
                    </a:lnTo>
                    <a:lnTo>
                      <a:pt x="2441467" y="427979"/>
                    </a:lnTo>
                    <a:lnTo>
                      <a:pt x="2467413" y="459037"/>
                    </a:lnTo>
                    <a:lnTo>
                      <a:pt x="2491381" y="490860"/>
                    </a:lnTo>
                    <a:lnTo>
                      <a:pt x="2513318" y="523411"/>
                    </a:lnTo>
                    <a:lnTo>
                      <a:pt x="2533172" y="556658"/>
                    </a:lnTo>
                    <a:lnTo>
                      <a:pt x="2550888" y="590565"/>
                    </a:lnTo>
                    <a:lnTo>
                      <a:pt x="2579698" y="660224"/>
                    </a:lnTo>
                    <a:lnTo>
                      <a:pt x="2599323" y="732115"/>
                    </a:lnTo>
                    <a:lnTo>
                      <a:pt x="2609340" y="805962"/>
                    </a:lnTo>
                    <a:lnTo>
                      <a:pt x="2610612" y="843534"/>
                    </a:lnTo>
                    <a:lnTo>
                      <a:pt x="2609340" y="881105"/>
                    </a:lnTo>
                    <a:lnTo>
                      <a:pt x="2599323" y="954952"/>
                    </a:lnTo>
                    <a:lnTo>
                      <a:pt x="2579698" y="1026843"/>
                    </a:lnTo>
                    <a:lnTo>
                      <a:pt x="2550888" y="1096502"/>
                    </a:lnTo>
                    <a:lnTo>
                      <a:pt x="2533172" y="1130409"/>
                    </a:lnTo>
                    <a:lnTo>
                      <a:pt x="2513318" y="1163656"/>
                    </a:lnTo>
                    <a:lnTo>
                      <a:pt x="2491381" y="1196207"/>
                    </a:lnTo>
                    <a:lnTo>
                      <a:pt x="2467413" y="1228030"/>
                    </a:lnTo>
                    <a:lnTo>
                      <a:pt x="2441467" y="1259088"/>
                    </a:lnTo>
                    <a:lnTo>
                      <a:pt x="2413597" y="1289349"/>
                    </a:lnTo>
                    <a:lnTo>
                      <a:pt x="2383855" y="1318778"/>
                    </a:lnTo>
                    <a:lnTo>
                      <a:pt x="2352294" y="1347340"/>
                    </a:lnTo>
                    <a:lnTo>
                      <a:pt x="2318968" y="1375001"/>
                    </a:lnTo>
                    <a:lnTo>
                      <a:pt x="2283930" y="1401728"/>
                    </a:lnTo>
                    <a:lnTo>
                      <a:pt x="2247232" y="1427485"/>
                    </a:lnTo>
                    <a:lnTo>
                      <a:pt x="2208929" y="1452238"/>
                    </a:lnTo>
                    <a:lnTo>
                      <a:pt x="2169072" y="1475953"/>
                    </a:lnTo>
                    <a:lnTo>
                      <a:pt x="2127715" y="1498596"/>
                    </a:lnTo>
                    <a:lnTo>
                      <a:pt x="2084911" y="1520133"/>
                    </a:lnTo>
                    <a:lnTo>
                      <a:pt x="2040713" y="1540528"/>
                    </a:lnTo>
                    <a:lnTo>
                      <a:pt x="1995175" y="1559749"/>
                    </a:lnTo>
                    <a:lnTo>
                      <a:pt x="1948348" y="1577760"/>
                    </a:lnTo>
                    <a:lnTo>
                      <a:pt x="1900287" y="1594527"/>
                    </a:lnTo>
                    <a:lnTo>
                      <a:pt x="1851045" y="1610016"/>
                    </a:lnTo>
                    <a:lnTo>
                      <a:pt x="1800673" y="1624193"/>
                    </a:lnTo>
                    <a:lnTo>
                      <a:pt x="1749227" y="1637023"/>
                    </a:lnTo>
                    <a:lnTo>
                      <a:pt x="1696758" y="1648472"/>
                    </a:lnTo>
                    <a:lnTo>
                      <a:pt x="1643319" y="1658506"/>
                    </a:lnTo>
                    <a:lnTo>
                      <a:pt x="1588965" y="1667090"/>
                    </a:lnTo>
                    <a:lnTo>
                      <a:pt x="1533747" y="1674190"/>
                    </a:lnTo>
                    <a:lnTo>
                      <a:pt x="1477719" y="1679773"/>
                    </a:lnTo>
                    <a:lnTo>
                      <a:pt x="1420934" y="1683803"/>
                    </a:lnTo>
                    <a:lnTo>
                      <a:pt x="1363445" y="1686246"/>
                    </a:lnTo>
                    <a:lnTo>
                      <a:pt x="1305305" y="1687068"/>
                    </a:lnTo>
                    <a:lnTo>
                      <a:pt x="1247166" y="1686246"/>
                    </a:lnTo>
                    <a:lnTo>
                      <a:pt x="1189677" y="1683803"/>
                    </a:lnTo>
                    <a:lnTo>
                      <a:pt x="1132892" y="1679773"/>
                    </a:lnTo>
                    <a:lnTo>
                      <a:pt x="1076864" y="1674190"/>
                    </a:lnTo>
                    <a:lnTo>
                      <a:pt x="1021646" y="1667090"/>
                    </a:lnTo>
                    <a:lnTo>
                      <a:pt x="967292" y="1658506"/>
                    </a:lnTo>
                    <a:lnTo>
                      <a:pt x="913853" y="1648472"/>
                    </a:lnTo>
                    <a:lnTo>
                      <a:pt x="861384" y="1637023"/>
                    </a:lnTo>
                    <a:lnTo>
                      <a:pt x="809938" y="1624193"/>
                    </a:lnTo>
                    <a:lnTo>
                      <a:pt x="759566" y="1610016"/>
                    </a:lnTo>
                    <a:lnTo>
                      <a:pt x="710324" y="1594527"/>
                    </a:lnTo>
                    <a:lnTo>
                      <a:pt x="662263" y="1577760"/>
                    </a:lnTo>
                    <a:lnTo>
                      <a:pt x="615436" y="1559749"/>
                    </a:lnTo>
                    <a:lnTo>
                      <a:pt x="569898" y="1540528"/>
                    </a:lnTo>
                    <a:lnTo>
                      <a:pt x="525700" y="1520133"/>
                    </a:lnTo>
                    <a:lnTo>
                      <a:pt x="482896" y="1498596"/>
                    </a:lnTo>
                    <a:lnTo>
                      <a:pt x="441539" y="1475953"/>
                    </a:lnTo>
                    <a:lnTo>
                      <a:pt x="401682" y="1452238"/>
                    </a:lnTo>
                    <a:lnTo>
                      <a:pt x="363379" y="1427485"/>
                    </a:lnTo>
                    <a:lnTo>
                      <a:pt x="326681" y="1401728"/>
                    </a:lnTo>
                    <a:lnTo>
                      <a:pt x="291643" y="1375001"/>
                    </a:lnTo>
                    <a:lnTo>
                      <a:pt x="258317" y="1347340"/>
                    </a:lnTo>
                    <a:lnTo>
                      <a:pt x="226756" y="1318778"/>
                    </a:lnTo>
                    <a:lnTo>
                      <a:pt x="197014" y="1289349"/>
                    </a:lnTo>
                    <a:lnTo>
                      <a:pt x="169144" y="1259088"/>
                    </a:lnTo>
                    <a:lnTo>
                      <a:pt x="143198" y="1228030"/>
                    </a:lnTo>
                    <a:lnTo>
                      <a:pt x="119230" y="1196207"/>
                    </a:lnTo>
                    <a:lnTo>
                      <a:pt x="97293" y="1163656"/>
                    </a:lnTo>
                    <a:lnTo>
                      <a:pt x="77439" y="1130409"/>
                    </a:lnTo>
                    <a:lnTo>
                      <a:pt x="59723" y="1096502"/>
                    </a:lnTo>
                    <a:lnTo>
                      <a:pt x="30913" y="1026843"/>
                    </a:lnTo>
                    <a:lnTo>
                      <a:pt x="11288" y="954952"/>
                    </a:lnTo>
                    <a:lnTo>
                      <a:pt x="1271" y="881105"/>
                    </a:lnTo>
                    <a:lnTo>
                      <a:pt x="0" y="84353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699">
                <a:solidFill>
                  <a:srgbClr val="41709C"/>
                </a:solidFill>
              </a:ln>
            </p:spPr>
            <p:txBody>
              <a:bodyPr wrap="square" lIns="0" tIns="0" rIns="0" bIns="0" rtlCol="0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object 6"/>
              <p:cNvSpPr/>
              <p:nvPr/>
            </p:nvSpPr>
            <p:spPr>
              <a:xfrm>
                <a:off x="4680" y="5714"/>
                <a:ext cx="4112" cy="2657"/>
              </a:xfrm>
              <a:custGeom>
                <a:avLst/>
                <a:gdLst/>
                <a:ahLst/>
                <a:cxnLst/>
                <a:rect l="l" t="t" r="r" b="b"/>
                <a:pathLst>
                  <a:path w="2611120" h="1687195">
                    <a:moveTo>
                      <a:pt x="1305305" y="0"/>
                    </a:moveTo>
                    <a:lnTo>
                      <a:pt x="1247166" y="821"/>
                    </a:lnTo>
                    <a:lnTo>
                      <a:pt x="1189677" y="3264"/>
                    </a:lnTo>
                    <a:lnTo>
                      <a:pt x="1132892" y="7294"/>
                    </a:lnTo>
                    <a:lnTo>
                      <a:pt x="1076864" y="12877"/>
                    </a:lnTo>
                    <a:lnTo>
                      <a:pt x="1021646" y="19977"/>
                    </a:lnTo>
                    <a:lnTo>
                      <a:pt x="967292" y="28561"/>
                    </a:lnTo>
                    <a:lnTo>
                      <a:pt x="913853" y="38595"/>
                    </a:lnTo>
                    <a:lnTo>
                      <a:pt x="861384" y="50044"/>
                    </a:lnTo>
                    <a:lnTo>
                      <a:pt x="809938" y="62874"/>
                    </a:lnTo>
                    <a:lnTo>
                      <a:pt x="759566" y="77051"/>
                    </a:lnTo>
                    <a:lnTo>
                      <a:pt x="710324" y="92540"/>
                    </a:lnTo>
                    <a:lnTo>
                      <a:pt x="662263" y="109307"/>
                    </a:lnTo>
                    <a:lnTo>
                      <a:pt x="615436" y="127318"/>
                    </a:lnTo>
                    <a:lnTo>
                      <a:pt x="569898" y="146539"/>
                    </a:lnTo>
                    <a:lnTo>
                      <a:pt x="525700" y="166934"/>
                    </a:lnTo>
                    <a:lnTo>
                      <a:pt x="482896" y="188471"/>
                    </a:lnTo>
                    <a:lnTo>
                      <a:pt x="441539" y="211114"/>
                    </a:lnTo>
                    <a:lnTo>
                      <a:pt x="401682" y="234829"/>
                    </a:lnTo>
                    <a:lnTo>
                      <a:pt x="363379" y="259582"/>
                    </a:lnTo>
                    <a:lnTo>
                      <a:pt x="326681" y="285339"/>
                    </a:lnTo>
                    <a:lnTo>
                      <a:pt x="291643" y="312066"/>
                    </a:lnTo>
                    <a:lnTo>
                      <a:pt x="258317" y="339727"/>
                    </a:lnTo>
                    <a:lnTo>
                      <a:pt x="226756" y="368289"/>
                    </a:lnTo>
                    <a:lnTo>
                      <a:pt x="197014" y="397718"/>
                    </a:lnTo>
                    <a:lnTo>
                      <a:pt x="169144" y="427979"/>
                    </a:lnTo>
                    <a:lnTo>
                      <a:pt x="143198" y="459037"/>
                    </a:lnTo>
                    <a:lnTo>
                      <a:pt x="119230" y="490860"/>
                    </a:lnTo>
                    <a:lnTo>
                      <a:pt x="97293" y="523411"/>
                    </a:lnTo>
                    <a:lnTo>
                      <a:pt x="77439" y="556658"/>
                    </a:lnTo>
                    <a:lnTo>
                      <a:pt x="59723" y="590565"/>
                    </a:lnTo>
                    <a:lnTo>
                      <a:pt x="30913" y="660224"/>
                    </a:lnTo>
                    <a:lnTo>
                      <a:pt x="11288" y="732115"/>
                    </a:lnTo>
                    <a:lnTo>
                      <a:pt x="1271" y="805962"/>
                    </a:lnTo>
                    <a:lnTo>
                      <a:pt x="0" y="843533"/>
                    </a:lnTo>
                    <a:lnTo>
                      <a:pt x="1271" y="881105"/>
                    </a:lnTo>
                    <a:lnTo>
                      <a:pt x="11288" y="954952"/>
                    </a:lnTo>
                    <a:lnTo>
                      <a:pt x="30913" y="1026843"/>
                    </a:lnTo>
                    <a:lnTo>
                      <a:pt x="59723" y="1096502"/>
                    </a:lnTo>
                    <a:lnTo>
                      <a:pt x="77439" y="1130409"/>
                    </a:lnTo>
                    <a:lnTo>
                      <a:pt x="97293" y="1163656"/>
                    </a:lnTo>
                    <a:lnTo>
                      <a:pt x="119230" y="1196207"/>
                    </a:lnTo>
                    <a:lnTo>
                      <a:pt x="143198" y="1228030"/>
                    </a:lnTo>
                    <a:lnTo>
                      <a:pt x="169144" y="1259088"/>
                    </a:lnTo>
                    <a:lnTo>
                      <a:pt x="197014" y="1289349"/>
                    </a:lnTo>
                    <a:lnTo>
                      <a:pt x="226756" y="1318778"/>
                    </a:lnTo>
                    <a:lnTo>
                      <a:pt x="258317" y="1347340"/>
                    </a:lnTo>
                    <a:lnTo>
                      <a:pt x="291643" y="1375001"/>
                    </a:lnTo>
                    <a:lnTo>
                      <a:pt x="326681" y="1401728"/>
                    </a:lnTo>
                    <a:lnTo>
                      <a:pt x="363379" y="1427485"/>
                    </a:lnTo>
                    <a:lnTo>
                      <a:pt x="401682" y="1452238"/>
                    </a:lnTo>
                    <a:lnTo>
                      <a:pt x="441539" y="1475953"/>
                    </a:lnTo>
                    <a:lnTo>
                      <a:pt x="482896" y="1498596"/>
                    </a:lnTo>
                    <a:lnTo>
                      <a:pt x="525700" y="1520133"/>
                    </a:lnTo>
                    <a:lnTo>
                      <a:pt x="569898" y="1540528"/>
                    </a:lnTo>
                    <a:lnTo>
                      <a:pt x="615436" y="1559749"/>
                    </a:lnTo>
                    <a:lnTo>
                      <a:pt x="662263" y="1577760"/>
                    </a:lnTo>
                    <a:lnTo>
                      <a:pt x="710324" y="1594527"/>
                    </a:lnTo>
                    <a:lnTo>
                      <a:pt x="759566" y="1610016"/>
                    </a:lnTo>
                    <a:lnTo>
                      <a:pt x="809938" y="1624193"/>
                    </a:lnTo>
                    <a:lnTo>
                      <a:pt x="861384" y="1637023"/>
                    </a:lnTo>
                    <a:lnTo>
                      <a:pt x="913853" y="1648472"/>
                    </a:lnTo>
                    <a:lnTo>
                      <a:pt x="967292" y="1658506"/>
                    </a:lnTo>
                    <a:lnTo>
                      <a:pt x="1021646" y="1667090"/>
                    </a:lnTo>
                    <a:lnTo>
                      <a:pt x="1076864" y="1674190"/>
                    </a:lnTo>
                    <a:lnTo>
                      <a:pt x="1132892" y="1679773"/>
                    </a:lnTo>
                    <a:lnTo>
                      <a:pt x="1189677" y="1683803"/>
                    </a:lnTo>
                    <a:lnTo>
                      <a:pt x="1247166" y="1686246"/>
                    </a:lnTo>
                    <a:lnTo>
                      <a:pt x="1305305" y="1687067"/>
                    </a:lnTo>
                    <a:lnTo>
                      <a:pt x="1363445" y="1686246"/>
                    </a:lnTo>
                    <a:lnTo>
                      <a:pt x="1420934" y="1683803"/>
                    </a:lnTo>
                    <a:lnTo>
                      <a:pt x="1477719" y="1679773"/>
                    </a:lnTo>
                    <a:lnTo>
                      <a:pt x="1533747" y="1674190"/>
                    </a:lnTo>
                    <a:lnTo>
                      <a:pt x="1588965" y="1667090"/>
                    </a:lnTo>
                    <a:lnTo>
                      <a:pt x="1643319" y="1658506"/>
                    </a:lnTo>
                    <a:lnTo>
                      <a:pt x="1696758" y="1648472"/>
                    </a:lnTo>
                    <a:lnTo>
                      <a:pt x="1749227" y="1637023"/>
                    </a:lnTo>
                    <a:lnTo>
                      <a:pt x="1800673" y="1624193"/>
                    </a:lnTo>
                    <a:lnTo>
                      <a:pt x="1851045" y="1610016"/>
                    </a:lnTo>
                    <a:lnTo>
                      <a:pt x="1900287" y="1594527"/>
                    </a:lnTo>
                    <a:lnTo>
                      <a:pt x="1948348" y="1577760"/>
                    </a:lnTo>
                    <a:lnTo>
                      <a:pt x="1995175" y="1559749"/>
                    </a:lnTo>
                    <a:lnTo>
                      <a:pt x="2040713" y="1540528"/>
                    </a:lnTo>
                    <a:lnTo>
                      <a:pt x="2084911" y="1520133"/>
                    </a:lnTo>
                    <a:lnTo>
                      <a:pt x="2127715" y="1498596"/>
                    </a:lnTo>
                    <a:lnTo>
                      <a:pt x="2169072" y="1475953"/>
                    </a:lnTo>
                    <a:lnTo>
                      <a:pt x="2208929" y="1452238"/>
                    </a:lnTo>
                    <a:lnTo>
                      <a:pt x="2247232" y="1427485"/>
                    </a:lnTo>
                    <a:lnTo>
                      <a:pt x="2283930" y="1401728"/>
                    </a:lnTo>
                    <a:lnTo>
                      <a:pt x="2318968" y="1375001"/>
                    </a:lnTo>
                    <a:lnTo>
                      <a:pt x="2352294" y="1347340"/>
                    </a:lnTo>
                    <a:lnTo>
                      <a:pt x="2383855" y="1318778"/>
                    </a:lnTo>
                    <a:lnTo>
                      <a:pt x="2413597" y="1289349"/>
                    </a:lnTo>
                    <a:lnTo>
                      <a:pt x="2441467" y="1259088"/>
                    </a:lnTo>
                    <a:lnTo>
                      <a:pt x="2467413" y="1228030"/>
                    </a:lnTo>
                    <a:lnTo>
                      <a:pt x="2491381" y="1196207"/>
                    </a:lnTo>
                    <a:lnTo>
                      <a:pt x="2513318" y="1163656"/>
                    </a:lnTo>
                    <a:lnTo>
                      <a:pt x="2533172" y="1130409"/>
                    </a:lnTo>
                    <a:lnTo>
                      <a:pt x="2550888" y="1096502"/>
                    </a:lnTo>
                    <a:lnTo>
                      <a:pt x="2579698" y="1026843"/>
                    </a:lnTo>
                    <a:lnTo>
                      <a:pt x="2599323" y="954952"/>
                    </a:lnTo>
                    <a:lnTo>
                      <a:pt x="2609340" y="881105"/>
                    </a:lnTo>
                    <a:lnTo>
                      <a:pt x="2610612" y="843533"/>
                    </a:lnTo>
                    <a:lnTo>
                      <a:pt x="2609340" y="805962"/>
                    </a:lnTo>
                    <a:lnTo>
                      <a:pt x="2599323" y="732115"/>
                    </a:lnTo>
                    <a:lnTo>
                      <a:pt x="2579698" y="660224"/>
                    </a:lnTo>
                    <a:lnTo>
                      <a:pt x="2550888" y="590565"/>
                    </a:lnTo>
                    <a:lnTo>
                      <a:pt x="2533172" y="556658"/>
                    </a:lnTo>
                    <a:lnTo>
                      <a:pt x="2513318" y="523411"/>
                    </a:lnTo>
                    <a:lnTo>
                      <a:pt x="2491381" y="490860"/>
                    </a:lnTo>
                    <a:lnTo>
                      <a:pt x="2467413" y="459037"/>
                    </a:lnTo>
                    <a:lnTo>
                      <a:pt x="2441467" y="427979"/>
                    </a:lnTo>
                    <a:lnTo>
                      <a:pt x="2413597" y="397718"/>
                    </a:lnTo>
                    <a:lnTo>
                      <a:pt x="2383855" y="368289"/>
                    </a:lnTo>
                    <a:lnTo>
                      <a:pt x="2352294" y="339727"/>
                    </a:lnTo>
                    <a:lnTo>
                      <a:pt x="2318968" y="312066"/>
                    </a:lnTo>
                    <a:lnTo>
                      <a:pt x="2283930" y="285339"/>
                    </a:lnTo>
                    <a:lnTo>
                      <a:pt x="2247232" y="259582"/>
                    </a:lnTo>
                    <a:lnTo>
                      <a:pt x="2208929" y="234829"/>
                    </a:lnTo>
                    <a:lnTo>
                      <a:pt x="2169072" y="211114"/>
                    </a:lnTo>
                    <a:lnTo>
                      <a:pt x="2127715" y="188471"/>
                    </a:lnTo>
                    <a:lnTo>
                      <a:pt x="2084911" y="166934"/>
                    </a:lnTo>
                    <a:lnTo>
                      <a:pt x="2040713" y="146539"/>
                    </a:lnTo>
                    <a:lnTo>
                      <a:pt x="1995175" y="127318"/>
                    </a:lnTo>
                    <a:lnTo>
                      <a:pt x="1948348" y="109307"/>
                    </a:lnTo>
                    <a:lnTo>
                      <a:pt x="1900287" y="92540"/>
                    </a:lnTo>
                    <a:lnTo>
                      <a:pt x="1851045" y="77051"/>
                    </a:lnTo>
                    <a:lnTo>
                      <a:pt x="1800673" y="62874"/>
                    </a:lnTo>
                    <a:lnTo>
                      <a:pt x="1749227" y="50044"/>
                    </a:lnTo>
                    <a:lnTo>
                      <a:pt x="1696758" y="38595"/>
                    </a:lnTo>
                    <a:lnTo>
                      <a:pt x="1643319" y="28561"/>
                    </a:lnTo>
                    <a:lnTo>
                      <a:pt x="1588965" y="19977"/>
                    </a:lnTo>
                    <a:lnTo>
                      <a:pt x="1533747" y="12877"/>
                    </a:lnTo>
                    <a:lnTo>
                      <a:pt x="1477719" y="7294"/>
                    </a:lnTo>
                    <a:lnTo>
                      <a:pt x="1420934" y="3264"/>
                    </a:lnTo>
                    <a:lnTo>
                      <a:pt x="1363445" y="821"/>
                    </a:lnTo>
                    <a:lnTo>
                      <a:pt x="1305305" y="0"/>
                    </a:lnTo>
                    <a:close/>
                  </a:path>
                </a:pathLst>
              </a:custGeom>
              <a:solidFill>
                <a:srgbClr val="8496AF"/>
              </a:solidFill>
            </p:spPr>
            <p:txBody>
              <a:bodyPr wrap="square" lIns="0" tIns="0" rIns="0" bIns="0" rtlCol="0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object 7"/>
              <p:cNvSpPr/>
              <p:nvPr/>
            </p:nvSpPr>
            <p:spPr>
              <a:xfrm>
                <a:off x="4680" y="5714"/>
                <a:ext cx="4112" cy="2657"/>
              </a:xfrm>
              <a:custGeom>
                <a:avLst/>
                <a:gdLst/>
                <a:ahLst/>
                <a:cxnLst/>
                <a:rect l="l" t="t" r="r" b="b"/>
                <a:pathLst>
                  <a:path w="2611120" h="1687195">
                    <a:moveTo>
                      <a:pt x="0" y="843533"/>
                    </a:moveTo>
                    <a:lnTo>
                      <a:pt x="5052" y="768811"/>
                    </a:lnTo>
                    <a:lnTo>
                      <a:pt x="19926" y="695908"/>
                    </a:lnTo>
                    <a:lnTo>
                      <a:pt x="44196" y="625099"/>
                    </a:lnTo>
                    <a:lnTo>
                      <a:pt x="77439" y="556658"/>
                    </a:lnTo>
                    <a:lnTo>
                      <a:pt x="97293" y="523411"/>
                    </a:lnTo>
                    <a:lnTo>
                      <a:pt x="119230" y="490860"/>
                    </a:lnTo>
                    <a:lnTo>
                      <a:pt x="143198" y="459037"/>
                    </a:lnTo>
                    <a:lnTo>
                      <a:pt x="169144" y="427979"/>
                    </a:lnTo>
                    <a:lnTo>
                      <a:pt x="197014" y="397718"/>
                    </a:lnTo>
                    <a:lnTo>
                      <a:pt x="226756" y="368289"/>
                    </a:lnTo>
                    <a:lnTo>
                      <a:pt x="258317" y="339727"/>
                    </a:lnTo>
                    <a:lnTo>
                      <a:pt x="291643" y="312066"/>
                    </a:lnTo>
                    <a:lnTo>
                      <a:pt x="326681" y="285339"/>
                    </a:lnTo>
                    <a:lnTo>
                      <a:pt x="363379" y="259582"/>
                    </a:lnTo>
                    <a:lnTo>
                      <a:pt x="401682" y="234829"/>
                    </a:lnTo>
                    <a:lnTo>
                      <a:pt x="441539" y="211114"/>
                    </a:lnTo>
                    <a:lnTo>
                      <a:pt x="482896" y="188471"/>
                    </a:lnTo>
                    <a:lnTo>
                      <a:pt x="525700" y="166934"/>
                    </a:lnTo>
                    <a:lnTo>
                      <a:pt x="569898" y="146539"/>
                    </a:lnTo>
                    <a:lnTo>
                      <a:pt x="615436" y="127318"/>
                    </a:lnTo>
                    <a:lnTo>
                      <a:pt x="662263" y="109307"/>
                    </a:lnTo>
                    <a:lnTo>
                      <a:pt x="710324" y="92540"/>
                    </a:lnTo>
                    <a:lnTo>
                      <a:pt x="759566" y="77051"/>
                    </a:lnTo>
                    <a:lnTo>
                      <a:pt x="809938" y="62874"/>
                    </a:lnTo>
                    <a:lnTo>
                      <a:pt x="861384" y="50044"/>
                    </a:lnTo>
                    <a:lnTo>
                      <a:pt x="913853" y="38595"/>
                    </a:lnTo>
                    <a:lnTo>
                      <a:pt x="967292" y="28561"/>
                    </a:lnTo>
                    <a:lnTo>
                      <a:pt x="1021646" y="19977"/>
                    </a:lnTo>
                    <a:lnTo>
                      <a:pt x="1076864" y="12877"/>
                    </a:lnTo>
                    <a:lnTo>
                      <a:pt x="1132892" y="7294"/>
                    </a:lnTo>
                    <a:lnTo>
                      <a:pt x="1189677" y="3264"/>
                    </a:lnTo>
                    <a:lnTo>
                      <a:pt x="1247166" y="821"/>
                    </a:lnTo>
                    <a:lnTo>
                      <a:pt x="1305305" y="0"/>
                    </a:lnTo>
                    <a:lnTo>
                      <a:pt x="1363445" y="821"/>
                    </a:lnTo>
                    <a:lnTo>
                      <a:pt x="1420934" y="3264"/>
                    </a:lnTo>
                    <a:lnTo>
                      <a:pt x="1477719" y="7294"/>
                    </a:lnTo>
                    <a:lnTo>
                      <a:pt x="1533747" y="12877"/>
                    </a:lnTo>
                    <a:lnTo>
                      <a:pt x="1588965" y="19977"/>
                    </a:lnTo>
                    <a:lnTo>
                      <a:pt x="1643319" y="28561"/>
                    </a:lnTo>
                    <a:lnTo>
                      <a:pt x="1696758" y="38595"/>
                    </a:lnTo>
                    <a:lnTo>
                      <a:pt x="1749227" y="50044"/>
                    </a:lnTo>
                    <a:lnTo>
                      <a:pt x="1800673" y="62874"/>
                    </a:lnTo>
                    <a:lnTo>
                      <a:pt x="1851045" y="77051"/>
                    </a:lnTo>
                    <a:lnTo>
                      <a:pt x="1900287" y="92540"/>
                    </a:lnTo>
                    <a:lnTo>
                      <a:pt x="1948348" y="109307"/>
                    </a:lnTo>
                    <a:lnTo>
                      <a:pt x="1995175" y="127318"/>
                    </a:lnTo>
                    <a:lnTo>
                      <a:pt x="2040713" y="146539"/>
                    </a:lnTo>
                    <a:lnTo>
                      <a:pt x="2084911" y="166934"/>
                    </a:lnTo>
                    <a:lnTo>
                      <a:pt x="2127715" y="188471"/>
                    </a:lnTo>
                    <a:lnTo>
                      <a:pt x="2169072" y="211114"/>
                    </a:lnTo>
                    <a:lnTo>
                      <a:pt x="2208929" y="234829"/>
                    </a:lnTo>
                    <a:lnTo>
                      <a:pt x="2247232" y="259582"/>
                    </a:lnTo>
                    <a:lnTo>
                      <a:pt x="2283930" y="285339"/>
                    </a:lnTo>
                    <a:lnTo>
                      <a:pt x="2318968" y="312066"/>
                    </a:lnTo>
                    <a:lnTo>
                      <a:pt x="2352294" y="339727"/>
                    </a:lnTo>
                    <a:lnTo>
                      <a:pt x="2383855" y="368289"/>
                    </a:lnTo>
                    <a:lnTo>
                      <a:pt x="2413597" y="397718"/>
                    </a:lnTo>
                    <a:lnTo>
                      <a:pt x="2441467" y="427979"/>
                    </a:lnTo>
                    <a:lnTo>
                      <a:pt x="2467413" y="459037"/>
                    </a:lnTo>
                    <a:lnTo>
                      <a:pt x="2491381" y="490860"/>
                    </a:lnTo>
                    <a:lnTo>
                      <a:pt x="2513318" y="523411"/>
                    </a:lnTo>
                    <a:lnTo>
                      <a:pt x="2533172" y="556658"/>
                    </a:lnTo>
                    <a:lnTo>
                      <a:pt x="2550888" y="590565"/>
                    </a:lnTo>
                    <a:lnTo>
                      <a:pt x="2579698" y="660224"/>
                    </a:lnTo>
                    <a:lnTo>
                      <a:pt x="2599323" y="732115"/>
                    </a:lnTo>
                    <a:lnTo>
                      <a:pt x="2609340" y="805962"/>
                    </a:lnTo>
                    <a:lnTo>
                      <a:pt x="2610612" y="843533"/>
                    </a:lnTo>
                    <a:lnTo>
                      <a:pt x="2609340" y="881105"/>
                    </a:lnTo>
                    <a:lnTo>
                      <a:pt x="2599323" y="954952"/>
                    </a:lnTo>
                    <a:lnTo>
                      <a:pt x="2579698" y="1026843"/>
                    </a:lnTo>
                    <a:lnTo>
                      <a:pt x="2550888" y="1096502"/>
                    </a:lnTo>
                    <a:lnTo>
                      <a:pt x="2533172" y="1130409"/>
                    </a:lnTo>
                    <a:lnTo>
                      <a:pt x="2513318" y="1163656"/>
                    </a:lnTo>
                    <a:lnTo>
                      <a:pt x="2491381" y="1196207"/>
                    </a:lnTo>
                    <a:lnTo>
                      <a:pt x="2467413" y="1228030"/>
                    </a:lnTo>
                    <a:lnTo>
                      <a:pt x="2441467" y="1259088"/>
                    </a:lnTo>
                    <a:lnTo>
                      <a:pt x="2413597" y="1289349"/>
                    </a:lnTo>
                    <a:lnTo>
                      <a:pt x="2383855" y="1318778"/>
                    </a:lnTo>
                    <a:lnTo>
                      <a:pt x="2352294" y="1347340"/>
                    </a:lnTo>
                    <a:lnTo>
                      <a:pt x="2318968" y="1375001"/>
                    </a:lnTo>
                    <a:lnTo>
                      <a:pt x="2283930" y="1401728"/>
                    </a:lnTo>
                    <a:lnTo>
                      <a:pt x="2247232" y="1427485"/>
                    </a:lnTo>
                    <a:lnTo>
                      <a:pt x="2208929" y="1452238"/>
                    </a:lnTo>
                    <a:lnTo>
                      <a:pt x="2169072" y="1475953"/>
                    </a:lnTo>
                    <a:lnTo>
                      <a:pt x="2127715" y="1498596"/>
                    </a:lnTo>
                    <a:lnTo>
                      <a:pt x="2084911" y="1520133"/>
                    </a:lnTo>
                    <a:lnTo>
                      <a:pt x="2040713" y="1540528"/>
                    </a:lnTo>
                    <a:lnTo>
                      <a:pt x="1995175" y="1559749"/>
                    </a:lnTo>
                    <a:lnTo>
                      <a:pt x="1948348" y="1577760"/>
                    </a:lnTo>
                    <a:lnTo>
                      <a:pt x="1900287" y="1594527"/>
                    </a:lnTo>
                    <a:lnTo>
                      <a:pt x="1851045" y="1610016"/>
                    </a:lnTo>
                    <a:lnTo>
                      <a:pt x="1800673" y="1624193"/>
                    </a:lnTo>
                    <a:lnTo>
                      <a:pt x="1749227" y="1637023"/>
                    </a:lnTo>
                    <a:lnTo>
                      <a:pt x="1696758" y="1648472"/>
                    </a:lnTo>
                    <a:lnTo>
                      <a:pt x="1643319" y="1658506"/>
                    </a:lnTo>
                    <a:lnTo>
                      <a:pt x="1588965" y="1667090"/>
                    </a:lnTo>
                    <a:lnTo>
                      <a:pt x="1533747" y="1674190"/>
                    </a:lnTo>
                    <a:lnTo>
                      <a:pt x="1477719" y="1679773"/>
                    </a:lnTo>
                    <a:lnTo>
                      <a:pt x="1420934" y="1683803"/>
                    </a:lnTo>
                    <a:lnTo>
                      <a:pt x="1363445" y="1686246"/>
                    </a:lnTo>
                    <a:lnTo>
                      <a:pt x="1305305" y="1687067"/>
                    </a:lnTo>
                    <a:lnTo>
                      <a:pt x="1247166" y="1686246"/>
                    </a:lnTo>
                    <a:lnTo>
                      <a:pt x="1189677" y="1683803"/>
                    </a:lnTo>
                    <a:lnTo>
                      <a:pt x="1132892" y="1679773"/>
                    </a:lnTo>
                    <a:lnTo>
                      <a:pt x="1076864" y="1674190"/>
                    </a:lnTo>
                    <a:lnTo>
                      <a:pt x="1021646" y="1667090"/>
                    </a:lnTo>
                    <a:lnTo>
                      <a:pt x="967292" y="1658506"/>
                    </a:lnTo>
                    <a:lnTo>
                      <a:pt x="913853" y="1648472"/>
                    </a:lnTo>
                    <a:lnTo>
                      <a:pt x="861384" y="1637023"/>
                    </a:lnTo>
                    <a:lnTo>
                      <a:pt x="809938" y="1624193"/>
                    </a:lnTo>
                    <a:lnTo>
                      <a:pt x="759566" y="1610016"/>
                    </a:lnTo>
                    <a:lnTo>
                      <a:pt x="710324" y="1594527"/>
                    </a:lnTo>
                    <a:lnTo>
                      <a:pt x="662263" y="1577760"/>
                    </a:lnTo>
                    <a:lnTo>
                      <a:pt x="615436" y="1559749"/>
                    </a:lnTo>
                    <a:lnTo>
                      <a:pt x="569898" y="1540528"/>
                    </a:lnTo>
                    <a:lnTo>
                      <a:pt x="525700" y="1520133"/>
                    </a:lnTo>
                    <a:lnTo>
                      <a:pt x="482896" y="1498596"/>
                    </a:lnTo>
                    <a:lnTo>
                      <a:pt x="441539" y="1475953"/>
                    </a:lnTo>
                    <a:lnTo>
                      <a:pt x="401682" y="1452238"/>
                    </a:lnTo>
                    <a:lnTo>
                      <a:pt x="363379" y="1427485"/>
                    </a:lnTo>
                    <a:lnTo>
                      <a:pt x="326681" y="1401728"/>
                    </a:lnTo>
                    <a:lnTo>
                      <a:pt x="291643" y="1375001"/>
                    </a:lnTo>
                    <a:lnTo>
                      <a:pt x="258317" y="1347340"/>
                    </a:lnTo>
                    <a:lnTo>
                      <a:pt x="226756" y="1318778"/>
                    </a:lnTo>
                    <a:lnTo>
                      <a:pt x="197014" y="1289349"/>
                    </a:lnTo>
                    <a:lnTo>
                      <a:pt x="169144" y="1259088"/>
                    </a:lnTo>
                    <a:lnTo>
                      <a:pt x="143198" y="1228030"/>
                    </a:lnTo>
                    <a:lnTo>
                      <a:pt x="119230" y="1196207"/>
                    </a:lnTo>
                    <a:lnTo>
                      <a:pt x="97293" y="1163656"/>
                    </a:lnTo>
                    <a:lnTo>
                      <a:pt x="77439" y="1130409"/>
                    </a:lnTo>
                    <a:lnTo>
                      <a:pt x="59723" y="1096502"/>
                    </a:lnTo>
                    <a:lnTo>
                      <a:pt x="30913" y="1026843"/>
                    </a:lnTo>
                    <a:lnTo>
                      <a:pt x="11288" y="954952"/>
                    </a:lnTo>
                    <a:lnTo>
                      <a:pt x="1271" y="881105"/>
                    </a:lnTo>
                    <a:lnTo>
                      <a:pt x="0" y="843533"/>
                    </a:lnTo>
                    <a:close/>
                  </a:path>
                </a:pathLst>
              </a:custGeom>
              <a:solidFill>
                <a:srgbClr val="1D41D5"/>
              </a:solidFill>
              <a:ln w="12700">
                <a:solidFill>
                  <a:srgbClr val="41709C"/>
                </a:solidFill>
              </a:ln>
            </p:spPr>
            <p:txBody>
              <a:bodyPr wrap="square" lIns="0" tIns="0" rIns="0" bIns="0" rtlCol="0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object 8"/>
              <p:cNvSpPr txBox="1"/>
              <p:nvPr/>
            </p:nvSpPr>
            <p:spPr>
              <a:xfrm>
                <a:off x="5431" y="6170"/>
                <a:ext cx="2604" cy="200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p>
                <a:pPr marL="0" marR="5080" lvl="0" indent="12700" algn="l" defTabSz="914400" rtl="0" eaLnBrk="1" fontAlgn="auto" latinLnBrk="0" hangingPunct="1">
                  <a:lnSpc>
                    <a:spcPct val="116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+mn-ea"/>
                    <a:cs typeface="微软雅黑" panose="020B0503020204020204" pitchFamily="34" charset="-122"/>
                  </a:rPr>
                  <a:t>碳减排与增汇</a:t>
                </a:r>
                <a:endParaRPr kumimoji="0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12" name="object 9"/>
              <p:cNvSpPr/>
              <p:nvPr/>
            </p:nvSpPr>
            <p:spPr>
              <a:xfrm>
                <a:off x="10226" y="3362"/>
                <a:ext cx="4234" cy="3795"/>
              </a:xfrm>
              <a:custGeom>
                <a:avLst/>
                <a:gdLst/>
                <a:ahLst/>
                <a:cxnLst/>
                <a:rect l="l" t="t" r="r" b="b"/>
                <a:pathLst>
                  <a:path w="2688590" h="2409825">
                    <a:moveTo>
                      <a:pt x="1344167" y="0"/>
                    </a:moveTo>
                    <a:lnTo>
                      <a:pt x="1293778" y="830"/>
                    </a:lnTo>
                    <a:lnTo>
                      <a:pt x="1243857" y="3304"/>
                    </a:lnTo>
                    <a:lnTo>
                      <a:pt x="1194436" y="7391"/>
                    </a:lnTo>
                    <a:lnTo>
                      <a:pt x="1145547" y="13062"/>
                    </a:lnTo>
                    <a:lnTo>
                      <a:pt x="1097224" y="20288"/>
                    </a:lnTo>
                    <a:lnTo>
                      <a:pt x="1049499" y="29040"/>
                    </a:lnTo>
                    <a:lnTo>
                      <a:pt x="1002404" y="39289"/>
                    </a:lnTo>
                    <a:lnTo>
                      <a:pt x="955972" y="51006"/>
                    </a:lnTo>
                    <a:lnTo>
                      <a:pt x="910235" y="64161"/>
                    </a:lnTo>
                    <a:lnTo>
                      <a:pt x="865226" y="78727"/>
                    </a:lnTo>
                    <a:lnTo>
                      <a:pt x="820977" y="94672"/>
                    </a:lnTo>
                    <a:lnTo>
                      <a:pt x="777521" y="111969"/>
                    </a:lnTo>
                    <a:lnTo>
                      <a:pt x="734891" y="130588"/>
                    </a:lnTo>
                    <a:lnTo>
                      <a:pt x="693118" y="150500"/>
                    </a:lnTo>
                    <a:lnTo>
                      <a:pt x="652235" y="171676"/>
                    </a:lnTo>
                    <a:lnTo>
                      <a:pt x="612275" y="194087"/>
                    </a:lnTo>
                    <a:lnTo>
                      <a:pt x="573271" y="217703"/>
                    </a:lnTo>
                    <a:lnTo>
                      <a:pt x="535254" y="242497"/>
                    </a:lnTo>
                    <a:lnTo>
                      <a:pt x="498258" y="268437"/>
                    </a:lnTo>
                    <a:lnTo>
                      <a:pt x="462314" y="295496"/>
                    </a:lnTo>
                    <a:lnTo>
                      <a:pt x="427456" y="323645"/>
                    </a:lnTo>
                    <a:lnTo>
                      <a:pt x="393715" y="352853"/>
                    </a:lnTo>
                    <a:lnTo>
                      <a:pt x="361125" y="383093"/>
                    </a:lnTo>
                    <a:lnTo>
                      <a:pt x="329718" y="414334"/>
                    </a:lnTo>
                    <a:lnTo>
                      <a:pt x="299525" y="446548"/>
                    </a:lnTo>
                    <a:lnTo>
                      <a:pt x="270581" y="479706"/>
                    </a:lnTo>
                    <a:lnTo>
                      <a:pt x="242917" y="513778"/>
                    </a:lnTo>
                    <a:lnTo>
                      <a:pt x="216566" y="548736"/>
                    </a:lnTo>
                    <a:lnTo>
                      <a:pt x="191559" y="584550"/>
                    </a:lnTo>
                    <a:lnTo>
                      <a:pt x="167931" y="621192"/>
                    </a:lnTo>
                    <a:lnTo>
                      <a:pt x="145713" y="658631"/>
                    </a:lnTo>
                    <a:lnTo>
                      <a:pt x="124938" y="696840"/>
                    </a:lnTo>
                    <a:lnTo>
                      <a:pt x="105638" y="735788"/>
                    </a:lnTo>
                    <a:lnTo>
                      <a:pt x="87845" y="775447"/>
                    </a:lnTo>
                    <a:lnTo>
                      <a:pt x="71593" y="815788"/>
                    </a:lnTo>
                    <a:lnTo>
                      <a:pt x="56914" y="856781"/>
                    </a:lnTo>
                    <a:lnTo>
                      <a:pt x="43840" y="898397"/>
                    </a:lnTo>
                    <a:lnTo>
                      <a:pt x="32404" y="940608"/>
                    </a:lnTo>
                    <a:lnTo>
                      <a:pt x="22638" y="983384"/>
                    </a:lnTo>
                    <a:lnTo>
                      <a:pt x="14575" y="1026696"/>
                    </a:lnTo>
                    <a:lnTo>
                      <a:pt x="8247" y="1070515"/>
                    </a:lnTo>
                    <a:lnTo>
                      <a:pt x="3687" y="1114811"/>
                    </a:lnTo>
                    <a:lnTo>
                      <a:pt x="927" y="1159557"/>
                    </a:lnTo>
                    <a:lnTo>
                      <a:pt x="0" y="1204722"/>
                    </a:lnTo>
                    <a:lnTo>
                      <a:pt x="927" y="1249886"/>
                    </a:lnTo>
                    <a:lnTo>
                      <a:pt x="3687" y="1294632"/>
                    </a:lnTo>
                    <a:lnTo>
                      <a:pt x="8247" y="1338928"/>
                    </a:lnTo>
                    <a:lnTo>
                      <a:pt x="14575" y="1382747"/>
                    </a:lnTo>
                    <a:lnTo>
                      <a:pt x="22638" y="1426059"/>
                    </a:lnTo>
                    <a:lnTo>
                      <a:pt x="32404" y="1468835"/>
                    </a:lnTo>
                    <a:lnTo>
                      <a:pt x="43840" y="1511046"/>
                    </a:lnTo>
                    <a:lnTo>
                      <a:pt x="56914" y="1552662"/>
                    </a:lnTo>
                    <a:lnTo>
                      <a:pt x="71593" y="1593655"/>
                    </a:lnTo>
                    <a:lnTo>
                      <a:pt x="87845" y="1633996"/>
                    </a:lnTo>
                    <a:lnTo>
                      <a:pt x="105638" y="1673655"/>
                    </a:lnTo>
                    <a:lnTo>
                      <a:pt x="124938" y="1712603"/>
                    </a:lnTo>
                    <a:lnTo>
                      <a:pt x="145713" y="1750812"/>
                    </a:lnTo>
                    <a:lnTo>
                      <a:pt x="167931" y="1788251"/>
                    </a:lnTo>
                    <a:lnTo>
                      <a:pt x="191559" y="1824893"/>
                    </a:lnTo>
                    <a:lnTo>
                      <a:pt x="216566" y="1860707"/>
                    </a:lnTo>
                    <a:lnTo>
                      <a:pt x="242917" y="1895665"/>
                    </a:lnTo>
                    <a:lnTo>
                      <a:pt x="270581" y="1929737"/>
                    </a:lnTo>
                    <a:lnTo>
                      <a:pt x="299525" y="1962895"/>
                    </a:lnTo>
                    <a:lnTo>
                      <a:pt x="329718" y="1995109"/>
                    </a:lnTo>
                    <a:lnTo>
                      <a:pt x="361125" y="2026350"/>
                    </a:lnTo>
                    <a:lnTo>
                      <a:pt x="393715" y="2056590"/>
                    </a:lnTo>
                    <a:lnTo>
                      <a:pt x="427456" y="2085798"/>
                    </a:lnTo>
                    <a:lnTo>
                      <a:pt x="462314" y="2113947"/>
                    </a:lnTo>
                    <a:lnTo>
                      <a:pt x="498258" y="2141006"/>
                    </a:lnTo>
                    <a:lnTo>
                      <a:pt x="535254" y="2166946"/>
                    </a:lnTo>
                    <a:lnTo>
                      <a:pt x="573271" y="2191740"/>
                    </a:lnTo>
                    <a:lnTo>
                      <a:pt x="612275" y="2215356"/>
                    </a:lnTo>
                    <a:lnTo>
                      <a:pt x="652235" y="2237767"/>
                    </a:lnTo>
                    <a:lnTo>
                      <a:pt x="693118" y="2258943"/>
                    </a:lnTo>
                    <a:lnTo>
                      <a:pt x="734891" y="2278855"/>
                    </a:lnTo>
                    <a:lnTo>
                      <a:pt x="777521" y="2297474"/>
                    </a:lnTo>
                    <a:lnTo>
                      <a:pt x="820977" y="2314771"/>
                    </a:lnTo>
                    <a:lnTo>
                      <a:pt x="865226" y="2330716"/>
                    </a:lnTo>
                    <a:lnTo>
                      <a:pt x="910235" y="2345282"/>
                    </a:lnTo>
                    <a:lnTo>
                      <a:pt x="955972" y="2358437"/>
                    </a:lnTo>
                    <a:lnTo>
                      <a:pt x="1002404" y="2370154"/>
                    </a:lnTo>
                    <a:lnTo>
                      <a:pt x="1049499" y="2380403"/>
                    </a:lnTo>
                    <a:lnTo>
                      <a:pt x="1097224" y="2389155"/>
                    </a:lnTo>
                    <a:lnTo>
                      <a:pt x="1145547" y="2396381"/>
                    </a:lnTo>
                    <a:lnTo>
                      <a:pt x="1194436" y="2402052"/>
                    </a:lnTo>
                    <a:lnTo>
                      <a:pt x="1243857" y="2406139"/>
                    </a:lnTo>
                    <a:lnTo>
                      <a:pt x="1293778" y="2408613"/>
                    </a:lnTo>
                    <a:lnTo>
                      <a:pt x="1344167" y="2409444"/>
                    </a:lnTo>
                    <a:lnTo>
                      <a:pt x="1394557" y="2408613"/>
                    </a:lnTo>
                    <a:lnTo>
                      <a:pt x="1444478" y="2406139"/>
                    </a:lnTo>
                    <a:lnTo>
                      <a:pt x="1493899" y="2402052"/>
                    </a:lnTo>
                    <a:lnTo>
                      <a:pt x="1542788" y="2396381"/>
                    </a:lnTo>
                    <a:lnTo>
                      <a:pt x="1591111" y="2389155"/>
                    </a:lnTo>
                    <a:lnTo>
                      <a:pt x="1638836" y="2380403"/>
                    </a:lnTo>
                    <a:lnTo>
                      <a:pt x="1685931" y="2370154"/>
                    </a:lnTo>
                    <a:lnTo>
                      <a:pt x="1732363" y="2358437"/>
                    </a:lnTo>
                    <a:lnTo>
                      <a:pt x="1778100" y="2345282"/>
                    </a:lnTo>
                    <a:lnTo>
                      <a:pt x="1823109" y="2330716"/>
                    </a:lnTo>
                    <a:lnTo>
                      <a:pt x="1867358" y="2314771"/>
                    </a:lnTo>
                    <a:lnTo>
                      <a:pt x="1910814" y="2297474"/>
                    </a:lnTo>
                    <a:lnTo>
                      <a:pt x="1953444" y="2278855"/>
                    </a:lnTo>
                    <a:lnTo>
                      <a:pt x="1995217" y="2258943"/>
                    </a:lnTo>
                    <a:lnTo>
                      <a:pt x="2036100" y="2237767"/>
                    </a:lnTo>
                    <a:lnTo>
                      <a:pt x="2076060" y="2215356"/>
                    </a:lnTo>
                    <a:lnTo>
                      <a:pt x="2115064" y="2191740"/>
                    </a:lnTo>
                    <a:lnTo>
                      <a:pt x="2153081" y="2166946"/>
                    </a:lnTo>
                    <a:lnTo>
                      <a:pt x="2190077" y="2141006"/>
                    </a:lnTo>
                    <a:lnTo>
                      <a:pt x="2226021" y="2113947"/>
                    </a:lnTo>
                    <a:lnTo>
                      <a:pt x="2260879" y="2085798"/>
                    </a:lnTo>
                    <a:lnTo>
                      <a:pt x="2294620" y="2056590"/>
                    </a:lnTo>
                    <a:lnTo>
                      <a:pt x="2327210" y="2026350"/>
                    </a:lnTo>
                    <a:lnTo>
                      <a:pt x="2358617" y="1995109"/>
                    </a:lnTo>
                    <a:lnTo>
                      <a:pt x="2388810" y="1962895"/>
                    </a:lnTo>
                    <a:lnTo>
                      <a:pt x="2417754" y="1929737"/>
                    </a:lnTo>
                    <a:lnTo>
                      <a:pt x="2445418" y="1895665"/>
                    </a:lnTo>
                    <a:lnTo>
                      <a:pt x="2471769" y="1860707"/>
                    </a:lnTo>
                    <a:lnTo>
                      <a:pt x="2496776" y="1824893"/>
                    </a:lnTo>
                    <a:lnTo>
                      <a:pt x="2520404" y="1788251"/>
                    </a:lnTo>
                    <a:lnTo>
                      <a:pt x="2542622" y="1750812"/>
                    </a:lnTo>
                    <a:lnTo>
                      <a:pt x="2563397" y="1712603"/>
                    </a:lnTo>
                    <a:lnTo>
                      <a:pt x="2582697" y="1673655"/>
                    </a:lnTo>
                    <a:lnTo>
                      <a:pt x="2600490" y="1633996"/>
                    </a:lnTo>
                    <a:lnTo>
                      <a:pt x="2616742" y="1593655"/>
                    </a:lnTo>
                    <a:lnTo>
                      <a:pt x="2631421" y="1552662"/>
                    </a:lnTo>
                    <a:lnTo>
                      <a:pt x="2644495" y="1511046"/>
                    </a:lnTo>
                    <a:lnTo>
                      <a:pt x="2655931" y="1468835"/>
                    </a:lnTo>
                    <a:lnTo>
                      <a:pt x="2665697" y="1426059"/>
                    </a:lnTo>
                    <a:lnTo>
                      <a:pt x="2673760" y="1382747"/>
                    </a:lnTo>
                    <a:lnTo>
                      <a:pt x="2680088" y="1338928"/>
                    </a:lnTo>
                    <a:lnTo>
                      <a:pt x="2684648" y="1294632"/>
                    </a:lnTo>
                    <a:lnTo>
                      <a:pt x="2687408" y="1249886"/>
                    </a:lnTo>
                    <a:lnTo>
                      <a:pt x="2688336" y="1204722"/>
                    </a:lnTo>
                    <a:lnTo>
                      <a:pt x="2687408" y="1159557"/>
                    </a:lnTo>
                    <a:lnTo>
                      <a:pt x="2684648" y="1114811"/>
                    </a:lnTo>
                    <a:lnTo>
                      <a:pt x="2680088" y="1070515"/>
                    </a:lnTo>
                    <a:lnTo>
                      <a:pt x="2673760" y="1026696"/>
                    </a:lnTo>
                    <a:lnTo>
                      <a:pt x="2665697" y="983384"/>
                    </a:lnTo>
                    <a:lnTo>
                      <a:pt x="2655931" y="940608"/>
                    </a:lnTo>
                    <a:lnTo>
                      <a:pt x="2644495" y="898397"/>
                    </a:lnTo>
                    <a:lnTo>
                      <a:pt x="2631421" y="856781"/>
                    </a:lnTo>
                    <a:lnTo>
                      <a:pt x="2616742" y="815788"/>
                    </a:lnTo>
                    <a:lnTo>
                      <a:pt x="2600490" y="775447"/>
                    </a:lnTo>
                    <a:lnTo>
                      <a:pt x="2582697" y="735788"/>
                    </a:lnTo>
                    <a:lnTo>
                      <a:pt x="2563397" y="696840"/>
                    </a:lnTo>
                    <a:lnTo>
                      <a:pt x="2542622" y="658631"/>
                    </a:lnTo>
                    <a:lnTo>
                      <a:pt x="2520404" y="621192"/>
                    </a:lnTo>
                    <a:lnTo>
                      <a:pt x="2496776" y="584550"/>
                    </a:lnTo>
                    <a:lnTo>
                      <a:pt x="2471769" y="548736"/>
                    </a:lnTo>
                    <a:lnTo>
                      <a:pt x="2445418" y="513778"/>
                    </a:lnTo>
                    <a:lnTo>
                      <a:pt x="2417754" y="479706"/>
                    </a:lnTo>
                    <a:lnTo>
                      <a:pt x="2388810" y="446548"/>
                    </a:lnTo>
                    <a:lnTo>
                      <a:pt x="2358617" y="414334"/>
                    </a:lnTo>
                    <a:lnTo>
                      <a:pt x="2327210" y="383093"/>
                    </a:lnTo>
                    <a:lnTo>
                      <a:pt x="2294620" y="352853"/>
                    </a:lnTo>
                    <a:lnTo>
                      <a:pt x="2260879" y="323645"/>
                    </a:lnTo>
                    <a:lnTo>
                      <a:pt x="2226021" y="295496"/>
                    </a:lnTo>
                    <a:lnTo>
                      <a:pt x="2190077" y="268437"/>
                    </a:lnTo>
                    <a:lnTo>
                      <a:pt x="2153081" y="242497"/>
                    </a:lnTo>
                    <a:lnTo>
                      <a:pt x="2115064" y="217703"/>
                    </a:lnTo>
                    <a:lnTo>
                      <a:pt x="2076060" y="194087"/>
                    </a:lnTo>
                    <a:lnTo>
                      <a:pt x="2036100" y="171676"/>
                    </a:lnTo>
                    <a:lnTo>
                      <a:pt x="1995217" y="150500"/>
                    </a:lnTo>
                    <a:lnTo>
                      <a:pt x="1953444" y="130588"/>
                    </a:lnTo>
                    <a:lnTo>
                      <a:pt x="1910814" y="111969"/>
                    </a:lnTo>
                    <a:lnTo>
                      <a:pt x="1867358" y="94672"/>
                    </a:lnTo>
                    <a:lnTo>
                      <a:pt x="1823109" y="78727"/>
                    </a:lnTo>
                    <a:lnTo>
                      <a:pt x="1778100" y="64161"/>
                    </a:lnTo>
                    <a:lnTo>
                      <a:pt x="1732363" y="51006"/>
                    </a:lnTo>
                    <a:lnTo>
                      <a:pt x="1685931" y="39289"/>
                    </a:lnTo>
                    <a:lnTo>
                      <a:pt x="1638836" y="29040"/>
                    </a:lnTo>
                    <a:lnTo>
                      <a:pt x="1591111" y="20288"/>
                    </a:lnTo>
                    <a:lnTo>
                      <a:pt x="1542788" y="13062"/>
                    </a:lnTo>
                    <a:lnTo>
                      <a:pt x="1493899" y="7391"/>
                    </a:lnTo>
                    <a:lnTo>
                      <a:pt x="1444478" y="3304"/>
                    </a:lnTo>
                    <a:lnTo>
                      <a:pt x="1394557" y="830"/>
                    </a:lnTo>
                    <a:lnTo>
                      <a:pt x="1344167" y="0"/>
                    </a:lnTo>
                    <a:close/>
                  </a:path>
                </a:pathLst>
              </a:custGeom>
              <a:solidFill>
                <a:srgbClr val="538235"/>
              </a:solidFill>
            </p:spPr>
            <p:txBody>
              <a:bodyPr wrap="square" lIns="0" tIns="0" rIns="0" bIns="0" rtlCol="0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object 10"/>
              <p:cNvSpPr/>
              <p:nvPr/>
            </p:nvSpPr>
            <p:spPr>
              <a:xfrm>
                <a:off x="10226" y="3362"/>
                <a:ext cx="4234" cy="3795"/>
              </a:xfrm>
              <a:custGeom>
                <a:avLst/>
                <a:gdLst/>
                <a:ahLst/>
                <a:cxnLst/>
                <a:rect l="l" t="t" r="r" b="b"/>
                <a:pathLst>
                  <a:path w="2688590" h="2409825">
                    <a:moveTo>
                      <a:pt x="0" y="1204722"/>
                    </a:moveTo>
                    <a:lnTo>
                      <a:pt x="927" y="1159557"/>
                    </a:lnTo>
                    <a:lnTo>
                      <a:pt x="3687" y="1114811"/>
                    </a:lnTo>
                    <a:lnTo>
                      <a:pt x="8247" y="1070515"/>
                    </a:lnTo>
                    <a:lnTo>
                      <a:pt x="14575" y="1026696"/>
                    </a:lnTo>
                    <a:lnTo>
                      <a:pt x="22638" y="983384"/>
                    </a:lnTo>
                    <a:lnTo>
                      <a:pt x="32404" y="940608"/>
                    </a:lnTo>
                    <a:lnTo>
                      <a:pt x="43840" y="898397"/>
                    </a:lnTo>
                    <a:lnTo>
                      <a:pt x="56914" y="856781"/>
                    </a:lnTo>
                    <a:lnTo>
                      <a:pt x="71593" y="815788"/>
                    </a:lnTo>
                    <a:lnTo>
                      <a:pt x="87845" y="775447"/>
                    </a:lnTo>
                    <a:lnTo>
                      <a:pt x="105638" y="735788"/>
                    </a:lnTo>
                    <a:lnTo>
                      <a:pt x="124938" y="696840"/>
                    </a:lnTo>
                    <a:lnTo>
                      <a:pt x="145713" y="658631"/>
                    </a:lnTo>
                    <a:lnTo>
                      <a:pt x="167931" y="621192"/>
                    </a:lnTo>
                    <a:lnTo>
                      <a:pt x="191559" y="584550"/>
                    </a:lnTo>
                    <a:lnTo>
                      <a:pt x="216566" y="548736"/>
                    </a:lnTo>
                    <a:lnTo>
                      <a:pt x="242917" y="513778"/>
                    </a:lnTo>
                    <a:lnTo>
                      <a:pt x="270581" y="479706"/>
                    </a:lnTo>
                    <a:lnTo>
                      <a:pt x="299525" y="446548"/>
                    </a:lnTo>
                    <a:lnTo>
                      <a:pt x="329718" y="414334"/>
                    </a:lnTo>
                    <a:lnTo>
                      <a:pt x="361125" y="383093"/>
                    </a:lnTo>
                    <a:lnTo>
                      <a:pt x="393715" y="352853"/>
                    </a:lnTo>
                    <a:lnTo>
                      <a:pt x="427456" y="323645"/>
                    </a:lnTo>
                    <a:lnTo>
                      <a:pt x="462314" y="295496"/>
                    </a:lnTo>
                    <a:lnTo>
                      <a:pt x="498258" y="268437"/>
                    </a:lnTo>
                    <a:lnTo>
                      <a:pt x="535254" y="242497"/>
                    </a:lnTo>
                    <a:lnTo>
                      <a:pt x="573271" y="217703"/>
                    </a:lnTo>
                    <a:lnTo>
                      <a:pt x="612275" y="194087"/>
                    </a:lnTo>
                    <a:lnTo>
                      <a:pt x="652235" y="171676"/>
                    </a:lnTo>
                    <a:lnTo>
                      <a:pt x="693118" y="150500"/>
                    </a:lnTo>
                    <a:lnTo>
                      <a:pt x="734891" y="130588"/>
                    </a:lnTo>
                    <a:lnTo>
                      <a:pt x="777521" y="111969"/>
                    </a:lnTo>
                    <a:lnTo>
                      <a:pt x="820977" y="94672"/>
                    </a:lnTo>
                    <a:lnTo>
                      <a:pt x="865226" y="78727"/>
                    </a:lnTo>
                    <a:lnTo>
                      <a:pt x="910235" y="64161"/>
                    </a:lnTo>
                    <a:lnTo>
                      <a:pt x="955972" y="51006"/>
                    </a:lnTo>
                    <a:lnTo>
                      <a:pt x="1002404" y="39289"/>
                    </a:lnTo>
                    <a:lnTo>
                      <a:pt x="1049499" y="29040"/>
                    </a:lnTo>
                    <a:lnTo>
                      <a:pt x="1097224" y="20288"/>
                    </a:lnTo>
                    <a:lnTo>
                      <a:pt x="1145547" y="13062"/>
                    </a:lnTo>
                    <a:lnTo>
                      <a:pt x="1194436" y="7391"/>
                    </a:lnTo>
                    <a:lnTo>
                      <a:pt x="1243857" y="3304"/>
                    </a:lnTo>
                    <a:lnTo>
                      <a:pt x="1293778" y="830"/>
                    </a:lnTo>
                    <a:lnTo>
                      <a:pt x="1344167" y="0"/>
                    </a:lnTo>
                    <a:lnTo>
                      <a:pt x="1394557" y="830"/>
                    </a:lnTo>
                    <a:lnTo>
                      <a:pt x="1444478" y="3304"/>
                    </a:lnTo>
                    <a:lnTo>
                      <a:pt x="1493899" y="7391"/>
                    </a:lnTo>
                    <a:lnTo>
                      <a:pt x="1542788" y="13062"/>
                    </a:lnTo>
                    <a:lnTo>
                      <a:pt x="1591111" y="20288"/>
                    </a:lnTo>
                    <a:lnTo>
                      <a:pt x="1638836" y="29040"/>
                    </a:lnTo>
                    <a:lnTo>
                      <a:pt x="1685931" y="39289"/>
                    </a:lnTo>
                    <a:lnTo>
                      <a:pt x="1732363" y="51006"/>
                    </a:lnTo>
                    <a:lnTo>
                      <a:pt x="1778100" y="64161"/>
                    </a:lnTo>
                    <a:lnTo>
                      <a:pt x="1823109" y="78727"/>
                    </a:lnTo>
                    <a:lnTo>
                      <a:pt x="1867358" y="94672"/>
                    </a:lnTo>
                    <a:lnTo>
                      <a:pt x="1910814" y="111969"/>
                    </a:lnTo>
                    <a:lnTo>
                      <a:pt x="1953444" y="130588"/>
                    </a:lnTo>
                    <a:lnTo>
                      <a:pt x="1995217" y="150500"/>
                    </a:lnTo>
                    <a:lnTo>
                      <a:pt x="2036100" y="171676"/>
                    </a:lnTo>
                    <a:lnTo>
                      <a:pt x="2076060" y="194087"/>
                    </a:lnTo>
                    <a:lnTo>
                      <a:pt x="2115064" y="217703"/>
                    </a:lnTo>
                    <a:lnTo>
                      <a:pt x="2153081" y="242497"/>
                    </a:lnTo>
                    <a:lnTo>
                      <a:pt x="2190077" y="268437"/>
                    </a:lnTo>
                    <a:lnTo>
                      <a:pt x="2226021" y="295496"/>
                    </a:lnTo>
                    <a:lnTo>
                      <a:pt x="2260879" y="323645"/>
                    </a:lnTo>
                    <a:lnTo>
                      <a:pt x="2294620" y="352853"/>
                    </a:lnTo>
                    <a:lnTo>
                      <a:pt x="2327210" y="383093"/>
                    </a:lnTo>
                    <a:lnTo>
                      <a:pt x="2358617" y="414334"/>
                    </a:lnTo>
                    <a:lnTo>
                      <a:pt x="2388810" y="446548"/>
                    </a:lnTo>
                    <a:lnTo>
                      <a:pt x="2417754" y="479706"/>
                    </a:lnTo>
                    <a:lnTo>
                      <a:pt x="2445418" y="513778"/>
                    </a:lnTo>
                    <a:lnTo>
                      <a:pt x="2471769" y="548736"/>
                    </a:lnTo>
                    <a:lnTo>
                      <a:pt x="2496776" y="584550"/>
                    </a:lnTo>
                    <a:lnTo>
                      <a:pt x="2520404" y="621192"/>
                    </a:lnTo>
                    <a:lnTo>
                      <a:pt x="2542622" y="658631"/>
                    </a:lnTo>
                    <a:lnTo>
                      <a:pt x="2563397" y="696840"/>
                    </a:lnTo>
                    <a:lnTo>
                      <a:pt x="2582697" y="735788"/>
                    </a:lnTo>
                    <a:lnTo>
                      <a:pt x="2600490" y="775447"/>
                    </a:lnTo>
                    <a:lnTo>
                      <a:pt x="2616742" y="815788"/>
                    </a:lnTo>
                    <a:lnTo>
                      <a:pt x="2631421" y="856781"/>
                    </a:lnTo>
                    <a:lnTo>
                      <a:pt x="2644495" y="898397"/>
                    </a:lnTo>
                    <a:lnTo>
                      <a:pt x="2655931" y="940608"/>
                    </a:lnTo>
                    <a:lnTo>
                      <a:pt x="2665697" y="983384"/>
                    </a:lnTo>
                    <a:lnTo>
                      <a:pt x="2673760" y="1026696"/>
                    </a:lnTo>
                    <a:lnTo>
                      <a:pt x="2680088" y="1070515"/>
                    </a:lnTo>
                    <a:lnTo>
                      <a:pt x="2684648" y="1114811"/>
                    </a:lnTo>
                    <a:lnTo>
                      <a:pt x="2687408" y="1159557"/>
                    </a:lnTo>
                    <a:lnTo>
                      <a:pt x="2688336" y="1204722"/>
                    </a:lnTo>
                    <a:lnTo>
                      <a:pt x="2687408" y="1249886"/>
                    </a:lnTo>
                    <a:lnTo>
                      <a:pt x="2684648" y="1294632"/>
                    </a:lnTo>
                    <a:lnTo>
                      <a:pt x="2680088" y="1338928"/>
                    </a:lnTo>
                    <a:lnTo>
                      <a:pt x="2673760" y="1382747"/>
                    </a:lnTo>
                    <a:lnTo>
                      <a:pt x="2665697" y="1426059"/>
                    </a:lnTo>
                    <a:lnTo>
                      <a:pt x="2655931" y="1468835"/>
                    </a:lnTo>
                    <a:lnTo>
                      <a:pt x="2644495" y="1511046"/>
                    </a:lnTo>
                    <a:lnTo>
                      <a:pt x="2631421" y="1552662"/>
                    </a:lnTo>
                    <a:lnTo>
                      <a:pt x="2616742" y="1593655"/>
                    </a:lnTo>
                    <a:lnTo>
                      <a:pt x="2600490" y="1633996"/>
                    </a:lnTo>
                    <a:lnTo>
                      <a:pt x="2582697" y="1673655"/>
                    </a:lnTo>
                    <a:lnTo>
                      <a:pt x="2563397" y="1712603"/>
                    </a:lnTo>
                    <a:lnTo>
                      <a:pt x="2542622" y="1750812"/>
                    </a:lnTo>
                    <a:lnTo>
                      <a:pt x="2520404" y="1788251"/>
                    </a:lnTo>
                    <a:lnTo>
                      <a:pt x="2496776" y="1824893"/>
                    </a:lnTo>
                    <a:lnTo>
                      <a:pt x="2471769" y="1860707"/>
                    </a:lnTo>
                    <a:lnTo>
                      <a:pt x="2445418" y="1895665"/>
                    </a:lnTo>
                    <a:lnTo>
                      <a:pt x="2417754" y="1929737"/>
                    </a:lnTo>
                    <a:lnTo>
                      <a:pt x="2388810" y="1962895"/>
                    </a:lnTo>
                    <a:lnTo>
                      <a:pt x="2358617" y="1995109"/>
                    </a:lnTo>
                    <a:lnTo>
                      <a:pt x="2327210" y="2026350"/>
                    </a:lnTo>
                    <a:lnTo>
                      <a:pt x="2294620" y="2056590"/>
                    </a:lnTo>
                    <a:lnTo>
                      <a:pt x="2260879" y="2085798"/>
                    </a:lnTo>
                    <a:lnTo>
                      <a:pt x="2226021" y="2113947"/>
                    </a:lnTo>
                    <a:lnTo>
                      <a:pt x="2190077" y="2141006"/>
                    </a:lnTo>
                    <a:lnTo>
                      <a:pt x="2153081" y="2166946"/>
                    </a:lnTo>
                    <a:lnTo>
                      <a:pt x="2115064" y="2191740"/>
                    </a:lnTo>
                    <a:lnTo>
                      <a:pt x="2076060" y="2215356"/>
                    </a:lnTo>
                    <a:lnTo>
                      <a:pt x="2036100" y="2237767"/>
                    </a:lnTo>
                    <a:lnTo>
                      <a:pt x="1995217" y="2258943"/>
                    </a:lnTo>
                    <a:lnTo>
                      <a:pt x="1953444" y="2278855"/>
                    </a:lnTo>
                    <a:lnTo>
                      <a:pt x="1910814" y="2297474"/>
                    </a:lnTo>
                    <a:lnTo>
                      <a:pt x="1867358" y="2314771"/>
                    </a:lnTo>
                    <a:lnTo>
                      <a:pt x="1823109" y="2330716"/>
                    </a:lnTo>
                    <a:lnTo>
                      <a:pt x="1778100" y="2345282"/>
                    </a:lnTo>
                    <a:lnTo>
                      <a:pt x="1732363" y="2358437"/>
                    </a:lnTo>
                    <a:lnTo>
                      <a:pt x="1685931" y="2370154"/>
                    </a:lnTo>
                    <a:lnTo>
                      <a:pt x="1638836" y="2380403"/>
                    </a:lnTo>
                    <a:lnTo>
                      <a:pt x="1591111" y="2389155"/>
                    </a:lnTo>
                    <a:lnTo>
                      <a:pt x="1542788" y="2396381"/>
                    </a:lnTo>
                    <a:lnTo>
                      <a:pt x="1493899" y="2402052"/>
                    </a:lnTo>
                    <a:lnTo>
                      <a:pt x="1444478" y="2406139"/>
                    </a:lnTo>
                    <a:lnTo>
                      <a:pt x="1394557" y="2408613"/>
                    </a:lnTo>
                    <a:lnTo>
                      <a:pt x="1344167" y="2409444"/>
                    </a:lnTo>
                    <a:lnTo>
                      <a:pt x="1293778" y="2408613"/>
                    </a:lnTo>
                    <a:lnTo>
                      <a:pt x="1243857" y="2406139"/>
                    </a:lnTo>
                    <a:lnTo>
                      <a:pt x="1194436" y="2402052"/>
                    </a:lnTo>
                    <a:lnTo>
                      <a:pt x="1145547" y="2396381"/>
                    </a:lnTo>
                    <a:lnTo>
                      <a:pt x="1097224" y="2389155"/>
                    </a:lnTo>
                    <a:lnTo>
                      <a:pt x="1049499" y="2380403"/>
                    </a:lnTo>
                    <a:lnTo>
                      <a:pt x="1002404" y="2370154"/>
                    </a:lnTo>
                    <a:lnTo>
                      <a:pt x="955972" y="2358437"/>
                    </a:lnTo>
                    <a:lnTo>
                      <a:pt x="910235" y="2345282"/>
                    </a:lnTo>
                    <a:lnTo>
                      <a:pt x="865226" y="2330716"/>
                    </a:lnTo>
                    <a:lnTo>
                      <a:pt x="820977" y="2314771"/>
                    </a:lnTo>
                    <a:lnTo>
                      <a:pt x="777521" y="2297474"/>
                    </a:lnTo>
                    <a:lnTo>
                      <a:pt x="734891" y="2278855"/>
                    </a:lnTo>
                    <a:lnTo>
                      <a:pt x="693118" y="2258943"/>
                    </a:lnTo>
                    <a:lnTo>
                      <a:pt x="652235" y="2237767"/>
                    </a:lnTo>
                    <a:lnTo>
                      <a:pt x="612275" y="2215356"/>
                    </a:lnTo>
                    <a:lnTo>
                      <a:pt x="573271" y="2191740"/>
                    </a:lnTo>
                    <a:lnTo>
                      <a:pt x="535254" y="2166946"/>
                    </a:lnTo>
                    <a:lnTo>
                      <a:pt x="498258" y="2141006"/>
                    </a:lnTo>
                    <a:lnTo>
                      <a:pt x="462314" y="2113947"/>
                    </a:lnTo>
                    <a:lnTo>
                      <a:pt x="427456" y="2085798"/>
                    </a:lnTo>
                    <a:lnTo>
                      <a:pt x="393715" y="2056590"/>
                    </a:lnTo>
                    <a:lnTo>
                      <a:pt x="361125" y="2026350"/>
                    </a:lnTo>
                    <a:lnTo>
                      <a:pt x="329718" y="1995109"/>
                    </a:lnTo>
                    <a:lnTo>
                      <a:pt x="299525" y="1962895"/>
                    </a:lnTo>
                    <a:lnTo>
                      <a:pt x="270581" y="1929737"/>
                    </a:lnTo>
                    <a:lnTo>
                      <a:pt x="242917" y="1895665"/>
                    </a:lnTo>
                    <a:lnTo>
                      <a:pt x="216566" y="1860707"/>
                    </a:lnTo>
                    <a:lnTo>
                      <a:pt x="191559" y="1824893"/>
                    </a:lnTo>
                    <a:lnTo>
                      <a:pt x="167931" y="1788251"/>
                    </a:lnTo>
                    <a:lnTo>
                      <a:pt x="145713" y="1750812"/>
                    </a:lnTo>
                    <a:lnTo>
                      <a:pt x="124938" y="1712603"/>
                    </a:lnTo>
                    <a:lnTo>
                      <a:pt x="105638" y="1673655"/>
                    </a:lnTo>
                    <a:lnTo>
                      <a:pt x="87845" y="1633996"/>
                    </a:lnTo>
                    <a:lnTo>
                      <a:pt x="71593" y="1593655"/>
                    </a:lnTo>
                    <a:lnTo>
                      <a:pt x="56914" y="1552662"/>
                    </a:lnTo>
                    <a:lnTo>
                      <a:pt x="43840" y="1511046"/>
                    </a:lnTo>
                    <a:lnTo>
                      <a:pt x="32404" y="1468835"/>
                    </a:lnTo>
                    <a:lnTo>
                      <a:pt x="22638" y="1426059"/>
                    </a:lnTo>
                    <a:lnTo>
                      <a:pt x="14575" y="1382747"/>
                    </a:lnTo>
                    <a:lnTo>
                      <a:pt x="8247" y="1338928"/>
                    </a:lnTo>
                    <a:lnTo>
                      <a:pt x="3687" y="1294632"/>
                    </a:lnTo>
                    <a:lnTo>
                      <a:pt x="927" y="1249886"/>
                    </a:lnTo>
                    <a:lnTo>
                      <a:pt x="0" y="1204722"/>
                    </a:lnTo>
                    <a:close/>
                  </a:path>
                </a:pathLst>
              </a:custGeom>
              <a:ln w="12700">
                <a:solidFill>
                  <a:srgbClr val="41709C"/>
                </a:solidFill>
              </a:ln>
            </p:spPr>
            <p:txBody>
              <a:bodyPr wrap="square" lIns="0" tIns="0" rIns="0" bIns="0" rtlCol="0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object 11"/>
              <p:cNvSpPr txBox="1"/>
              <p:nvPr/>
            </p:nvSpPr>
            <p:spPr>
              <a:xfrm>
                <a:off x="10941" y="4443"/>
                <a:ext cx="2604" cy="188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+mn-ea"/>
                    <a:cs typeface="微软雅黑" panose="020B0503020204020204" pitchFamily="34" charset="-122"/>
                  </a:rPr>
                  <a:t>减污降碳</a:t>
                </a:r>
                <a:endParaRPr kumimoji="0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微软雅黑" panose="020B0503020204020204" pitchFamily="34" charset="-122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+mn-ea"/>
                    <a:cs typeface="微软雅黑" panose="020B0503020204020204" pitchFamily="34" charset="-122"/>
                  </a:rPr>
                  <a:t>增汇协同</a:t>
                </a:r>
                <a:endParaRPr kumimoji="0" 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15" name="object 12"/>
              <p:cNvSpPr/>
              <p:nvPr/>
            </p:nvSpPr>
            <p:spPr>
              <a:xfrm>
                <a:off x="8860" y="4160"/>
                <a:ext cx="1132" cy="949"/>
              </a:xfrm>
              <a:custGeom>
                <a:avLst/>
                <a:gdLst/>
                <a:ahLst/>
                <a:cxnLst/>
                <a:rect l="l" t="t" r="r" b="b"/>
                <a:pathLst>
                  <a:path w="718820" h="602614">
                    <a:moveTo>
                      <a:pt x="176402" y="36068"/>
                    </a:moveTo>
                    <a:lnTo>
                      <a:pt x="51562" y="214502"/>
                    </a:lnTo>
                    <a:lnTo>
                      <a:pt x="497966" y="527050"/>
                    </a:lnTo>
                    <a:lnTo>
                      <a:pt x="445007" y="602614"/>
                    </a:lnTo>
                    <a:lnTo>
                      <a:pt x="718312" y="548513"/>
                    </a:lnTo>
                    <a:lnTo>
                      <a:pt x="687437" y="348614"/>
                    </a:lnTo>
                    <a:lnTo>
                      <a:pt x="622807" y="348614"/>
                    </a:lnTo>
                    <a:lnTo>
                      <a:pt x="176402" y="36068"/>
                    </a:lnTo>
                    <a:close/>
                  </a:path>
                  <a:path w="718820" h="602614">
                    <a:moveTo>
                      <a:pt x="675766" y="273050"/>
                    </a:moveTo>
                    <a:lnTo>
                      <a:pt x="622807" y="348614"/>
                    </a:lnTo>
                    <a:lnTo>
                      <a:pt x="687437" y="348614"/>
                    </a:lnTo>
                    <a:lnTo>
                      <a:pt x="675766" y="273050"/>
                    </a:lnTo>
                    <a:close/>
                  </a:path>
                  <a:path w="718820" h="602614">
                    <a:moveTo>
                      <a:pt x="145541" y="14477"/>
                    </a:moveTo>
                    <a:lnTo>
                      <a:pt x="20700" y="192912"/>
                    </a:lnTo>
                    <a:lnTo>
                      <a:pt x="41275" y="207263"/>
                    </a:lnTo>
                    <a:lnTo>
                      <a:pt x="166115" y="28828"/>
                    </a:lnTo>
                    <a:lnTo>
                      <a:pt x="145541" y="14477"/>
                    </a:lnTo>
                    <a:close/>
                  </a:path>
                  <a:path w="718820" h="602614">
                    <a:moveTo>
                      <a:pt x="124967" y="0"/>
                    </a:moveTo>
                    <a:lnTo>
                      <a:pt x="0" y="178435"/>
                    </a:lnTo>
                    <a:lnTo>
                      <a:pt x="10287" y="185674"/>
                    </a:lnTo>
                    <a:lnTo>
                      <a:pt x="135254" y="7238"/>
                    </a:lnTo>
                    <a:lnTo>
                      <a:pt x="124967" y="0"/>
                    </a:lnTo>
                    <a:close/>
                  </a:path>
                </a:pathLst>
              </a:custGeom>
              <a:solidFill>
                <a:srgbClr val="E7E6E6"/>
              </a:solidFill>
            </p:spPr>
            <p:txBody>
              <a:bodyPr wrap="square" lIns="0" tIns="0" rIns="0" bIns="0" rtlCol="0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object 13"/>
              <p:cNvSpPr/>
              <p:nvPr/>
            </p:nvSpPr>
            <p:spPr>
              <a:xfrm>
                <a:off x="8860" y="4160"/>
                <a:ext cx="213" cy="293"/>
              </a:xfrm>
              <a:custGeom>
                <a:avLst/>
                <a:gdLst/>
                <a:ahLst/>
                <a:cxnLst/>
                <a:rect l="l" t="t" r="r" b="b"/>
                <a:pathLst>
                  <a:path w="135254" h="186055">
                    <a:moveTo>
                      <a:pt x="124967" y="0"/>
                    </a:moveTo>
                    <a:lnTo>
                      <a:pt x="135254" y="7238"/>
                    </a:lnTo>
                    <a:lnTo>
                      <a:pt x="10287" y="185674"/>
                    </a:lnTo>
                    <a:lnTo>
                      <a:pt x="0" y="178435"/>
                    </a:lnTo>
                    <a:lnTo>
                      <a:pt x="124967" y="0"/>
                    </a:lnTo>
                    <a:close/>
                  </a:path>
                </a:pathLst>
              </a:custGeom>
              <a:ln w="12700">
                <a:solidFill>
                  <a:srgbClr val="41709C"/>
                </a:solidFill>
              </a:ln>
            </p:spPr>
            <p:txBody>
              <a:bodyPr wrap="square" lIns="0" tIns="0" rIns="0" bIns="0" rtlCol="0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object 14"/>
              <p:cNvSpPr/>
              <p:nvPr/>
            </p:nvSpPr>
            <p:spPr>
              <a:xfrm>
                <a:off x="8892" y="4183"/>
                <a:ext cx="229" cy="304"/>
              </a:xfrm>
              <a:custGeom>
                <a:avLst/>
                <a:gdLst/>
                <a:ahLst/>
                <a:cxnLst/>
                <a:rect l="l" t="t" r="r" b="b"/>
                <a:pathLst>
                  <a:path w="145414" h="193039">
                    <a:moveTo>
                      <a:pt x="124840" y="0"/>
                    </a:moveTo>
                    <a:lnTo>
                      <a:pt x="145414" y="14350"/>
                    </a:lnTo>
                    <a:lnTo>
                      <a:pt x="20574" y="192786"/>
                    </a:lnTo>
                    <a:lnTo>
                      <a:pt x="0" y="178435"/>
                    </a:lnTo>
                    <a:lnTo>
                      <a:pt x="124840" y="0"/>
                    </a:lnTo>
                    <a:close/>
                  </a:path>
                </a:pathLst>
              </a:custGeom>
              <a:ln w="12700">
                <a:solidFill>
                  <a:srgbClr val="41709C"/>
                </a:solidFill>
              </a:ln>
            </p:spPr>
            <p:txBody>
              <a:bodyPr wrap="square" lIns="0" tIns="0" rIns="0" bIns="0" rtlCol="0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object 15"/>
              <p:cNvSpPr/>
              <p:nvPr/>
            </p:nvSpPr>
            <p:spPr>
              <a:xfrm>
                <a:off x="8941" y="4217"/>
                <a:ext cx="1050" cy="893"/>
              </a:xfrm>
              <a:custGeom>
                <a:avLst/>
                <a:gdLst/>
                <a:ahLst/>
                <a:cxnLst/>
                <a:rect l="l" t="t" r="r" b="b"/>
                <a:pathLst>
                  <a:path w="666750" h="567055">
                    <a:moveTo>
                      <a:pt x="124840" y="0"/>
                    </a:moveTo>
                    <a:lnTo>
                      <a:pt x="571245" y="312546"/>
                    </a:lnTo>
                    <a:lnTo>
                      <a:pt x="624204" y="236981"/>
                    </a:lnTo>
                    <a:lnTo>
                      <a:pt x="666750" y="512444"/>
                    </a:lnTo>
                    <a:lnTo>
                      <a:pt x="393445" y="566546"/>
                    </a:lnTo>
                    <a:lnTo>
                      <a:pt x="446404" y="490981"/>
                    </a:lnTo>
                    <a:lnTo>
                      <a:pt x="0" y="178434"/>
                    </a:lnTo>
                    <a:lnTo>
                      <a:pt x="124840" y="0"/>
                    </a:lnTo>
                    <a:close/>
                  </a:path>
                </a:pathLst>
              </a:custGeom>
              <a:ln w="12700">
                <a:solidFill>
                  <a:srgbClr val="41709C"/>
                </a:solidFill>
              </a:ln>
            </p:spPr>
            <p:txBody>
              <a:bodyPr wrap="square" lIns="0" tIns="0" rIns="0" bIns="0" rtlCol="0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object 16"/>
              <p:cNvSpPr txBox="1"/>
              <p:nvPr/>
            </p:nvSpPr>
            <p:spPr>
              <a:xfrm>
                <a:off x="2541" y="6558"/>
                <a:ext cx="1960" cy="61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p>
                <a:pPr marL="1270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1F5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+mn-ea"/>
                    <a:cs typeface="微软雅黑" panose="020B0503020204020204" pitchFamily="34" charset="-122"/>
                  </a:rPr>
                  <a:t>双碳目标</a:t>
                </a:r>
                <a:endParaRPr kumimoji="0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1F5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20" name="object 17"/>
              <p:cNvSpPr txBox="1"/>
              <p:nvPr/>
            </p:nvSpPr>
            <p:spPr>
              <a:xfrm>
                <a:off x="5667" y="3048"/>
                <a:ext cx="1963" cy="173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+mn-ea"/>
                    <a:cs typeface="微软雅黑" panose="020B0503020204020204" pitchFamily="34" charset="-122"/>
                  </a:rPr>
                  <a:t>水污染</a:t>
                </a:r>
                <a:endParaRPr kumimoji="0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微软雅黑" panose="020B0503020204020204" pitchFamily="34" charset="-122"/>
                </a:endParaRPr>
              </a:p>
              <a:p>
                <a:pPr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+mn-ea"/>
                    <a:cs typeface="微软雅黑" panose="020B0503020204020204" pitchFamily="34" charset="-122"/>
                  </a:rPr>
                  <a:t>控制</a:t>
                </a:r>
                <a:endParaRPr kumimoji="0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21" name="object 18"/>
              <p:cNvSpPr txBox="1"/>
              <p:nvPr/>
            </p:nvSpPr>
            <p:spPr>
              <a:xfrm>
                <a:off x="2424" y="3188"/>
                <a:ext cx="2155" cy="1235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1F5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+mn-ea"/>
                    <a:cs typeface="微软雅黑" panose="020B0503020204020204" pitchFamily="34" charset="-122"/>
                  </a:rPr>
                  <a:t>环境治理</a:t>
                </a:r>
                <a:endParaRPr kumimoji="0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微软雅黑" panose="020B0503020204020204" pitchFamily="34" charset="-122"/>
                </a:endParaRPr>
              </a:p>
              <a:p>
                <a:pPr marL="127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1F5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+mn-ea"/>
                    <a:cs typeface="微软雅黑" panose="020B0503020204020204" pitchFamily="34" charset="-122"/>
                  </a:rPr>
                  <a:t>基本目标</a:t>
                </a:r>
                <a:endParaRPr kumimoji="0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微软雅黑" panose="020B0503020204020204" pitchFamily="34" charset="-122"/>
                </a:endParaRPr>
              </a:p>
            </p:txBody>
          </p:sp>
          <p:sp>
            <p:nvSpPr>
              <p:cNvPr id="23" name="object 20"/>
              <p:cNvSpPr/>
              <p:nvPr/>
            </p:nvSpPr>
            <p:spPr>
              <a:xfrm>
                <a:off x="14750" y="4637"/>
                <a:ext cx="680" cy="960"/>
              </a:xfrm>
              <a:custGeom>
                <a:avLst/>
                <a:gdLst/>
                <a:ahLst/>
                <a:cxnLst/>
                <a:rect l="l" t="t" r="r" b="b"/>
                <a:pathLst>
                  <a:path w="431800" h="609600">
                    <a:moveTo>
                      <a:pt x="215646" y="0"/>
                    </a:moveTo>
                    <a:lnTo>
                      <a:pt x="0" y="0"/>
                    </a:lnTo>
                    <a:lnTo>
                      <a:pt x="215646" y="304800"/>
                    </a:lnTo>
                    <a:lnTo>
                      <a:pt x="0" y="609600"/>
                    </a:lnTo>
                    <a:lnTo>
                      <a:pt x="215646" y="609600"/>
                    </a:lnTo>
                    <a:lnTo>
                      <a:pt x="431292" y="304800"/>
                    </a:lnTo>
                    <a:lnTo>
                      <a:pt x="215646" y="0"/>
                    </a:lnTo>
                    <a:close/>
                  </a:path>
                </a:pathLst>
              </a:custGeom>
              <a:solidFill>
                <a:srgbClr val="A6A6A6"/>
              </a:solidFill>
            </p:spPr>
            <p:txBody>
              <a:bodyPr wrap="square" lIns="0" tIns="0" rIns="0" bIns="0" rtlCol="0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object 21"/>
              <p:cNvSpPr/>
              <p:nvPr/>
            </p:nvSpPr>
            <p:spPr>
              <a:xfrm>
                <a:off x="14750" y="4637"/>
                <a:ext cx="680" cy="960"/>
              </a:xfrm>
              <a:custGeom>
                <a:avLst/>
                <a:gdLst/>
                <a:ahLst/>
                <a:cxnLst/>
                <a:rect l="l" t="t" r="r" b="b"/>
                <a:pathLst>
                  <a:path w="431800" h="609600">
                    <a:moveTo>
                      <a:pt x="0" y="0"/>
                    </a:moveTo>
                    <a:lnTo>
                      <a:pt x="215646" y="0"/>
                    </a:lnTo>
                    <a:lnTo>
                      <a:pt x="431292" y="304800"/>
                    </a:lnTo>
                    <a:lnTo>
                      <a:pt x="215646" y="609600"/>
                    </a:lnTo>
                    <a:lnTo>
                      <a:pt x="0" y="609600"/>
                    </a:lnTo>
                    <a:lnTo>
                      <a:pt x="215646" y="304800"/>
                    </a:lnTo>
                    <a:lnTo>
                      <a:pt x="0" y="0"/>
                    </a:lnTo>
                    <a:close/>
                  </a:path>
                </a:pathLst>
              </a:custGeom>
              <a:ln w="12700">
                <a:solidFill>
                  <a:srgbClr val="5B9BD4"/>
                </a:solidFill>
              </a:ln>
            </p:spPr>
            <p:txBody>
              <a:bodyPr wrap="square" lIns="0" tIns="0" rIns="0" bIns="0" rtlCol="0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object 22"/>
              <p:cNvSpPr/>
              <p:nvPr/>
            </p:nvSpPr>
            <p:spPr>
              <a:xfrm>
                <a:off x="15161" y="4637"/>
                <a:ext cx="680" cy="960"/>
              </a:xfrm>
              <a:custGeom>
                <a:avLst/>
                <a:gdLst/>
                <a:ahLst/>
                <a:cxnLst/>
                <a:rect l="l" t="t" r="r" b="b"/>
                <a:pathLst>
                  <a:path w="431800" h="609600">
                    <a:moveTo>
                      <a:pt x="215646" y="0"/>
                    </a:moveTo>
                    <a:lnTo>
                      <a:pt x="0" y="0"/>
                    </a:lnTo>
                    <a:lnTo>
                      <a:pt x="215646" y="304800"/>
                    </a:lnTo>
                    <a:lnTo>
                      <a:pt x="0" y="609600"/>
                    </a:lnTo>
                    <a:lnTo>
                      <a:pt x="215646" y="609600"/>
                    </a:lnTo>
                    <a:lnTo>
                      <a:pt x="431292" y="304800"/>
                    </a:lnTo>
                    <a:lnTo>
                      <a:pt x="215646" y="0"/>
                    </a:lnTo>
                    <a:close/>
                  </a:path>
                </a:pathLst>
              </a:custGeom>
              <a:solidFill>
                <a:srgbClr val="A6A6A6"/>
              </a:solidFill>
            </p:spPr>
            <p:txBody>
              <a:bodyPr wrap="square" lIns="0" tIns="0" rIns="0" bIns="0" rtlCol="0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object 23"/>
              <p:cNvSpPr/>
              <p:nvPr/>
            </p:nvSpPr>
            <p:spPr>
              <a:xfrm>
                <a:off x="15161" y="4637"/>
                <a:ext cx="680" cy="960"/>
              </a:xfrm>
              <a:custGeom>
                <a:avLst/>
                <a:gdLst/>
                <a:ahLst/>
                <a:cxnLst/>
                <a:rect l="l" t="t" r="r" b="b"/>
                <a:pathLst>
                  <a:path w="431800" h="609600">
                    <a:moveTo>
                      <a:pt x="0" y="0"/>
                    </a:moveTo>
                    <a:lnTo>
                      <a:pt x="215646" y="0"/>
                    </a:lnTo>
                    <a:lnTo>
                      <a:pt x="431292" y="304800"/>
                    </a:lnTo>
                    <a:lnTo>
                      <a:pt x="215646" y="609600"/>
                    </a:lnTo>
                    <a:lnTo>
                      <a:pt x="0" y="609600"/>
                    </a:lnTo>
                    <a:lnTo>
                      <a:pt x="215646" y="304800"/>
                    </a:lnTo>
                    <a:lnTo>
                      <a:pt x="0" y="0"/>
                    </a:lnTo>
                    <a:close/>
                  </a:path>
                </a:pathLst>
              </a:custGeom>
              <a:ln w="12700">
                <a:solidFill>
                  <a:srgbClr val="5B9BD4"/>
                </a:solidFill>
              </a:ln>
            </p:spPr>
            <p:txBody>
              <a:bodyPr wrap="square" lIns="0" tIns="0" rIns="0" bIns="0" rtlCol="0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object 24"/>
              <p:cNvSpPr/>
              <p:nvPr/>
            </p:nvSpPr>
            <p:spPr>
              <a:xfrm>
                <a:off x="8801" y="5847"/>
                <a:ext cx="1132" cy="949"/>
              </a:xfrm>
              <a:custGeom>
                <a:avLst/>
                <a:gdLst/>
                <a:ahLst/>
                <a:cxnLst/>
                <a:rect l="l" t="t" r="r" b="b"/>
                <a:pathLst>
                  <a:path w="718820" h="602614">
                    <a:moveTo>
                      <a:pt x="10413" y="417067"/>
                    </a:moveTo>
                    <a:lnTo>
                      <a:pt x="0" y="424179"/>
                    </a:lnTo>
                    <a:lnTo>
                      <a:pt x="124967" y="602614"/>
                    </a:lnTo>
                    <a:lnTo>
                      <a:pt x="135254" y="595375"/>
                    </a:lnTo>
                    <a:lnTo>
                      <a:pt x="10413" y="417067"/>
                    </a:lnTo>
                    <a:close/>
                  </a:path>
                  <a:path w="718820" h="602614">
                    <a:moveTo>
                      <a:pt x="41275" y="395350"/>
                    </a:moveTo>
                    <a:lnTo>
                      <a:pt x="20700" y="409828"/>
                    </a:lnTo>
                    <a:lnTo>
                      <a:pt x="145541" y="588263"/>
                    </a:lnTo>
                    <a:lnTo>
                      <a:pt x="166115" y="573785"/>
                    </a:lnTo>
                    <a:lnTo>
                      <a:pt x="41275" y="395350"/>
                    </a:lnTo>
                    <a:close/>
                  </a:path>
                  <a:path w="718820" h="602614">
                    <a:moveTo>
                      <a:pt x="445007" y="0"/>
                    </a:moveTo>
                    <a:lnTo>
                      <a:pt x="497966" y="75691"/>
                    </a:lnTo>
                    <a:lnTo>
                      <a:pt x="51562" y="388238"/>
                    </a:lnTo>
                    <a:lnTo>
                      <a:pt x="176529" y="566546"/>
                    </a:lnTo>
                    <a:lnTo>
                      <a:pt x="622807" y="253999"/>
                    </a:lnTo>
                    <a:lnTo>
                      <a:pt x="687443" y="253999"/>
                    </a:lnTo>
                    <a:lnTo>
                      <a:pt x="718312" y="54228"/>
                    </a:lnTo>
                    <a:lnTo>
                      <a:pt x="445007" y="0"/>
                    </a:lnTo>
                    <a:close/>
                  </a:path>
                  <a:path w="718820" h="602614">
                    <a:moveTo>
                      <a:pt x="687443" y="253999"/>
                    </a:moveTo>
                    <a:lnTo>
                      <a:pt x="622807" y="253999"/>
                    </a:lnTo>
                    <a:lnTo>
                      <a:pt x="675766" y="329564"/>
                    </a:lnTo>
                    <a:lnTo>
                      <a:pt x="687443" y="253999"/>
                    </a:lnTo>
                    <a:close/>
                  </a:path>
                </a:pathLst>
              </a:custGeom>
              <a:solidFill>
                <a:srgbClr val="E7E6E6"/>
              </a:solidFill>
            </p:spPr>
            <p:txBody>
              <a:bodyPr wrap="square" lIns="0" tIns="0" rIns="0" bIns="0" rtlCol="0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object 25"/>
              <p:cNvSpPr/>
              <p:nvPr/>
            </p:nvSpPr>
            <p:spPr>
              <a:xfrm>
                <a:off x="8801" y="6503"/>
                <a:ext cx="213" cy="293"/>
              </a:xfrm>
              <a:custGeom>
                <a:avLst/>
                <a:gdLst/>
                <a:ahLst/>
                <a:cxnLst/>
                <a:rect l="l" t="t" r="r" b="b"/>
                <a:pathLst>
                  <a:path w="135254" h="186054">
                    <a:moveTo>
                      <a:pt x="124967" y="185547"/>
                    </a:moveTo>
                    <a:lnTo>
                      <a:pt x="135254" y="178308"/>
                    </a:lnTo>
                    <a:lnTo>
                      <a:pt x="10413" y="0"/>
                    </a:lnTo>
                    <a:lnTo>
                      <a:pt x="0" y="7112"/>
                    </a:lnTo>
                    <a:lnTo>
                      <a:pt x="124967" y="185547"/>
                    </a:lnTo>
                  </a:path>
                </a:pathLst>
              </a:custGeom>
              <a:ln w="12700">
                <a:solidFill>
                  <a:srgbClr val="41709C"/>
                </a:solidFill>
              </a:ln>
            </p:spPr>
            <p:txBody>
              <a:bodyPr wrap="square" lIns="0" tIns="0" rIns="0" bIns="0" rtlCol="0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object 26"/>
              <p:cNvSpPr/>
              <p:nvPr/>
            </p:nvSpPr>
            <p:spPr>
              <a:xfrm>
                <a:off x="8834" y="6469"/>
                <a:ext cx="229" cy="304"/>
              </a:xfrm>
              <a:custGeom>
                <a:avLst/>
                <a:gdLst/>
                <a:ahLst/>
                <a:cxnLst/>
                <a:rect l="l" t="t" r="r" b="b"/>
                <a:pathLst>
                  <a:path w="145414" h="193039">
                    <a:moveTo>
                      <a:pt x="124840" y="192912"/>
                    </a:moveTo>
                    <a:lnTo>
                      <a:pt x="145414" y="178434"/>
                    </a:lnTo>
                    <a:lnTo>
                      <a:pt x="20574" y="0"/>
                    </a:lnTo>
                    <a:lnTo>
                      <a:pt x="0" y="14477"/>
                    </a:lnTo>
                    <a:lnTo>
                      <a:pt x="124840" y="192912"/>
                    </a:lnTo>
                  </a:path>
                </a:pathLst>
              </a:custGeom>
              <a:ln w="12699">
                <a:solidFill>
                  <a:srgbClr val="41709C"/>
                </a:solidFill>
              </a:ln>
            </p:spPr>
            <p:txBody>
              <a:bodyPr wrap="square" lIns="0" tIns="0" rIns="0" bIns="0" rtlCol="0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object 27"/>
              <p:cNvSpPr/>
              <p:nvPr/>
            </p:nvSpPr>
            <p:spPr>
              <a:xfrm>
                <a:off x="8882" y="5847"/>
                <a:ext cx="1050" cy="893"/>
              </a:xfrm>
              <a:custGeom>
                <a:avLst/>
                <a:gdLst/>
                <a:ahLst/>
                <a:cxnLst/>
                <a:rect l="l" t="t" r="r" b="b"/>
                <a:pathLst>
                  <a:path w="666750" h="567054">
                    <a:moveTo>
                      <a:pt x="124967" y="566546"/>
                    </a:moveTo>
                    <a:lnTo>
                      <a:pt x="571245" y="253999"/>
                    </a:lnTo>
                    <a:lnTo>
                      <a:pt x="624204" y="329564"/>
                    </a:lnTo>
                    <a:lnTo>
                      <a:pt x="666750" y="54228"/>
                    </a:lnTo>
                    <a:lnTo>
                      <a:pt x="393445" y="0"/>
                    </a:lnTo>
                    <a:lnTo>
                      <a:pt x="446404" y="75691"/>
                    </a:lnTo>
                    <a:lnTo>
                      <a:pt x="0" y="388238"/>
                    </a:lnTo>
                    <a:lnTo>
                      <a:pt x="124967" y="566546"/>
                    </a:lnTo>
                  </a:path>
                </a:pathLst>
              </a:custGeom>
              <a:ln w="12700">
                <a:solidFill>
                  <a:srgbClr val="41709C"/>
                </a:solidFill>
              </a:ln>
            </p:spPr>
            <p:txBody>
              <a:bodyPr wrap="square" lIns="0" tIns="0" rIns="0" bIns="0" rtlCol="0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02" r="8803"/>
            <a:stretch>
              <a:fillRect/>
            </a:stretch>
          </p:blipFill>
          <p:spPr>
            <a:xfrm>
              <a:off x="11720" y="2064"/>
              <a:ext cx="6945" cy="4690"/>
            </a:xfrm>
            <a:prstGeom prst="rect">
              <a:avLst/>
            </a:prstGeom>
          </p:spPr>
        </p:pic>
      </p:grpSp>
      <p:sp>
        <p:nvSpPr>
          <p:cNvPr id="36" name="文本框 35"/>
          <p:cNvSpPr txBox="1"/>
          <p:nvPr/>
        </p:nvSpPr>
        <p:spPr>
          <a:xfrm>
            <a:off x="8021955" y="45891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（修改自曲久辉，</a:t>
            </a:r>
            <a:r>
              <a:rPr lang="en-US" altLang="zh-CN"/>
              <a:t>2024</a:t>
            </a:r>
            <a:r>
              <a:rPr lang="zh-CN" altLang="en-US"/>
              <a:t>）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164465" y="423545"/>
            <a:ext cx="9822180" cy="705485"/>
          </a:xfrm>
        </p:spPr>
        <p:txBody>
          <a:bodyPr vert="horz" wrap="square" lIns="68580" tIns="34290" rIns="68580" bIns="34290" numCol="1" anchor="ctr" anchorCtr="0" compatLnSpc="1">
            <a:normAutofit fontScale="900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挑战</a:t>
            </a:r>
            <a:r>
              <a:rPr lang="en-US" altLang="zh-CN"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3</a:t>
            </a:r>
            <a:r>
              <a:rPr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：如何补齐气候变化与生态环境监测基础短板？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00" name="组合 8"/>
          <p:cNvGrpSpPr/>
          <p:nvPr/>
        </p:nvGrpSpPr>
        <p:grpSpPr>
          <a:xfrm>
            <a:off x="2026319" y="2007497"/>
            <a:ext cx="8427911" cy="3998255"/>
            <a:chOff x="1952024" y="1319650"/>
            <a:chExt cx="8427911" cy="3998255"/>
          </a:xfrm>
        </p:grpSpPr>
        <p:sp>
          <p:nvSpPr>
            <p:cNvPr id="1048784" name="ïṩ1ide"/>
            <p:cNvSpPr/>
            <p:nvPr/>
          </p:nvSpPr>
          <p:spPr bwMode="auto">
            <a:xfrm rot="16200000">
              <a:off x="3621063" y="1316857"/>
              <a:ext cx="3998255" cy="40038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381000" sx="102000" sy="102000" algn="ctr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785" name="弧形 64"/>
            <p:cNvSpPr/>
            <p:nvPr/>
          </p:nvSpPr>
          <p:spPr>
            <a:xfrm rot="10800000">
              <a:off x="4085699" y="1942389"/>
              <a:ext cx="2840328" cy="2840328"/>
            </a:xfrm>
            <a:prstGeom prst="arc">
              <a:avLst>
                <a:gd name="adj1" fmla="val 17495898"/>
                <a:gd name="adj2" fmla="val 20241806"/>
              </a:avLst>
            </a:prstGeom>
            <a:ln w="57150" cap="rnd">
              <a:gradFill>
                <a:gsLst>
                  <a:gs pos="2000">
                    <a:schemeClr val="accent1">
                      <a:lumMod val="20000"/>
                      <a:lumOff val="80000"/>
                      <a:alpha val="0"/>
                    </a:schemeClr>
                  </a:gs>
                  <a:gs pos="69000">
                    <a:schemeClr val="accent1"/>
                  </a:gs>
                </a:gsLst>
                <a:lin ang="12000000" scaled="0"/>
              </a:gradFill>
              <a:round/>
              <a:headEnd type="triangl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786" name="弧形 62"/>
            <p:cNvSpPr/>
            <p:nvPr/>
          </p:nvSpPr>
          <p:spPr>
            <a:xfrm>
              <a:off x="4091487" y="1935590"/>
              <a:ext cx="2840328" cy="2840328"/>
            </a:xfrm>
            <a:prstGeom prst="arc">
              <a:avLst>
                <a:gd name="adj1" fmla="val 17495898"/>
                <a:gd name="adj2" fmla="val 20241806"/>
              </a:avLst>
            </a:prstGeom>
            <a:ln w="57150" cap="rnd">
              <a:gradFill>
                <a:gsLst>
                  <a:gs pos="20000">
                    <a:schemeClr val="accent1"/>
                  </a:gs>
                  <a:gs pos="75000">
                    <a:schemeClr val="accent1">
                      <a:lumMod val="20000"/>
                      <a:lumOff val="80000"/>
                      <a:alpha val="0"/>
                    </a:schemeClr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787" name="椭圆 58"/>
            <p:cNvSpPr>
              <a:spLocks noChangeAspect="1"/>
            </p:cNvSpPr>
            <p:nvPr/>
          </p:nvSpPr>
          <p:spPr>
            <a:xfrm>
              <a:off x="6530822" y="2868778"/>
              <a:ext cx="900002" cy="900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2700">
              <a:solidFill>
                <a:schemeClr val="bg1"/>
              </a:solidFill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5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生态系统</a:t>
              </a:r>
              <a:endParaRPr kumimoji="0" lang="zh-CN" altLang="en-US" sz="140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788" name="椭圆 59"/>
            <p:cNvSpPr>
              <a:spLocks noChangeAspect="1"/>
            </p:cNvSpPr>
            <p:nvPr/>
          </p:nvSpPr>
          <p:spPr>
            <a:xfrm>
              <a:off x="3706116" y="2868779"/>
              <a:ext cx="900002" cy="900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2700">
              <a:solidFill>
                <a:schemeClr val="bg1"/>
              </a:solidFill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5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外源污染输入</a:t>
              </a:r>
              <a:endParaRPr kumimoji="0" lang="zh-CN" altLang="en-US" sz="140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789" name="椭圆 60"/>
            <p:cNvSpPr>
              <a:spLocks noChangeAspect="1"/>
            </p:cNvSpPr>
            <p:nvPr/>
          </p:nvSpPr>
          <p:spPr>
            <a:xfrm>
              <a:off x="5061650" y="1517711"/>
              <a:ext cx="900002" cy="900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2700">
              <a:solidFill>
                <a:schemeClr val="bg1"/>
              </a:solidFill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5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湖泊水质</a:t>
              </a:r>
              <a:endParaRPr kumimoji="0" lang="zh-CN" altLang="en-US" sz="1405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790" name="椭圆 61"/>
            <p:cNvSpPr>
              <a:spLocks noChangeAspect="1"/>
            </p:cNvSpPr>
            <p:nvPr/>
          </p:nvSpPr>
          <p:spPr>
            <a:xfrm>
              <a:off x="5061650" y="4219845"/>
              <a:ext cx="900002" cy="900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2700">
              <a:solidFill>
                <a:schemeClr val="bg1"/>
              </a:solidFill>
            </a:ln>
            <a:effectLst>
              <a:outerShdw blurRad="127000" dist="63500" dir="2700000" algn="tl" rotWithShape="0">
                <a:schemeClr val="accent1">
                  <a:alpha val="15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5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底泥内源污染</a:t>
              </a:r>
              <a:endParaRPr kumimoji="0" lang="zh-CN" altLang="en-US" sz="140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791" name="弧形 54"/>
            <p:cNvSpPr/>
            <p:nvPr/>
          </p:nvSpPr>
          <p:spPr>
            <a:xfrm rot="16200000">
              <a:off x="4091487" y="1858765"/>
              <a:ext cx="2840328" cy="2840328"/>
            </a:xfrm>
            <a:prstGeom prst="arc">
              <a:avLst>
                <a:gd name="adj1" fmla="val 17495898"/>
                <a:gd name="adj2" fmla="val 20241806"/>
              </a:avLst>
            </a:prstGeom>
            <a:ln w="57150" cap="rnd">
              <a:gradFill>
                <a:gsLst>
                  <a:gs pos="20000">
                    <a:schemeClr val="accent1"/>
                  </a:gs>
                  <a:gs pos="75000">
                    <a:schemeClr val="accent1">
                      <a:lumMod val="20000"/>
                      <a:lumOff val="80000"/>
                      <a:alpha val="0"/>
                    </a:schemeClr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792" name="弧形 63"/>
            <p:cNvSpPr/>
            <p:nvPr/>
          </p:nvSpPr>
          <p:spPr>
            <a:xfrm rot="5400000">
              <a:off x="4097276" y="1850159"/>
              <a:ext cx="2840328" cy="2840328"/>
            </a:xfrm>
            <a:prstGeom prst="arc">
              <a:avLst>
                <a:gd name="adj1" fmla="val 17495898"/>
                <a:gd name="adj2" fmla="val 20241806"/>
              </a:avLst>
            </a:prstGeom>
            <a:ln w="57150" cap="rnd">
              <a:gradFill>
                <a:gsLst>
                  <a:gs pos="20000">
                    <a:schemeClr val="accent1"/>
                  </a:gs>
                  <a:gs pos="75000">
                    <a:schemeClr val="accent1">
                      <a:lumMod val="20000"/>
                      <a:lumOff val="80000"/>
                      <a:alpha val="0"/>
                    </a:schemeClr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cxnSp>
          <p:nvCxnSpPr>
            <p:cNvPr id="3145730" name="直接箭头连接符 72"/>
            <p:cNvCxnSpPr/>
            <p:nvPr/>
          </p:nvCxnSpPr>
          <p:spPr>
            <a:xfrm rot="16200000">
              <a:off x="4591153" y="3318846"/>
              <a:ext cx="1688592" cy="0"/>
            </a:xfrm>
            <a:prstGeom prst="straightConnector1">
              <a:avLst/>
            </a:prstGeom>
            <a:ln w="57150" cap="rnd">
              <a:gradFill>
                <a:gsLst>
                  <a:gs pos="20000">
                    <a:schemeClr val="accent1"/>
                  </a:gs>
                  <a:gs pos="100000">
                    <a:schemeClr val="accent1">
                      <a:lumMod val="20000"/>
                      <a:lumOff val="80000"/>
                      <a:alpha val="0"/>
                    </a:schemeClr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793" name="文本框 73"/>
            <p:cNvSpPr txBox="1"/>
            <p:nvPr/>
          </p:nvSpPr>
          <p:spPr>
            <a:xfrm rot="16200000">
              <a:off x="4458041" y="3090842"/>
              <a:ext cx="1578494" cy="276999"/>
            </a:xfrm>
            <a:prstGeom prst="rect">
              <a:avLst/>
            </a:prstGeom>
            <a:noFill/>
          </p:spPr>
          <p:txBody>
            <a:bodyPr vert="eaVert" wrap="square" rtlCol="0">
              <a:no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200" b="0" i="0" u="none" strike="noStrike" kern="1200" cap="none" spc="-30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底泥持续释放污染物</a:t>
              </a:r>
              <a:endParaRPr kumimoji="0" lang="zh-CN" altLang="en-US" sz="1200" b="0" i="0" u="none" strike="noStrike" kern="1200" cap="none" spc="-3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794" name="弧形 77"/>
            <p:cNvSpPr/>
            <p:nvPr/>
          </p:nvSpPr>
          <p:spPr>
            <a:xfrm>
              <a:off x="4210698" y="1822271"/>
              <a:ext cx="2840328" cy="2840328"/>
            </a:xfrm>
            <a:prstGeom prst="arc">
              <a:avLst>
                <a:gd name="adj1" fmla="val 17495898"/>
                <a:gd name="adj2" fmla="val 20241806"/>
              </a:avLst>
            </a:prstGeom>
            <a:ln w="57150" cap="rnd">
              <a:gradFill>
                <a:gsLst>
                  <a:gs pos="2000">
                    <a:schemeClr val="accent1">
                      <a:lumMod val="20000"/>
                      <a:lumOff val="80000"/>
                      <a:alpha val="0"/>
                    </a:schemeClr>
                  </a:gs>
                  <a:gs pos="69000">
                    <a:schemeClr val="accent1"/>
                  </a:gs>
                </a:gsLst>
                <a:lin ang="12000000" scaled="0"/>
              </a:gradFill>
              <a:round/>
              <a:headEnd type="triangl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795" name="弧形 78"/>
            <p:cNvSpPr/>
            <p:nvPr/>
          </p:nvSpPr>
          <p:spPr>
            <a:xfrm rot="5400000">
              <a:off x="4196599" y="1988189"/>
              <a:ext cx="2840328" cy="2840328"/>
            </a:xfrm>
            <a:prstGeom prst="arc">
              <a:avLst>
                <a:gd name="adj1" fmla="val 17495898"/>
                <a:gd name="adj2" fmla="val 20241806"/>
              </a:avLst>
            </a:prstGeom>
            <a:ln w="57150" cap="rnd">
              <a:gradFill>
                <a:gsLst>
                  <a:gs pos="2000">
                    <a:schemeClr val="accent1">
                      <a:lumMod val="20000"/>
                      <a:lumOff val="80000"/>
                      <a:alpha val="0"/>
                    </a:schemeClr>
                  </a:gs>
                  <a:gs pos="69000">
                    <a:schemeClr val="accent1"/>
                  </a:gs>
                </a:gsLst>
                <a:lin ang="12000000" scaled="0"/>
              </a:gradFill>
              <a:round/>
              <a:headEnd type="triangle" w="med" len="sm"/>
              <a:tailEnd type="non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796" name="文本框 82"/>
            <p:cNvSpPr txBox="1"/>
            <p:nvPr/>
          </p:nvSpPr>
          <p:spPr>
            <a:xfrm rot="16200000">
              <a:off x="4968099" y="3262813"/>
              <a:ext cx="1536700" cy="4616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植物死亡形成腐殖质，加重内源污染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01" name="组合 4"/>
            <p:cNvGrpSpPr/>
            <p:nvPr/>
          </p:nvGrpSpPr>
          <p:grpSpPr>
            <a:xfrm rot="5400000">
              <a:off x="8143618" y="2869356"/>
              <a:ext cx="691750" cy="3780883"/>
              <a:chOff x="6299190" y="4656312"/>
              <a:chExt cx="691750" cy="3780883"/>
            </a:xfrm>
          </p:grpSpPr>
          <p:sp>
            <p:nvSpPr>
              <p:cNvPr id="1048797" name="文本框 81"/>
              <p:cNvSpPr txBox="1"/>
              <p:nvPr/>
            </p:nvSpPr>
            <p:spPr>
              <a:xfrm rot="16200000">
                <a:off x="4885544" y="6069958"/>
                <a:ext cx="3472452" cy="6451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底泥悬浮，透明度降低，水生植物无法存活；</a:t>
                </a:r>
                <a:endPara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淤泥质底泥厚，种子库着床困难，影响种植萌发；</a:t>
                </a:r>
                <a:endPara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水生植被消亡后，水生动物生存困难，结构失衡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48798" name="任意多边形: 形状 83"/>
              <p:cNvSpPr/>
              <p:nvPr/>
            </p:nvSpPr>
            <p:spPr>
              <a:xfrm rot="16200000" flipH="1">
                <a:off x="4851905" y="6298160"/>
                <a:ext cx="3614928" cy="663142"/>
              </a:xfrm>
              <a:custGeom>
                <a:avLst/>
                <a:gdLst>
                  <a:gd name="connsiteX0" fmla="*/ 3931920 w 3931920"/>
                  <a:gd name="connsiteY0" fmla="*/ 0 h 254000"/>
                  <a:gd name="connsiteX1" fmla="*/ 3677920 w 3931920"/>
                  <a:gd name="connsiteY1" fmla="*/ 254000 h 254000"/>
                  <a:gd name="connsiteX2" fmla="*/ 3515360 w 3931920"/>
                  <a:gd name="connsiteY2" fmla="*/ 254000 h 254000"/>
                  <a:gd name="connsiteX3" fmla="*/ 0 w 3931920"/>
                  <a:gd name="connsiteY3" fmla="*/ 254000 h 254000"/>
                  <a:gd name="connsiteX4" fmla="*/ 0 w 3931920"/>
                  <a:gd name="connsiteY4" fmla="*/ 142240 h 254000"/>
                  <a:gd name="connsiteX0-1" fmla="*/ 3931920 w 3931920"/>
                  <a:gd name="connsiteY0-2" fmla="*/ 0 h 254000"/>
                  <a:gd name="connsiteX1-3" fmla="*/ 3677920 w 3931920"/>
                  <a:gd name="connsiteY1-4" fmla="*/ 254000 h 254000"/>
                  <a:gd name="connsiteX2-5" fmla="*/ 3515360 w 3931920"/>
                  <a:gd name="connsiteY2-6" fmla="*/ 254000 h 254000"/>
                  <a:gd name="connsiteX3-7" fmla="*/ 0 w 3931920"/>
                  <a:gd name="connsiteY3-8" fmla="*/ 254000 h 254000"/>
                  <a:gd name="connsiteX0-9" fmla="*/ 4129476 w 4129476"/>
                  <a:gd name="connsiteY0-10" fmla="*/ 0 h 242838"/>
                  <a:gd name="connsiteX1-11" fmla="*/ 3677920 w 4129476"/>
                  <a:gd name="connsiteY1-12" fmla="*/ 242838 h 242838"/>
                  <a:gd name="connsiteX2-13" fmla="*/ 3515360 w 4129476"/>
                  <a:gd name="connsiteY2-14" fmla="*/ 242838 h 242838"/>
                  <a:gd name="connsiteX3-15" fmla="*/ 0 w 4129476"/>
                  <a:gd name="connsiteY3-16" fmla="*/ 242838 h 2428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129476" h="242838">
                    <a:moveTo>
                      <a:pt x="4129476" y="0"/>
                    </a:moveTo>
                    <a:lnTo>
                      <a:pt x="3677920" y="242838"/>
                    </a:lnTo>
                    <a:lnTo>
                      <a:pt x="3515360" y="242838"/>
                    </a:lnTo>
                    <a:lnTo>
                      <a:pt x="0" y="242838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Roboto" panose="02000000000000000000"/>
                  <a:ea typeface="思源黑体 CN Regular"/>
                  <a:cs typeface="+mn-cs"/>
                </a:endParaRPr>
              </a:p>
            </p:txBody>
          </p:sp>
        </p:grpSp>
        <p:grpSp>
          <p:nvGrpSpPr>
            <p:cNvPr id="102" name="组合 3"/>
            <p:cNvGrpSpPr/>
            <p:nvPr/>
          </p:nvGrpSpPr>
          <p:grpSpPr>
            <a:xfrm rot="5400000">
              <a:off x="3045773" y="3154990"/>
              <a:ext cx="462426" cy="2645025"/>
              <a:chOff x="3925929" y="4501073"/>
              <a:chExt cx="462426" cy="2645025"/>
            </a:xfrm>
          </p:grpSpPr>
          <p:sp>
            <p:nvSpPr>
              <p:cNvPr id="1048799" name="文本框 84"/>
              <p:cNvSpPr txBox="1"/>
              <p:nvPr/>
            </p:nvSpPr>
            <p:spPr>
              <a:xfrm rot="16200000">
                <a:off x="3494291" y="6254085"/>
                <a:ext cx="1323650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外源污染物输入，加剧底泥沉积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48800" name="任意多边形: 形状 85"/>
              <p:cNvSpPr/>
              <p:nvPr/>
            </p:nvSpPr>
            <p:spPr>
              <a:xfrm rot="16200000" flipV="1">
                <a:off x="2957119" y="5693768"/>
                <a:ext cx="2623931" cy="238540"/>
              </a:xfrm>
              <a:custGeom>
                <a:avLst/>
                <a:gdLst>
                  <a:gd name="connsiteX0" fmla="*/ 2623931 w 2623931"/>
                  <a:gd name="connsiteY0" fmla="*/ 238540 h 238540"/>
                  <a:gd name="connsiteX1" fmla="*/ 2385391 w 2623931"/>
                  <a:gd name="connsiteY1" fmla="*/ 0 h 238540"/>
                  <a:gd name="connsiteX2" fmla="*/ 0 w 2623931"/>
                  <a:gd name="connsiteY2" fmla="*/ 0 h 238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23931" h="238540">
                    <a:moveTo>
                      <a:pt x="2623931" y="238540"/>
                    </a:moveTo>
                    <a:lnTo>
                      <a:pt x="238539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Roboto" panose="02000000000000000000"/>
                  <a:ea typeface="思源黑体 CN Regular"/>
                  <a:cs typeface="+mn-cs"/>
                </a:endParaRPr>
              </a:p>
            </p:txBody>
          </p:sp>
        </p:grpSp>
        <p:grpSp>
          <p:nvGrpSpPr>
            <p:cNvPr id="103" name="组合 2"/>
            <p:cNvGrpSpPr/>
            <p:nvPr/>
          </p:nvGrpSpPr>
          <p:grpSpPr>
            <a:xfrm rot="5400000">
              <a:off x="2867559" y="643116"/>
              <a:ext cx="707469" cy="2538540"/>
              <a:chOff x="3757585" y="-548324"/>
              <a:chExt cx="707469" cy="2538540"/>
            </a:xfrm>
          </p:grpSpPr>
          <p:sp>
            <p:nvSpPr>
              <p:cNvPr id="1048801" name="任意多边形: 形状 86"/>
              <p:cNvSpPr/>
              <p:nvPr/>
            </p:nvSpPr>
            <p:spPr>
              <a:xfrm rot="16200000">
                <a:off x="3122079" y="556111"/>
                <a:ext cx="2447410" cy="238540"/>
              </a:xfrm>
              <a:custGeom>
                <a:avLst/>
                <a:gdLst>
                  <a:gd name="connsiteX0" fmla="*/ 2623931 w 2623931"/>
                  <a:gd name="connsiteY0" fmla="*/ 238540 h 238540"/>
                  <a:gd name="connsiteX1" fmla="*/ 2385391 w 2623931"/>
                  <a:gd name="connsiteY1" fmla="*/ 0 h 238540"/>
                  <a:gd name="connsiteX2" fmla="*/ 0 w 2623931"/>
                  <a:gd name="connsiteY2" fmla="*/ 0 h 238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23931" h="238540">
                    <a:moveTo>
                      <a:pt x="2623931" y="238540"/>
                    </a:moveTo>
                    <a:lnTo>
                      <a:pt x="238539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Roboto" panose="02000000000000000000"/>
                  <a:ea typeface="思源黑体 CN Regular"/>
                  <a:cs typeface="+mn-cs"/>
                </a:endParaRPr>
              </a:p>
            </p:txBody>
          </p:sp>
          <p:sp>
            <p:nvSpPr>
              <p:cNvPr id="1048802" name="文本框 87"/>
              <p:cNvSpPr txBox="1"/>
              <p:nvPr/>
            </p:nvSpPr>
            <p:spPr>
              <a:xfrm rot="16200000">
                <a:off x="2835898" y="608154"/>
                <a:ext cx="2303749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外源污染持续输入，导致洪湖水质变差，水环境容量降低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04" name="组合 1"/>
            <p:cNvGrpSpPr/>
            <p:nvPr/>
          </p:nvGrpSpPr>
          <p:grpSpPr>
            <a:xfrm rot="5400000">
              <a:off x="7865787" y="368247"/>
              <a:ext cx="703149" cy="3084907"/>
              <a:chOff x="6544028" y="-756630"/>
              <a:chExt cx="703149" cy="3084907"/>
            </a:xfrm>
          </p:grpSpPr>
          <p:sp>
            <p:nvSpPr>
              <p:cNvPr id="1048803" name="文本框 89"/>
              <p:cNvSpPr txBox="1"/>
              <p:nvPr/>
            </p:nvSpPr>
            <p:spPr>
              <a:xfrm rot="16200000">
                <a:off x="5687256" y="100142"/>
                <a:ext cx="2173918" cy="4603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生态系统破坏，</a:t>
                </a:r>
                <a:endPara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导致水体自净能力降低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48804" name="任意多边形: 形状 90"/>
              <p:cNvSpPr/>
              <p:nvPr/>
            </p:nvSpPr>
            <p:spPr>
              <a:xfrm rot="16200000" flipH="1">
                <a:off x="5815941" y="897042"/>
                <a:ext cx="2623931" cy="238540"/>
              </a:xfrm>
              <a:custGeom>
                <a:avLst/>
                <a:gdLst>
                  <a:gd name="connsiteX0" fmla="*/ 2623931 w 2623931"/>
                  <a:gd name="connsiteY0" fmla="*/ 238540 h 238540"/>
                  <a:gd name="connsiteX1" fmla="*/ 2385391 w 2623931"/>
                  <a:gd name="connsiteY1" fmla="*/ 0 h 238540"/>
                  <a:gd name="connsiteX2" fmla="*/ 0 w 2623931"/>
                  <a:gd name="connsiteY2" fmla="*/ 0 h 238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23931" h="238540">
                    <a:moveTo>
                      <a:pt x="2623931" y="238540"/>
                    </a:moveTo>
                    <a:lnTo>
                      <a:pt x="238539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Roboto" panose="02000000000000000000"/>
                  <a:ea typeface="思源黑体 CN Regular"/>
                  <a:cs typeface="+mn-cs"/>
                </a:endParaRPr>
              </a:p>
            </p:txBody>
          </p:sp>
        </p:grpSp>
        <p:sp>
          <p:nvSpPr>
            <p:cNvPr id="1048805" name="文本框 91"/>
            <p:cNvSpPr txBox="1"/>
            <p:nvPr/>
          </p:nvSpPr>
          <p:spPr>
            <a:xfrm rot="16200000">
              <a:off x="5553233" y="2722555"/>
              <a:ext cx="1367790" cy="4616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水质恶化影响水生动植物存活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806" name="任意多边形: 形状 92"/>
            <p:cNvSpPr/>
            <p:nvPr/>
          </p:nvSpPr>
          <p:spPr>
            <a:xfrm rot="16200000">
              <a:off x="5372672" y="3421170"/>
              <a:ext cx="1605280" cy="366345"/>
            </a:xfrm>
            <a:custGeom>
              <a:avLst/>
              <a:gdLst>
                <a:gd name="connsiteX0" fmla="*/ 0 w 1605280"/>
                <a:gd name="connsiteY0" fmla="*/ 325120 h 325120"/>
                <a:gd name="connsiteX1" fmla="*/ 132080 w 1605280"/>
                <a:gd name="connsiteY1" fmla="*/ 0 h 325120"/>
                <a:gd name="connsiteX2" fmla="*/ 1605280 w 1605280"/>
                <a:gd name="connsiteY2" fmla="*/ 0 h 32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5280" h="325120">
                  <a:moveTo>
                    <a:pt x="0" y="325120"/>
                  </a:moveTo>
                  <a:lnTo>
                    <a:pt x="132080" y="0"/>
                  </a:lnTo>
                  <a:lnTo>
                    <a:pt x="160528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sp>
          <p:nvSpPr>
            <p:cNvPr id="1048807" name="任意多边形: 形状 93"/>
            <p:cNvSpPr/>
            <p:nvPr/>
          </p:nvSpPr>
          <p:spPr>
            <a:xfrm rot="16200000">
              <a:off x="5859121" y="2957443"/>
              <a:ext cx="1219200" cy="0"/>
            </a:xfrm>
            <a:custGeom>
              <a:avLst/>
              <a:gdLst>
                <a:gd name="connsiteX0" fmla="*/ 1219200 w 1219200"/>
                <a:gd name="connsiteY0" fmla="*/ 0 h 0"/>
                <a:gd name="connsiteX1" fmla="*/ 0 w 1219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19200">
                  <a:moveTo>
                    <a:pt x="1219200" y="0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 panose="02000000000000000000"/>
                <a:ea typeface="思源黑体 CN Regular"/>
                <a:cs typeface="+mn-cs"/>
              </a:endParaRPr>
            </a:p>
          </p:txBody>
        </p:sp>
        <p:grpSp>
          <p:nvGrpSpPr>
            <p:cNvPr id="105" name="组合 6"/>
            <p:cNvGrpSpPr/>
            <p:nvPr/>
          </p:nvGrpSpPr>
          <p:grpSpPr>
            <a:xfrm>
              <a:off x="7473966" y="2483763"/>
              <a:ext cx="2616123" cy="1631627"/>
              <a:chOff x="7807297" y="2450559"/>
              <a:chExt cx="2616123" cy="1631627"/>
            </a:xfrm>
          </p:grpSpPr>
          <p:sp>
            <p:nvSpPr>
              <p:cNvPr id="1048808" name="箭头: 下 107"/>
              <p:cNvSpPr/>
              <p:nvPr/>
            </p:nvSpPr>
            <p:spPr>
              <a:xfrm rot="16200000" flipV="1">
                <a:off x="7824529" y="3032963"/>
                <a:ext cx="432356" cy="466820"/>
              </a:xfrm>
              <a:prstGeom prst="downArrow">
                <a:avLst/>
              </a:prstGeom>
              <a:gradFill flip="none" rotWithShape="1">
                <a:gsLst>
                  <a:gs pos="0">
                    <a:srgbClr val="8BBAD4">
                      <a:alpha val="47000"/>
                    </a:srgbClr>
                  </a:gs>
                  <a:gs pos="98000">
                    <a:srgbClr val="2F557A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Roboto" panose="02000000000000000000"/>
                  <a:ea typeface="思源黑体 CN Regular"/>
                  <a:cs typeface="+mn-cs"/>
                </a:endParaRPr>
              </a:p>
            </p:txBody>
          </p:sp>
          <p:grpSp>
            <p:nvGrpSpPr>
              <p:cNvPr id="106" name="组合 5"/>
              <p:cNvGrpSpPr/>
              <p:nvPr/>
            </p:nvGrpSpPr>
            <p:grpSpPr>
              <a:xfrm>
                <a:off x="8317259" y="2450559"/>
                <a:ext cx="2106161" cy="1631627"/>
                <a:chOff x="8317259" y="2450559"/>
                <a:chExt cx="2106161" cy="1631627"/>
              </a:xfrm>
            </p:grpSpPr>
            <p:sp>
              <p:nvSpPr>
                <p:cNvPr id="1048809" name="ComponentBackground1"/>
                <p:cNvSpPr/>
                <p:nvPr/>
              </p:nvSpPr>
              <p:spPr>
                <a:xfrm>
                  <a:off x="8351635" y="2450559"/>
                  <a:ext cx="2071785" cy="1630337"/>
                </a:xfrm>
                <a:prstGeom prst="roundRect">
                  <a:avLst>
                    <a:gd name="adj" fmla="val 15758"/>
                  </a:avLst>
                </a:prstGeom>
                <a:gradFill flip="none" rotWithShape="1">
                  <a:gsLst>
                    <a:gs pos="40000">
                      <a:schemeClr val="accent1">
                        <a:lumMod val="20000"/>
                        <a:lumOff val="80000"/>
                        <a:alpha val="0"/>
                      </a:schemeClr>
                    </a:gs>
                    <a:gs pos="97000">
                      <a:schemeClr val="accent1">
                        <a:lumMod val="60000"/>
                        <a:lumOff val="40000"/>
                        <a:alpha val="1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ln w="9525">
                  <a:solidFill>
                    <a:schemeClr val="accent1">
                      <a:alpha val="50000"/>
                    </a:schemeClr>
                  </a:solidFill>
                </a:ln>
                <a:effectLst>
                  <a:outerShdw blurRad="203200" dist="152400" dir="19260000" algn="ctr" rotWithShape="0">
                    <a:schemeClr val="accent1">
                      <a:alpha val="15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805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Roboto" panose="02000000000000000000"/>
                    <a:ea typeface="思源黑体 CN Regular"/>
                    <a:cs typeface="+mn-cs"/>
                  </a:endParaRPr>
                </a:p>
              </p:txBody>
            </p:sp>
            <p:grpSp>
              <p:nvGrpSpPr>
                <p:cNvPr id="107" name="组合 106"/>
                <p:cNvGrpSpPr/>
                <p:nvPr/>
              </p:nvGrpSpPr>
              <p:grpSpPr>
                <a:xfrm>
                  <a:off x="8317259" y="2470274"/>
                  <a:ext cx="2106161" cy="1611912"/>
                  <a:chOff x="4196246" y="5785973"/>
                  <a:chExt cx="2106161" cy="1611912"/>
                </a:xfrm>
              </p:grpSpPr>
              <p:sp>
                <p:nvSpPr>
                  <p:cNvPr id="1048810" name="矩形: 圆角 100"/>
                  <p:cNvSpPr/>
                  <p:nvPr/>
                </p:nvSpPr>
                <p:spPr>
                  <a:xfrm>
                    <a:off x="4381716" y="5785973"/>
                    <a:ext cx="1802191" cy="730552"/>
                  </a:xfrm>
                  <a:prstGeom prst="roundRect">
                    <a:avLst/>
                  </a:prstGeom>
                  <a:noFill/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rtlCol="0" anchor="ctr"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30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zh-CN" altLang="en-US" sz="1405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政策</a:t>
                    </a:r>
                    <a:endParaRPr kumimoji="0" lang="en-US" altLang="zh-CN" sz="1405" b="1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" panose="05000000000000000000" charset="0"/>
                      <a:buNone/>
                    </a:pPr>
                    <a:r>
                      <a:rPr kumimoji="0" lang="zh-CN" alt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十年禁捕、增殖放流</a:t>
                    </a:r>
                    <a:endParaRPr kumimoji="0" lang="zh-CN" altLang="en-US" sz="12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048811" name="矩形: 圆角 101"/>
                  <p:cNvSpPr/>
                  <p:nvPr/>
                </p:nvSpPr>
                <p:spPr>
                  <a:xfrm>
                    <a:off x="4196246" y="6667606"/>
                    <a:ext cx="2106161" cy="730279"/>
                  </a:xfrm>
                  <a:prstGeom prst="roundRect">
                    <a:avLst/>
                  </a:prstGeom>
                  <a:noFill/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rtlCol="0" anchor="ctr"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30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zh-CN" altLang="en-US" sz="1405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气候</a:t>
                    </a:r>
                    <a:endParaRPr kumimoji="0" lang="en-US" altLang="zh-CN" sz="1405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40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en-US" altLang="zh-CN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2016</a:t>
                    </a:r>
                    <a:r>
                      <a: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年、</a:t>
                    </a:r>
                    <a:r>
                      <a:rPr kumimoji="0" lang="en-US" altLang="zh-CN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2020</a:t>
                    </a:r>
                    <a:r>
                      <a: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rPr>
                      <a:t>年大洪水，持续高水位、低透明度影响</a:t>
                    </a:r>
                    <a:endParaRPr kumimoji="0" lang="zh-CN" alt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048812" name="文本框 103"/>
                  <p:cNvSpPr txBox="1"/>
                  <p:nvPr/>
                </p:nvSpPr>
                <p:spPr>
                  <a:xfrm>
                    <a:off x="5093731" y="6319544"/>
                    <a:ext cx="346381" cy="430530"/>
                  </a:xfrm>
                  <a:prstGeom prst="rect">
                    <a:avLst/>
                  </a:prstGeom>
                  <a:noFill/>
                </p:spPr>
                <p:txBody>
                  <a:bodyPr wrap="square" lIns="36000" tIns="0" rIns="36000" bIns="0" rtlCol="0">
                    <a:spAutoFit/>
                  </a:bodyPr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r>
                      <a:rPr kumimoji="0" lang="en-US" altLang="zh-C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Roboto" panose="02000000000000000000"/>
                        <a:ea typeface="思源黑体 CN Regular"/>
                        <a:cs typeface="+mn-cs"/>
                      </a:rPr>
                      <a:t>+</a:t>
                    </a:r>
                    <a:endParaRPr kumimoji="0" lang="en-US" altLang="zh-CN" sz="28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Roboto" panose="02000000000000000000"/>
                      <a:ea typeface="思源黑体 CN Regular"/>
                      <a:cs typeface="+mn-cs"/>
                    </a:endParaRPr>
                  </a:p>
                </p:txBody>
              </p:sp>
            </p:grpSp>
          </p:grpSp>
        </p:grpSp>
      </p:grpSp>
      <p:sp>
        <p:nvSpPr>
          <p:cNvPr id="1048813" name="文本框 112"/>
          <p:cNvSpPr txBox="1"/>
          <p:nvPr/>
        </p:nvSpPr>
        <p:spPr>
          <a:xfrm>
            <a:off x="976630" y="1240155"/>
            <a:ext cx="10461625" cy="64516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外源污染持续输入、内源污染沉积与释放是湖泊水质恶化的主要原因，底泥、水质与极端水文条件的多重叠加，导致水生态系统持续恶化，最终形成外源、内源、水质、水生态的恶性循环。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99540" y="6129655"/>
            <a:ext cx="95021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rgbClr val="C00000"/>
                </a:solidFill>
              </a:rPr>
              <a:t>气候与生态环境监测是成因分析、治理措施和成效评估的基础</a:t>
            </a:r>
            <a:endParaRPr lang="zh-CN" altLang="en-US" sz="2400" b="1">
              <a:solidFill>
                <a:srgbClr val="C00000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768085" y="226760"/>
            <a:ext cx="1006348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1800"/>
              </a:spcBef>
              <a:defRPr/>
            </a:pPr>
            <a:r>
              <a:rPr lang="en-US" altLang="zh-CN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发展与革新水污染溯源方法体系</a:t>
            </a:r>
            <a:endParaRPr lang="zh-CN" altLang="en-US" sz="3200" b="1" dirty="0">
              <a:solidFill>
                <a:srgbClr val="1920A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4709" y="1158111"/>
            <a:ext cx="10515867" cy="4959188"/>
          </a:xfrm>
          <a:prstGeom prst="rect">
            <a:avLst/>
          </a:prstGeom>
        </p:spPr>
      </p:pic>
      <p:sp>
        <p:nvSpPr>
          <p:cNvPr id="56" name="文本框 9"/>
          <p:cNvSpPr txBox="1">
            <a:spLocks noChangeArrowheads="1"/>
          </p:cNvSpPr>
          <p:nvPr/>
        </p:nvSpPr>
        <p:spPr bwMode="auto">
          <a:xfrm>
            <a:off x="3453130" y="5897245"/>
            <a:ext cx="600329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fontAlgn="auto" hangingPunct="1">
              <a:lnSpc>
                <a:spcPct val="125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关键：提高准确性与可靠性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324485" y="423545"/>
            <a:ext cx="8816340" cy="705485"/>
          </a:xfrm>
        </p:spPr>
        <p:txBody>
          <a:bodyPr vert="horz" wrap="square" lIns="68580" tIns="34290" rIns="68580" bIns="34290" numCol="1" anchor="ctr" anchorCtr="0" compatLnSpc="1">
            <a:normAutofit fontScale="900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挑战</a:t>
            </a:r>
            <a:r>
              <a:rPr lang="en-US" altLang="zh-CN"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4</a:t>
            </a:r>
            <a:r>
              <a:rPr sz="3200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：如何精细刻画</a:t>
            </a:r>
            <a:r>
              <a:rPr sz="32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sym typeface="+mn-ea"/>
              </a:rPr>
              <a:t>湖泊流域物质循环过程？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07" y="1296212"/>
            <a:ext cx="10125186" cy="5306877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324485" y="423545"/>
            <a:ext cx="8816340" cy="705485"/>
          </a:xfrm>
        </p:spPr>
        <p:txBody>
          <a:bodyPr vert="horz" wrap="square" lIns="68580" tIns="34290" rIns="68580" bIns="34290" numCol="1" anchor="ctr" anchorCtr="0" compatLnSpc="1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sz="2665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挑战</a:t>
            </a:r>
            <a:r>
              <a:rPr lang="en-US" altLang="zh-CN" sz="2665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5</a:t>
            </a:r>
            <a:r>
              <a:rPr sz="2665" dirty="0">
                <a:solidFill>
                  <a:srgbClr val="FFFF00"/>
                </a:solidFill>
                <a:latin typeface="微软雅黑" panose="020B0503020204020204" pitchFamily="34" charset="-122"/>
                <a:cs typeface="+mn-ea"/>
                <a:sym typeface="+mn-ea"/>
              </a:rPr>
              <a:t>：如何推动</a:t>
            </a:r>
            <a:r>
              <a:rPr sz="2665" spc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污染一体化协同防控与技术创新</a:t>
            </a:r>
            <a:r>
              <a:rPr sz="2665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sym typeface="+mn-ea"/>
              </a:rPr>
              <a:t>？</a:t>
            </a:r>
            <a:endParaRPr kumimoji="0" lang="zh-CN" altLang="en-US" sz="2665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328" y="1840455"/>
            <a:ext cx="3872361" cy="20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47065" y="1162078"/>
            <a:ext cx="3487371" cy="2013896"/>
          </a:xfrm>
          <a:prstGeom prst="rect">
            <a:avLst/>
          </a:prstGeom>
          <a:ln>
            <a:solidFill>
              <a:srgbClr val="1A0000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458389" y="3288031"/>
            <a:ext cx="3360373" cy="5835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z="1600" dirty="0"/>
              <a:t>受污染的河流补给地下水</a:t>
            </a:r>
            <a:endParaRPr lang="en-US" altLang="zh-CN" sz="1600" dirty="0"/>
          </a:p>
          <a:p>
            <a:pPr fontAlgn="auto"/>
            <a:r>
              <a:rPr lang="zh-CN" altLang="en-US" sz="1600" dirty="0"/>
              <a:t>造成地下水污染 </a:t>
            </a:r>
            <a:endParaRPr lang="zh-CN" altLang="en-US" sz="16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787" y="1182943"/>
            <a:ext cx="3552395" cy="205289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065572" y="3288031"/>
            <a:ext cx="3974443" cy="5835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z="1600" dirty="0"/>
              <a:t>废弃矿山水环境污染</a:t>
            </a:r>
            <a:r>
              <a:rPr lang="en-US" altLang="zh-CN" sz="1600" dirty="0"/>
              <a:t>——</a:t>
            </a:r>
            <a:endParaRPr lang="en-US" altLang="zh-CN" sz="1600" dirty="0"/>
          </a:p>
          <a:p>
            <a:pPr fontAlgn="auto"/>
            <a:r>
              <a:rPr lang="zh-CN" altLang="en-US" sz="1600" dirty="0"/>
              <a:t>降水入渗</a:t>
            </a:r>
            <a:r>
              <a:rPr lang="en-US" altLang="zh-CN" sz="1600" dirty="0"/>
              <a:t>-</a:t>
            </a:r>
            <a:r>
              <a:rPr lang="zh-CN" altLang="en-US" sz="1600" dirty="0"/>
              <a:t>矿渣淋滤</a:t>
            </a:r>
            <a:r>
              <a:rPr lang="en-US" altLang="zh-CN" sz="1600" dirty="0"/>
              <a:t>-</a:t>
            </a:r>
            <a:r>
              <a:rPr lang="zh-CN" altLang="en-US" sz="1600" dirty="0"/>
              <a:t>地下水排泄</a:t>
            </a:r>
            <a:r>
              <a:rPr lang="en-US" altLang="zh-CN" sz="1600" dirty="0"/>
              <a:t>-</a:t>
            </a:r>
            <a:r>
              <a:rPr lang="zh-CN" altLang="en-US" sz="1600" dirty="0"/>
              <a:t>河流污染</a:t>
            </a:r>
            <a:endParaRPr lang="zh-CN" altLang="en-US" sz="1600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963" y="4161903"/>
            <a:ext cx="3848525" cy="1954636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29140" y="6194134"/>
            <a:ext cx="3552395" cy="5835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z="1600" dirty="0"/>
              <a:t>管网污水泄漏至地下</a:t>
            </a:r>
            <a:endParaRPr lang="en-US" altLang="zh-CN" sz="1600" dirty="0"/>
          </a:p>
          <a:p>
            <a:pPr fontAlgn="auto"/>
            <a:r>
              <a:rPr lang="zh-CN" altLang="en-US" sz="1600" dirty="0"/>
              <a:t>受污染的地下水流至河湖水体</a:t>
            </a:r>
            <a:endParaRPr lang="zh-CN" altLang="en-US" sz="1600" dirty="0"/>
          </a:p>
        </p:txBody>
      </p:sp>
      <p:pic>
        <p:nvPicPr>
          <p:cNvPr id="26" name="图片 2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329" y="4164761"/>
            <a:ext cx="3483993" cy="1910479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4725329" y="6194133"/>
            <a:ext cx="3516993" cy="5835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z="1600" dirty="0"/>
              <a:t>地下水排泄携带污染物和营养盐进入湖泊湿地或近海水体</a:t>
            </a:r>
            <a:endParaRPr lang="zh-CN" altLang="en-US" sz="1600" dirty="0"/>
          </a:p>
        </p:txBody>
      </p:sp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8400415" y="4580255"/>
            <a:ext cx="3791585" cy="17532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62255" indent="-262255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11200" indent="-262255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indent="-215900" eaLnBrk="1" fontAlgn="base" hangingPunct="1">
              <a:lnSpc>
                <a:spcPct val="150000"/>
              </a:lnSpc>
              <a:spcAft>
                <a:spcPct val="0"/>
              </a:spcAft>
              <a:buClr>
                <a:srgbClr val="006DB8"/>
              </a:buClr>
              <a:buSzPct val="70000"/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Monotype Sorts" pitchFamily="2" charset="2"/>
              </a:rPr>
              <a:t>流域地表水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Monotype Sorts" pitchFamily="2" charset="2"/>
              </a:rPr>
              <a:t>-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Monotype Sorts" pitchFamily="2" charset="2"/>
              </a:rPr>
              <a:t>地下水协同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  <a:sym typeface="Monotype Sorts" pitchFamily="2" charset="2"/>
            </a:endParaRPr>
          </a:p>
          <a:p>
            <a:pPr marL="0" indent="-215900" eaLnBrk="1" fontAlgn="base" hangingPunct="1">
              <a:lnSpc>
                <a:spcPct val="150000"/>
              </a:lnSpc>
              <a:spcAft>
                <a:spcPct val="0"/>
              </a:spcAft>
              <a:buClr>
                <a:srgbClr val="006DB8"/>
              </a:buClr>
              <a:buSzPct val="70000"/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Monotype Sorts" pitchFamily="2" charset="2"/>
              </a:rPr>
              <a:t>土壤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Monotype Sorts" pitchFamily="2" charset="2"/>
              </a:rPr>
              <a:t>-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Monotype Sorts" pitchFamily="2" charset="2"/>
              </a:rPr>
              <a:t>地下水协同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  <a:sym typeface="Monotype Sorts" pitchFamily="2" charset="2"/>
            </a:endParaRPr>
          </a:p>
          <a:p>
            <a:pPr marL="0" indent="-215900" eaLnBrk="1" fontAlgn="base" hangingPunct="1">
              <a:lnSpc>
                <a:spcPct val="150000"/>
              </a:lnSpc>
              <a:spcAft>
                <a:spcPct val="0"/>
              </a:spcAft>
              <a:buClr>
                <a:srgbClr val="006DB8"/>
              </a:buClr>
              <a:buSzPct val="70000"/>
              <a:buFont typeface="Wingdings" panose="05000000000000000000" pitchFamily="2" charset="2"/>
              <a:buChar char="n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Monotype Sorts" pitchFamily="2" charset="2"/>
              </a:rPr>
              <a:t>区域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Monotype Sorts" pitchFamily="2" charset="2"/>
              </a:rPr>
              <a:t>-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  <a:sym typeface="Monotype Sorts" pitchFamily="2" charset="2"/>
              </a:rPr>
              <a:t>场地协同</a:t>
            </a:r>
            <a:endParaRPr lang="en-GB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  <a:sym typeface="Monotype Sorts" pitchFamily="2" charset="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8" t="2461" r="13961" b="20886"/>
          <a:stretch>
            <a:fillRect/>
          </a:stretch>
        </p:blipFill>
        <p:spPr>
          <a:xfrm>
            <a:off x="632731" y="2227795"/>
            <a:ext cx="2746521" cy="2717301"/>
          </a:xfrm>
          <a:prstGeom prst="ellipse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961000" y="999000"/>
            <a:ext cx="3307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5162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677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报告提纲</a:t>
            </a:r>
            <a:endParaRPr kumimoji="0" lang="zh-CN" altLang="en-US" sz="4800" b="1" i="0" u="none" strike="noStrike" kern="1200" cap="none" spc="677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" name="图片 1" descr="0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00" y="369000"/>
            <a:ext cx="2428066" cy="559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37"/>
          <p:cNvSpPr>
            <a:spLocks noChangeArrowheads="1"/>
          </p:cNvSpPr>
          <p:nvPr/>
        </p:nvSpPr>
        <p:spPr bwMode="auto">
          <a:xfrm>
            <a:off x="5081270" y="2630805"/>
            <a:ext cx="6203315" cy="248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03251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75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一、流域生态修复面临之挑战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  <a:p>
            <a:pPr marL="0" marR="0" lvl="0" indent="0" algn="l" defTabSz="103251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75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二、案例分析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（底泥洗脱技术；</a:t>
            </a:r>
            <a:r>
              <a:rPr lang="zh-CN" altLang="en-US" sz="2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逆向调控技术）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  <a:p>
            <a:pPr marL="0" marR="0" lvl="0" indent="0" algn="l" defTabSz="103251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75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三、展望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3" descr="PPT-6x3-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2" y="0"/>
            <a:ext cx="12192001" cy="6857999"/>
          </a:xfrm>
          <a:prstGeom prst="rect">
            <a:avLst/>
          </a:prstGeom>
        </p:spPr>
      </p:pic>
      <p:sp>
        <p:nvSpPr>
          <p:cNvPr id="1048581" name="文本框 1"/>
          <p:cNvSpPr txBox="1"/>
          <p:nvPr/>
        </p:nvSpPr>
        <p:spPr>
          <a:xfrm>
            <a:off x="1264920" y="1576070"/>
            <a:ext cx="9835515" cy="298132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marL="0" marR="0" lvl="0" indent="0" algn="ctr" defTabSz="516255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通过两个案例，进一步阐述：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516255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如何基于污染物迁移转化规律的认识，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516255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研发绿色低碳的污染防治与生态修复技术？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097153" name="图片 20" descr="0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04555" y="377825"/>
            <a:ext cx="3134995" cy="71183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3" descr="PPT-6x3-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2" y="0"/>
            <a:ext cx="12192001" cy="6857999"/>
          </a:xfrm>
          <a:prstGeom prst="rect">
            <a:avLst/>
          </a:prstGeom>
        </p:spPr>
      </p:pic>
      <p:sp>
        <p:nvSpPr>
          <p:cNvPr id="1048581" name="文本框 1"/>
          <p:cNvSpPr txBox="1"/>
          <p:nvPr/>
        </p:nvSpPr>
        <p:spPr>
          <a:xfrm>
            <a:off x="1624965" y="2331720"/>
            <a:ext cx="9208770" cy="298132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marL="0" marR="0" lvl="0" indent="0" algn="ctr" defTabSz="516255" rtl="0" eaLnBrk="1" fontAlgn="auto" latinLnBrk="0" hangingPunct="1">
              <a:lnSpc>
                <a:spcPct val="15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案例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：基于底泥洗脱的水体生境修复技术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516255" rtl="0" eaLnBrk="1" fontAlgn="auto" latinLnBrk="0" hangingPunct="1">
              <a:lnSpc>
                <a:spcPct val="15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097153" name="图片 20" descr="0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04555" y="377825"/>
            <a:ext cx="3134995" cy="71183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15" name="标题 1"/>
          <p:cNvSpPr>
            <a:spLocks noGrp="1"/>
          </p:cNvSpPr>
          <p:nvPr/>
        </p:nvSpPr>
        <p:spPr>
          <a:xfrm>
            <a:off x="480695" y="396240"/>
            <a:ext cx="8660130" cy="705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68580" tIns="34290" rIns="68580" bIns="34290" numCol="1" rtlCol="0" anchor="ctr" anchorCtr="0" compatLnSpc="1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清淤</a:t>
            </a: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方式</a:t>
            </a:r>
            <a:endParaRPr sz="3200">
              <a:solidFill>
                <a:srgbClr val="FFFF00"/>
              </a:solidFill>
              <a:latin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61645" y="1233805"/>
            <a:ext cx="10941050" cy="556450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15" name="标题 1"/>
          <p:cNvSpPr>
            <a:spLocks noGrp="1"/>
          </p:cNvSpPr>
          <p:nvPr/>
        </p:nvSpPr>
        <p:spPr>
          <a:xfrm>
            <a:off x="480695" y="396240"/>
            <a:ext cx="8660130" cy="705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68580" tIns="34290" rIns="68580" bIns="34290" numCol="1" rtlCol="0" anchor="ctr" anchorCtr="0" compatLnSpc="1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zh-CN"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底泥内源释放机理</a:t>
            </a:r>
            <a:endParaRPr altLang="zh-CN" sz="3200">
              <a:solidFill>
                <a:srgbClr val="FFFF00"/>
              </a:solidFill>
              <a:latin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sp>
        <p:nvSpPr>
          <p:cNvPr id="1048622" name="AutoShape 33"/>
          <p:cNvSpPr>
            <a:spLocks noChangeAspect="1" noChangeArrowheads="1" noTextEdit="1"/>
          </p:cNvSpPr>
          <p:nvPr/>
        </p:nvSpPr>
        <p:spPr bwMode="auto">
          <a:xfrm>
            <a:off x="5971540" y="3223895"/>
            <a:ext cx="10795" cy="1079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56" tIns="45728" rIns="91456" bIns="45728" numCol="1" anchor="t" anchorCtr="0" compatLnSpc="1"/>
          <a:p>
            <a:endParaRPr lang="zh-CN" altLang="en-US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623" name="TextBox 76"/>
          <p:cNvSpPr txBox="1"/>
          <p:nvPr/>
        </p:nvSpPr>
        <p:spPr>
          <a:xfrm>
            <a:off x="0" y="1232535"/>
            <a:ext cx="12192000" cy="6559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lvl="0" algn="ctr">
              <a:buClrTx/>
              <a:buSzTx/>
              <a:buFontTx/>
            </a:pPr>
            <a:endParaRPr lang="zh-CN" altLang="en-US" sz="2000" b="1">
              <a:solidFill>
                <a:srgbClr val="1D41D5"/>
              </a:solidFill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0490" y="1341755"/>
            <a:ext cx="11668125" cy="5330190"/>
            <a:chOff x="174" y="2113"/>
            <a:chExt cx="18375" cy="8394"/>
          </a:xfrm>
        </p:grpSpPr>
        <p:pic>
          <p:nvPicPr>
            <p:cNvPr id="3" name="picture 35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174" y="3769"/>
              <a:ext cx="18375" cy="6738"/>
            </a:xfrm>
            <a:prstGeom prst="rect">
              <a:avLst/>
            </a:prstGeom>
          </p:spPr>
        </p:pic>
        <p:sp>
          <p:nvSpPr>
            <p:cNvPr id="4" name="path 358"/>
            <p:cNvSpPr/>
            <p:nvPr/>
          </p:nvSpPr>
          <p:spPr>
            <a:xfrm>
              <a:off x="1879" y="3917"/>
              <a:ext cx="16096" cy="2983"/>
            </a:xfrm>
            <a:custGeom>
              <a:avLst/>
              <a:gdLst/>
              <a:ahLst/>
              <a:cxnLst/>
              <a:rect l="0" t="0" r="0" b="0"/>
              <a:pathLst>
                <a:path w="16096" h="2982">
                  <a:moveTo>
                    <a:pt x="16086" y="2972"/>
                  </a:moveTo>
                  <a:lnTo>
                    <a:pt x="10" y="2942"/>
                  </a:lnTo>
                </a:path>
              </a:pathLst>
            </a:custGeom>
            <a:noFill/>
            <a:ln w="12700" cap="sq">
              <a:solidFill>
                <a:srgbClr val="003C83"/>
              </a:solidFill>
              <a:prstDash val="solid"/>
              <a:round/>
            </a:ln>
          </p:spPr>
          <p:txBody>
            <a:bodyPr rtlCol="0"/>
            <a:p>
              <a:pPr algn="ctr"/>
              <a:endParaRPr lang="zh-CN" altLang="en-US" sz="1800"/>
            </a:p>
          </p:txBody>
        </p:sp>
        <p:grpSp>
          <p:nvGrpSpPr>
            <p:cNvPr id="5" name="group 48"/>
            <p:cNvGrpSpPr/>
            <p:nvPr/>
          </p:nvGrpSpPr>
          <p:grpSpPr>
            <a:xfrm rot="21600000">
              <a:off x="1861" y="3759"/>
              <a:ext cx="16115" cy="3140"/>
              <a:chOff x="0" y="0"/>
              <a:chExt cx="10233025" cy="1993899"/>
            </a:xfrm>
          </p:grpSpPr>
          <p:sp>
            <p:nvSpPr>
              <p:cNvPr id="6" name="path 360"/>
              <p:cNvSpPr/>
              <p:nvPr/>
            </p:nvSpPr>
            <p:spPr>
              <a:xfrm>
                <a:off x="100000" y="100000"/>
                <a:ext cx="10133024" cy="1893899"/>
              </a:xfrm>
              <a:custGeom>
                <a:avLst/>
                <a:gdLst/>
                <a:ahLst/>
                <a:cxnLst/>
                <a:rect l="0" t="0" r="0" b="0"/>
                <a:pathLst>
                  <a:path w="15957" h="2982">
                    <a:moveTo>
                      <a:pt x="2202" y="107"/>
                    </a:moveTo>
                    <a:lnTo>
                      <a:pt x="2331" y="137"/>
                    </a:lnTo>
                    <a:lnTo>
                      <a:pt x="2479" y="227"/>
                    </a:lnTo>
                    <a:lnTo>
                      <a:pt x="2627" y="257"/>
                    </a:lnTo>
                    <a:lnTo>
                      <a:pt x="2757" y="302"/>
                    </a:lnTo>
                    <a:lnTo>
                      <a:pt x="2886" y="347"/>
                    </a:lnTo>
                    <a:lnTo>
                      <a:pt x="3016" y="392"/>
                    </a:lnTo>
                    <a:lnTo>
                      <a:pt x="3145" y="437"/>
                    </a:lnTo>
                    <a:lnTo>
                      <a:pt x="3275" y="482"/>
                    </a:lnTo>
                    <a:lnTo>
                      <a:pt x="3404" y="497"/>
                    </a:lnTo>
                    <a:lnTo>
                      <a:pt x="3534" y="542"/>
                    </a:lnTo>
                    <a:lnTo>
                      <a:pt x="3663" y="602"/>
                    </a:lnTo>
                    <a:lnTo>
                      <a:pt x="3811" y="677"/>
                    </a:lnTo>
                    <a:lnTo>
                      <a:pt x="3941" y="767"/>
                    </a:lnTo>
                    <a:lnTo>
                      <a:pt x="4033" y="872"/>
                    </a:lnTo>
                    <a:lnTo>
                      <a:pt x="4163" y="962"/>
                    </a:lnTo>
                    <a:lnTo>
                      <a:pt x="4292" y="1007"/>
                    </a:lnTo>
                    <a:lnTo>
                      <a:pt x="4422" y="1052"/>
                    </a:lnTo>
                    <a:lnTo>
                      <a:pt x="4551" y="1082"/>
                    </a:lnTo>
                    <a:lnTo>
                      <a:pt x="4699" y="1112"/>
                    </a:lnTo>
                    <a:lnTo>
                      <a:pt x="4847" y="1157"/>
                    </a:lnTo>
                    <a:lnTo>
                      <a:pt x="4977" y="1187"/>
                    </a:lnTo>
                    <a:lnTo>
                      <a:pt x="5106" y="1202"/>
                    </a:lnTo>
                    <a:lnTo>
                      <a:pt x="5236" y="1232"/>
                    </a:lnTo>
                    <a:lnTo>
                      <a:pt x="5402" y="1277"/>
                    </a:lnTo>
                    <a:lnTo>
                      <a:pt x="5550" y="1292"/>
                    </a:lnTo>
                    <a:lnTo>
                      <a:pt x="5680" y="1307"/>
                    </a:lnTo>
                    <a:lnTo>
                      <a:pt x="5809" y="1307"/>
                    </a:lnTo>
                    <a:lnTo>
                      <a:pt x="5957" y="1337"/>
                    </a:lnTo>
                    <a:lnTo>
                      <a:pt x="6087" y="1337"/>
                    </a:lnTo>
                    <a:lnTo>
                      <a:pt x="6216" y="1337"/>
                    </a:lnTo>
                    <a:lnTo>
                      <a:pt x="6346" y="1337"/>
                    </a:lnTo>
                    <a:lnTo>
                      <a:pt x="6475" y="1337"/>
                    </a:lnTo>
                    <a:lnTo>
                      <a:pt x="6642" y="1337"/>
                    </a:lnTo>
                    <a:lnTo>
                      <a:pt x="6790" y="1337"/>
                    </a:lnTo>
                    <a:lnTo>
                      <a:pt x="6938" y="1337"/>
                    </a:lnTo>
                    <a:lnTo>
                      <a:pt x="7067" y="1337"/>
                    </a:lnTo>
                    <a:lnTo>
                      <a:pt x="7197" y="1337"/>
                    </a:lnTo>
                    <a:lnTo>
                      <a:pt x="7326" y="1337"/>
                    </a:lnTo>
                    <a:lnTo>
                      <a:pt x="7456" y="1337"/>
                    </a:lnTo>
                    <a:lnTo>
                      <a:pt x="7585" y="1337"/>
                    </a:lnTo>
                    <a:lnTo>
                      <a:pt x="7715" y="1337"/>
                    </a:lnTo>
                    <a:lnTo>
                      <a:pt x="7900" y="1337"/>
                    </a:lnTo>
                    <a:lnTo>
                      <a:pt x="8048" y="1337"/>
                    </a:lnTo>
                    <a:lnTo>
                      <a:pt x="8177" y="1337"/>
                    </a:lnTo>
                    <a:lnTo>
                      <a:pt x="8344" y="1337"/>
                    </a:lnTo>
                    <a:lnTo>
                      <a:pt x="8473" y="1337"/>
                    </a:lnTo>
                    <a:lnTo>
                      <a:pt x="8603" y="1337"/>
                    </a:lnTo>
                    <a:lnTo>
                      <a:pt x="8732" y="1337"/>
                    </a:lnTo>
                    <a:lnTo>
                      <a:pt x="8862" y="1337"/>
                    </a:lnTo>
                    <a:lnTo>
                      <a:pt x="8991" y="1337"/>
                    </a:lnTo>
                    <a:lnTo>
                      <a:pt x="9121" y="1337"/>
                    </a:lnTo>
                    <a:lnTo>
                      <a:pt x="9250" y="1337"/>
                    </a:lnTo>
                    <a:lnTo>
                      <a:pt x="9398" y="1337"/>
                    </a:lnTo>
                    <a:lnTo>
                      <a:pt x="9528" y="1337"/>
                    </a:lnTo>
                    <a:lnTo>
                      <a:pt x="9676" y="1337"/>
                    </a:lnTo>
                    <a:lnTo>
                      <a:pt x="9805" y="1337"/>
                    </a:lnTo>
                    <a:lnTo>
                      <a:pt x="9935" y="1337"/>
                    </a:lnTo>
                    <a:lnTo>
                      <a:pt x="10083" y="1337"/>
                    </a:lnTo>
                    <a:lnTo>
                      <a:pt x="10212" y="1337"/>
                    </a:lnTo>
                    <a:lnTo>
                      <a:pt x="10342" y="1337"/>
                    </a:lnTo>
                    <a:lnTo>
                      <a:pt x="10471" y="1322"/>
                    </a:lnTo>
                    <a:lnTo>
                      <a:pt x="10601" y="1322"/>
                    </a:lnTo>
                    <a:lnTo>
                      <a:pt x="10730" y="1322"/>
                    </a:lnTo>
                    <a:lnTo>
                      <a:pt x="10860" y="1322"/>
                    </a:lnTo>
                    <a:lnTo>
                      <a:pt x="11026" y="1322"/>
                    </a:lnTo>
                    <a:lnTo>
                      <a:pt x="11174" y="1322"/>
                    </a:lnTo>
                    <a:lnTo>
                      <a:pt x="11304" y="1322"/>
                    </a:lnTo>
                    <a:lnTo>
                      <a:pt x="11433" y="1322"/>
                    </a:lnTo>
                    <a:lnTo>
                      <a:pt x="11581" y="1322"/>
                    </a:lnTo>
                    <a:lnTo>
                      <a:pt x="11711" y="1292"/>
                    </a:lnTo>
                    <a:lnTo>
                      <a:pt x="11859" y="1292"/>
                    </a:lnTo>
                    <a:lnTo>
                      <a:pt x="11988" y="1292"/>
                    </a:lnTo>
                    <a:lnTo>
                      <a:pt x="12136" y="1292"/>
                    </a:lnTo>
                    <a:lnTo>
                      <a:pt x="12284" y="1292"/>
                    </a:lnTo>
                    <a:lnTo>
                      <a:pt x="12414" y="1292"/>
                    </a:lnTo>
                    <a:lnTo>
                      <a:pt x="12543" y="1292"/>
                    </a:lnTo>
                    <a:lnTo>
                      <a:pt x="12673" y="1292"/>
                    </a:lnTo>
                    <a:lnTo>
                      <a:pt x="12802" y="1292"/>
                    </a:lnTo>
                    <a:lnTo>
                      <a:pt x="12950" y="1292"/>
                    </a:lnTo>
                    <a:lnTo>
                      <a:pt x="13117" y="1292"/>
                    </a:lnTo>
                    <a:lnTo>
                      <a:pt x="13246" y="1292"/>
                    </a:lnTo>
                    <a:lnTo>
                      <a:pt x="13450" y="1292"/>
                    </a:lnTo>
                    <a:lnTo>
                      <a:pt x="13579" y="1292"/>
                    </a:lnTo>
                    <a:lnTo>
                      <a:pt x="13709" y="1292"/>
                    </a:lnTo>
                    <a:lnTo>
                      <a:pt x="13838" y="1292"/>
                    </a:lnTo>
                    <a:lnTo>
                      <a:pt x="13968" y="1292"/>
                    </a:lnTo>
                    <a:lnTo>
                      <a:pt x="14116" y="1292"/>
                    </a:lnTo>
                    <a:lnTo>
                      <a:pt x="14264" y="1292"/>
                    </a:lnTo>
                    <a:lnTo>
                      <a:pt x="14412" y="1292"/>
                    </a:lnTo>
                    <a:lnTo>
                      <a:pt x="14560" y="1292"/>
                    </a:lnTo>
                    <a:lnTo>
                      <a:pt x="14689" y="1292"/>
                    </a:lnTo>
                    <a:lnTo>
                      <a:pt x="14819" y="1292"/>
                    </a:lnTo>
                    <a:lnTo>
                      <a:pt x="14948" y="1292"/>
                    </a:lnTo>
                    <a:lnTo>
                      <a:pt x="15096" y="1292"/>
                    </a:lnTo>
                    <a:lnTo>
                      <a:pt x="15244" y="1292"/>
                    </a:lnTo>
                    <a:lnTo>
                      <a:pt x="15374" y="1277"/>
                    </a:lnTo>
                    <a:lnTo>
                      <a:pt x="15503" y="1262"/>
                    </a:lnTo>
                    <a:lnTo>
                      <a:pt x="15651" y="1262"/>
                    </a:lnTo>
                    <a:lnTo>
                      <a:pt x="15781" y="1262"/>
                    </a:lnTo>
                    <a:lnTo>
                      <a:pt x="15947" y="1262"/>
                    </a:lnTo>
                    <a:lnTo>
                      <a:pt x="15947" y="2972"/>
                    </a:lnTo>
                  </a:path>
                </a:pathLst>
              </a:custGeom>
              <a:noFill/>
              <a:ln w="12700" cap="sq">
                <a:solidFill>
                  <a:srgbClr val="003C83"/>
                </a:solidFill>
                <a:prstDash val="solid"/>
                <a:round/>
              </a:ln>
            </p:spPr>
            <p:txBody>
              <a:bodyPr rtlCol="0"/>
              <a:p>
                <a:pPr algn="ctr"/>
                <a:endParaRPr lang="zh-CN" altLang="en-US" sz="1800"/>
              </a:p>
            </p:txBody>
          </p:sp>
          <p:sp>
            <p:nvSpPr>
              <p:cNvPr id="7" name="path 362"/>
              <p:cNvSpPr/>
              <p:nvPr/>
            </p:nvSpPr>
            <p:spPr>
              <a:xfrm>
                <a:off x="0" y="0"/>
                <a:ext cx="1504632" cy="174625"/>
              </a:xfrm>
              <a:custGeom>
                <a:avLst/>
                <a:gdLst/>
                <a:ahLst/>
                <a:cxnLst/>
                <a:rect l="0" t="0" r="0" b="0"/>
                <a:pathLst>
                  <a:path w="2369" h="275">
                    <a:moveTo>
                      <a:pt x="10" y="70"/>
                    </a:moveTo>
                    <a:lnTo>
                      <a:pt x="139" y="70"/>
                    </a:lnTo>
                    <a:lnTo>
                      <a:pt x="287" y="70"/>
                    </a:lnTo>
                    <a:lnTo>
                      <a:pt x="416" y="70"/>
                    </a:lnTo>
                    <a:lnTo>
                      <a:pt x="546" y="70"/>
                    </a:lnTo>
                    <a:lnTo>
                      <a:pt x="694" y="40"/>
                    </a:lnTo>
                    <a:lnTo>
                      <a:pt x="842" y="25"/>
                    </a:lnTo>
                    <a:lnTo>
                      <a:pt x="990" y="25"/>
                    </a:lnTo>
                    <a:lnTo>
                      <a:pt x="1138" y="10"/>
                    </a:lnTo>
                    <a:lnTo>
                      <a:pt x="1267" y="10"/>
                    </a:lnTo>
                    <a:lnTo>
                      <a:pt x="1397" y="10"/>
                    </a:lnTo>
                    <a:lnTo>
                      <a:pt x="1545" y="25"/>
                    </a:lnTo>
                    <a:lnTo>
                      <a:pt x="1675" y="55"/>
                    </a:lnTo>
                    <a:lnTo>
                      <a:pt x="1822" y="85"/>
                    </a:lnTo>
                    <a:lnTo>
                      <a:pt x="1952" y="130"/>
                    </a:lnTo>
                    <a:lnTo>
                      <a:pt x="2100" y="160"/>
                    </a:lnTo>
                    <a:lnTo>
                      <a:pt x="2230" y="220"/>
                    </a:lnTo>
                    <a:lnTo>
                      <a:pt x="2359" y="265"/>
                    </a:lnTo>
                  </a:path>
                </a:pathLst>
              </a:custGeom>
              <a:noFill/>
              <a:ln w="12700" cap="sq">
                <a:solidFill>
                  <a:srgbClr val="003C83"/>
                </a:solidFill>
                <a:prstDash val="solid"/>
                <a:round/>
              </a:ln>
            </p:spPr>
            <p:txBody>
              <a:bodyPr rtlCol="0"/>
              <a:p>
                <a:pPr algn="ctr"/>
                <a:endParaRPr lang="zh-CN" altLang="en-US" sz="1800"/>
              </a:p>
            </p:txBody>
          </p:sp>
        </p:grpSp>
        <p:grpSp>
          <p:nvGrpSpPr>
            <p:cNvPr id="8" name="group 50"/>
            <p:cNvGrpSpPr/>
            <p:nvPr/>
          </p:nvGrpSpPr>
          <p:grpSpPr>
            <a:xfrm rot="21600000">
              <a:off x="4314" y="4136"/>
              <a:ext cx="13665" cy="2775"/>
              <a:chOff x="0" y="0"/>
              <a:chExt cx="8677275" cy="1762125"/>
            </a:xfrm>
          </p:grpSpPr>
          <p:sp>
            <p:nvSpPr>
              <p:cNvPr id="9" name="path 364"/>
              <p:cNvSpPr/>
              <p:nvPr/>
            </p:nvSpPr>
            <p:spPr>
              <a:xfrm>
                <a:off x="28575" y="5714"/>
                <a:ext cx="8640444" cy="822960"/>
              </a:xfrm>
              <a:custGeom>
                <a:avLst/>
                <a:gdLst/>
                <a:ahLst/>
                <a:cxnLst/>
                <a:rect l="0" t="0" r="0" b="0"/>
                <a:pathLst>
                  <a:path w="13606" h="1296">
                    <a:moveTo>
                      <a:pt x="0" y="0"/>
                    </a:moveTo>
                    <a:lnTo>
                      <a:pt x="120" y="0"/>
                    </a:lnTo>
                    <a:lnTo>
                      <a:pt x="240" y="45"/>
                    </a:lnTo>
                    <a:lnTo>
                      <a:pt x="346" y="91"/>
                    </a:lnTo>
                    <a:lnTo>
                      <a:pt x="451" y="121"/>
                    </a:lnTo>
                    <a:lnTo>
                      <a:pt x="556" y="152"/>
                    </a:lnTo>
                    <a:lnTo>
                      <a:pt x="662" y="198"/>
                    </a:lnTo>
                    <a:lnTo>
                      <a:pt x="767" y="228"/>
                    </a:lnTo>
                    <a:lnTo>
                      <a:pt x="873" y="274"/>
                    </a:lnTo>
                    <a:lnTo>
                      <a:pt x="978" y="320"/>
                    </a:lnTo>
                    <a:lnTo>
                      <a:pt x="1083" y="365"/>
                    </a:lnTo>
                    <a:lnTo>
                      <a:pt x="1189" y="411"/>
                    </a:lnTo>
                    <a:lnTo>
                      <a:pt x="1294" y="457"/>
                    </a:lnTo>
                    <a:lnTo>
                      <a:pt x="1399" y="503"/>
                    </a:lnTo>
                    <a:lnTo>
                      <a:pt x="1505" y="564"/>
                    </a:lnTo>
                    <a:lnTo>
                      <a:pt x="1610" y="640"/>
                    </a:lnTo>
                    <a:lnTo>
                      <a:pt x="1715" y="701"/>
                    </a:lnTo>
                    <a:lnTo>
                      <a:pt x="1821" y="747"/>
                    </a:lnTo>
                    <a:lnTo>
                      <a:pt x="1926" y="792"/>
                    </a:lnTo>
                    <a:lnTo>
                      <a:pt x="2032" y="823"/>
                    </a:lnTo>
                    <a:lnTo>
                      <a:pt x="2152" y="869"/>
                    </a:lnTo>
                    <a:lnTo>
                      <a:pt x="2257" y="884"/>
                    </a:lnTo>
                    <a:lnTo>
                      <a:pt x="2363" y="899"/>
                    </a:lnTo>
                    <a:lnTo>
                      <a:pt x="2483" y="930"/>
                    </a:lnTo>
                    <a:lnTo>
                      <a:pt x="2603" y="945"/>
                    </a:lnTo>
                    <a:lnTo>
                      <a:pt x="2709" y="960"/>
                    </a:lnTo>
                    <a:lnTo>
                      <a:pt x="2814" y="991"/>
                    </a:lnTo>
                    <a:lnTo>
                      <a:pt x="2920" y="1006"/>
                    </a:lnTo>
                    <a:lnTo>
                      <a:pt x="3025" y="1006"/>
                    </a:lnTo>
                    <a:lnTo>
                      <a:pt x="3130" y="1006"/>
                    </a:lnTo>
                    <a:lnTo>
                      <a:pt x="3236" y="1006"/>
                    </a:lnTo>
                    <a:lnTo>
                      <a:pt x="3341" y="1006"/>
                    </a:lnTo>
                    <a:lnTo>
                      <a:pt x="3461" y="1006"/>
                    </a:lnTo>
                    <a:lnTo>
                      <a:pt x="3567" y="1006"/>
                    </a:lnTo>
                    <a:lnTo>
                      <a:pt x="3672" y="1006"/>
                    </a:lnTo>
                    <a:lnTo>
                      <a:pt x="3778" y="1006"/>
                    </a:lnTo>
                    <a:lnTo>
                      <a:pt x="3883" y="1006"/>
                    </a:lnTo>
                    <a:lnTo>
                      <a:pt x="3988" y="1036"/>
                    </a:lnTo>
                    <a:lnTo>
                      <a:pt x="4094" y="1052"/>
                    </a:lnTo>
                    <a:lnTo>
                      <a:pt x="4199" y="1052"/>
                    </a:lnTo>
                    <a:lnTo>
                      <a:pt x="4304" y="1052"/>
                    </a:lnTo>
                    <a:lnTo>
                      <a:pt x="4410" y="1052"/>
                    </a:lnTo>
                    <a:lnTo>
                      <a:pt x="4515" y="1052"/>
                    </a:lnTo>
                    <a:lnTo>
                      <a:pt x="4620" y="1052"/>
                    </a:lnTo>
                    <a:lnTo>
                      <a:pt x="4741" y="1052"/>
                    </a:lnTo>
                    <a:lnTo>
                      <a:pt x="4846" y="1052"/>
                    </a:lnTo>
                    <a:lnTo>
                      <a:pt x="4952" y="1052"/>
                    </a:lnTo>
                    <a:lnTo>
                      <a:pt x="5057" y="1052"/>
                    </a:lnTo>
                    <a:lnTo>
                      <a:pt x="5162" y="1052"/>
                    </a:lnTo>
                    <a:lnTo>
                      <a:pt x="5268" y="1052"/>
                    </a:lnTo>
                    <a:lnTo>
                      <a:pt x="5388" y="1052"/>
                    </a:lnTo>
                    <a:lnTo>
                      <a:pt x="5493" y="1052"/>
                    </a:lnTo>
                    <a:lnTo>
                      <a:pt x="5599" y="1052"/>
                    </a:lnTo>
                    <a:lnTo>
                      <a:pt x="5719" y="1052"/>
                    </a:lnTo>
                    <a:lnTo>
                      <a:pt x="5825" y="1052"/>
                    </a:lnTo>
                    <a:lnTo>
                      <a:pt x="5945" y="1052"/>
                    </a:lnTo>
                    <a:lnTo>
                      <a:pt x="6050" y="1052"/>
                    </a:lnTo>
                    <a:lnTo>
                      <a:pt x="6156" y="1052"/>
                    </a:lnTo>
                    <a:lnTo>
                      <a:pt x="6291" y="1052"/>
                    </a:lnTo>
                    <a:lnTo>
                      <a:pt x="6397" y="1052"/>
                    </a:lnTo>
                    <a:lnTo>
                      <a:pt x="6532" y="1052"/>
                    </a:lnTo>
                    <a:lnTo>
                      <a:pt x="6668" y="1052"/>
                    </a:lnTo>
                    <a:lnTo>
                      <a:pt x="6773" y="1052"/>
                    </a:lnTo>
                    <a:lnTo>
                      <a:pt x="6878" y="1052"/>
                    </a:lnTo>
                    <a:lnTo>
                      <a:pt x="6999" y="1052"/>
                    </a:lnTo>
                    <a:lnTo>
                      <a:pt x="7104" y="1052"/>
                    </a:lnTo>
                    <a:lnTo>
                      <a:pt x="7209" y="1052"/>
                    </a:lnTo>
                    <a:lnTo>
                      <a:pt x="7315" y="1052"/>
                    </a:lnTo>
                    <a:lnTo>
                      <a:pt x="7420" y="1052"/>
                    </a:lnTo>
                    <a:lnTo>
                      <a:pt x="7495" y="1021"/>
                    </a:lnTo>
                    <a:lnTo>
                      <a:pt x="7601" y="1036"/>
                    </a:lnTo>
                    <a:lnTo>
                      <a:pt x="7736" y="1036"/>
                    </a:lnTo>
                    <a:lnTo>
                      <a:pt x="7872" y="1067"/>
                    </a:lnTo>
                    <a:lnTo>
                      <a:pt x="8113" y="1067"/>
                    </a:lnTo>
                    <a:lnTo>
                      <a:pt x="8233" y="1067"/>
                    </a:lnTo>
                    <a:lnTo>
                      <a:pt x="8429" y="1097"/>
                    </a:lnTo>
                    <a:lnTo>
                      <a:pt x="8549" y="1113"/>
                    </a:lnTo>
                    <a:lnTo>
                      <a:pt x="8654" y="1113"/>
                    </a:lnTo>
                    <a:lnTo>
                      <a:pt x="8760" y="1113"/>
                    </a:lnTo>
                    <a:lnTo>
                      <a:pt x="8865" y="1113"/>
                    </a:lnTo>
                    <a:lnTo>
                      <a:pt x="8970" y="1067"/>
                    </a:lnTo>
                    <a:lnTo>
                      <a:pt x="9076" y="1052"/>
                    </a:lnTo>
                    <a:lnTo>
                      <a:pt x="9196" y="1036"/>
                    </a:lnTo>
                    <a:lnTo>
                      <a:pt x="9302" y="1036"/>
                    </a:lnTo>
                    <a:lnTo>
                      <a:pt x="9407" y="1036"/>
                    </a:lnTo>
                    <a:lnTo>
                      <a:pt x="9512" y="1036"/>
                    </a:lnTo>
                    <a:lnTo>
                      <a:pt x="9618" y="1006"/>
                    </a:lnTo>
                    <a:lnTo>
                      <a:pt x="9723" y="1006"/>
                    </a:lnTo>
                    <a:lnTo>
                      <a:pt x="9828" y="1006"/>
                    </a:lnTo>
                    <a:lnTo>
                      <a:pt x="9964" y="1006"/>
                    </a:lnTo>
                    <a:lnTo>
                      <a:pt x="10069" y="1006"/>
                    </a:lnTo>
                    <a:lnTo>
                      <a:pt x="10175" y="1006"/>
                    </a:lnTo>
                    <a:lnTo>
                      <a:pt x="10280" y="1006"/>
                    </a:lnTo>
                    <a:lnTo>
                      <a:pt x="10400" y="1006"/>
                    </a:lnTo>
                    <a:lnTo>
                      <a:pt x="10506" y="1006"/>
                    </a:lnTo>
                    <a:lnTo>
                      <a:pt x="10611" y="1006"/>
                    </a:lnTo>
                    <a:lnTo>
                      <a:pt x="10732" y="1006"/>
                    </a:lnTo>
                    <a:lnTo>
                      <a:pt x="10837" y="1006"/>
                    </a:lnTo>
                    <a:lnTo>
                      <a:pt x="10942" y="1006"/>
                    </a:lnTo>
                    <a:lnTo>
                      <a:pt x="11048" y="975"/>
                    </a:lnTo>
                    <a:lnTo>
                      <a:pt x="11168" y="960"/>
                    </a:lnTo>
                    <a:lnTo>
                      <a:pt x="11288" y="960"/>
                    </a:lnTo>
                    <a:lnTo>
                      <a:pt x="11394" y="945"/>
                    </a:lnTo>
                    <a:lnTo>
                      <a:pt x="11514" y="945"/>
                    </a:lnTo>
                    <a:lnTo>
                      <a:pt x="11650" y="945"/>
                    </a:lnTo>
                    <a:lnTo>
                      <a:pt x="11755" y="945"/>
                    </a:lnTo>
                    <a:lnTo>
                      <a:pt x="11860" y="945"/>
                    </a:lnTo>
                    <a:lnTo>
                      <a:pt x="11981" y="945"/>
                    </a:lnTo>
                    <a:lnTo>
                      <a:pt x="12086" y="945"/>
                    </a:lnTo>
                    <a:lnTo>
                      <a:pt x="12192" y="945"/>
                    </a:lnTo>
                    <a:lnTo>
                      <a:pt x="12297" y="945"/>
                    </a:lnTo>
                    <a:lnTo>
                      <a:pt x="12402" y="945"/>
                    </a:lnTo>
                    <a:lnTo>
                      <a:pt x="12523" y="945"/>
                    </a:lnTo>
                    <a:lnTo>
                      <a:pt x="12628" y="945"/>
                    </a:lnTo>
                    <a:lnTo>
                      <a:pt x="12749" y="945"/>
                    </a:lnTo>
                    <a:lnTo>
                      <a:pt x="12869" y="945"/>
                    </a:lnTo>
                    <a:lnTo>
                      <a:pt x="12974" y="945"/>
                    </a:lnTo>
                    <a:lnTo>
                      <a:pt x="13080" y="945"/>
                    </a:lnTo>
                    <a:lnTo>
                      <a:pt x="13185" y="945"/>
                    </a:lnTo>
                    <a:lnTo>
                      <a:pt x="13305" y="945"/>
                    </a:lnTo>
                    <a:lnTo>
                      <a:pt x="13426" y="945"/>
                    </a:lnTo>
                    <a:lnTo>
                      <a:pt x="13531" y="975"/>
                    </a:lnTo>
                    <a:lnTo>
                      <a:pt x="13606" y="1082"/>
                    </a:lnTo>
                    <a:lnTo>
                      <a:pt x="2739" y="1296"/>
                    </a:lnTo>
                    <a:lnTo>
                      <a:pt x="2634" y="1235"/>
                    </a:lnTo>
                    <a:lnTo>
                      <a:pt x="2528" y="1219"/>
                    </a:lnTo>
                    <a:lnTo>
                      <a:pt x="2423" y="1189"/>
                    </a:lnTo>
                    <a:lnTo>
                      <a:pt x="2302" y="1158"/>
                    </a:lnTo>
                    <a:lnTo>
                      <a:pt x="2197" y="1128"/>
                    </a:lnTo>
                    <a:lnTo>
                      <a:pt x="2077" y="1097"/>
                    </a:lnTo>
                    <a:lnTo>
                      <a:pt x="1971" y="1082"/>
                    </a:lnTo>
                    <a:lnTo>
                      <a:pt x="1941" y="1052"/>
                    </a:lnTo>
                    <a:lnTo>
                      <a:pt x="1836" y="1021"/>
                    </a:lnTo>
                    <a:lnTo>
                      <a:pt x="1730" y="945"/>
                    </a:lnTo>
                    <a:lnTo>
                      <a:pt x="1625" y="884"/>
                    </a:lnTo>
                    <a:lnTo>
                      <a:pt x="1520" y="853"/>
                    </a:lnTo>
                    <a:lnTo>
                      <a:pt x="1414" y="777"/>
                    </a:lnTo>
                    <a:lnTo>
                      <a:pt x="1309" y="716"/>
                    </a:lnTo>
                    <a:lnTo>
                      <a:pt x="1204" y="655"/>
                    </a:lnTo>
                    <a:lnTo>
                      <a:pt x="1098" y="594"/>
                    </a:lnTo>
                    <a:lnTo>
                      <a:pt x="993" y="533"/>
                    </a:lnTo>
                    <a:lnTo>
                      <a:pt x="888" y="457"/>
                    </a:lnTo>
                    <a:lnTo>
                      <a:pt x="782" y="381"/>
                    </a:lnTo>
                    <a:lnTo>
                      <a:pt x="677" y="320"/>
                    </a:lnTo>
                    <a:lnTo>
                      <a:pt x="571" y="274"/>
                    </a:lnTo>
                    <a:lnTo>
                      <a:pt x="466" y="213"/>
                    </a:lnTo>
                    <a:lnTo>
                      <a:pt x="361" y="198"/>
                    </a:lnTo>
                    <a:lnTo>
                      <a:pt x="255" y="121"/>
                    </a:lnTo>
                    <a:lnTo>
                      <a:pt x="150" y="76"/>
                    </a:lnTo>
                    <a:lnTo>
                      <a:pt x="30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5959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p>
                <a:pPr algn="ctr"/>
                <a:endParaRPr lang="zh-CN" altLang="en-US" sz="1800"/>
              </a:p>
            </p:txBody>
          </p:sp>
          <p:sp>
            <p:nvSpPr>
              <p:cNvPr id="10" name="path 366"/>
              <p:cNvSpPr/>
              <p:nvPr/>
            </p:nvSpPr>
            <p:spPr>
              <a:xfrm>
                <a:off x="0" y="19050"/>
                <a:ext cx="8658225" cy="1171575"/>
              </a:xfrm>
              <a:custGeom>
                <a:avLst/>
                <a:gdLst/>
                <a:ahLst/>
                <a:cxnLst/>
                <a:rect l="0" t="0" r="0" b="0"/>
                <a:pathLst>
                  <a:path w="13635" h="1845">
                    <a:moveTo>
                      <a:pt x="30" y="15"/>
                    </a:moveTo>
                    <a:lnTo>
                      <a:pt x="105" y="122"/>
                    </a:lnTo>
                    <a:lnTo>
                      <a:pt x="150" y="230"/>
                    </a:lnTo>
                    <a:lnTo>
                      <a:pt x="195" y="338"/>
                    </a:lnTo>
                    <a:lnTo>
                      <a:pt x="255" y="445"/>
                    </a:lnTo>
                    <a:lnTo>
                      <a:pt x="315" y="553"/>
                    </a:lnTo>
                    <a:lnTo>
                      <a:pt x="360" y="661"/>
                    </a:lnTo>
                    <a:lnTo>
                      <a:pt x="405" y="768"/>
                    </a:lnTo>
                    <a:lnTo>
                      <a:pt x="450" y="876"/>
                    </a:lnTo>
                    <a:lnTo>
                      <a:pt x="510" y="984"/>
                    </a:lnTo>
                    <a:lnTo>
                      <a:pt x="555" y="1091"/>
                    </a:lnTo>
                    <a:lnTo>
                      <a:pt x="645" y="1199"/>
                    </a:lnTo>
                    <a:lnTo>
                      <a:pt x="735" y="1306"/>
                    </a:lnTo>
                    <a:lnTo>
                      <a:pt x="795" y="1414"/>
                    </a:lnTo>
                    <a:lnTo>
                      <a:pt x="870" y="1522"/>
                    </a:lnTo>
                    <a:lnTo>
                      <a:pt x="974" y="1629"/>
                    </a:lnTo>
                    <a:lnTo>
                      <a:pt x="1094" y="1706"/>
                    </a:lnTo>
                    <a:lnTo>
                      <a:pt x="1200" y="1752"/>
                    </a:lnTo>
                    <a:lnTo>
                      <a:pt x="1364" y="1783"/>
                    </a:lnTo>
                    <a:lnTo>
                      <a:pt x="1470" y="1798"/>
                    </a:lnTo>
                    <a:lnTo>
                      <a:pt x="1574" y="1814"/>
                    </a:lnTo>
                    <a:lnTo>
                      <a:pt x="13635" y="1845"/>
                    </a:lnTo>
                    <a:lnTo>
                      <a:pt x="13605" y="1060"/>
                    </a:lnTo>
                    <a:lnTo>
                      <a:pt x="2684" y="1291"/>
                    </a:lnTo>
                    <a:lnTo>
                      <a:pt x="2594" y="1214"/>
                    </a:lnTo>
                    <a:lnTo>
                      <a:pt x="2490" y="1168"/>
                    </a:lnTo>
                    <a:lnTo>
                      <a:pt x="2384" y="1137"/>
                    </a:lnTo>
                    <a:lnTo>
                      <a:pt x="2280" y="1091"/>
                    </a:lnTo>
                    <a:lnTo>
                      <a:pt x="2174" y="1060"/>
                    </a:lnTo>
                    <a:lnTo>
                      <a:pt x="2070" y="1030"/>
                    </a:lnTo>
                    <a:lnTo>
                      <a:pt x="1964" y="984"/>
                    </a:lnTo>
                    <a:lnTo>
                      <a:pt x="1860" y="937"/>
                    </a:lnTo>
                    <a:lnTo>
                      <a:pt x="1754" y="891"/>
                    </a:lnTo>
                    <a:lnTo>
                      <a:pt x="1650" y="845"/>
                    </a:lnTo>
                    <a:lnTo>
                      <a:pt x="1544" y="799"/>
                    </a:lnTo>
                    <a:lnTo>
                      <a:pt x="1440" y="737"/>
                    </a:lnTo>
                    <a:lnTo>
                      <a:pt x="1334" y="676"/>
                    </a:lnTo>
                    <a:lnTo>
                      <a:pt x="1230" y="599"/>
                    </a:lnTo>
                    <a:lnTo>
                      <a:pt x="1124" y="522"/>
                    </a:lnTo>
                    <a:lnTo>
                      <a:pt x="1020" y="461"/>
                    </a:lnTo>
                    <a:lnTo>
                      <a:pt x="914" y="415"/>
                    </a:lnTo>
                    <a:lnTo>
                      <a:pt x="810" y="322"/>
                    </a:lnTo>
                    <a:lnTo>
                      <a:pt x="840" y="338"/>
                    </a:lnTo>
                    <a:lnTo>
                      <a:pt x="735" y="276"/>
                    </a:lnTo>
                    <a:lnTo>
                      <a:pt x="630" y="246"/>
                    </a:lnTo>
                    <a:lnTo>
                      <a:pt x="525" y="215"/>
                    </a:lnTo>
                    <a:lnTo>
                      <a:pt x="420" y="122"/>
                    </a:lnTo>
                    <a:lnTo>
                      <a:pt x="315" y="61"/>
                    </a:lnTo>
                    <a:lnTo>
                      <a:pt x="210" y="30"/>
                    </a:lnTo>
                    <a:lnTo>
                      <a:pt x="105" y="0"/>
                    </a:lnTo>
                    <a:lnTo>
                      <a:pt x="0" y="0"/>
                    </a:lnTo>
                    <a:lnTo>
                      <a:pt x="30" y="15"/>
                    </a:lnTo>
                    <a:close/>
                  </a:path>
                </a:pathLst>
              </a:custGeom>
              <a:solidFill>
                <a:srgbClr val="7F7F7F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p>
                <a:pPr algn="ctr"/>
                <a:endParaRPr lang="zh-CN" altLang="en-US" sz="1800"/>
              </a:p>
            </p:txBody>
          </p:sp>
          <p:sp>
            <p:nvSpPr>
              <p:cNvPr id="11" name="path 368"/>
              <p:cNvSpPr/>
              <p:nvPr/>
            </p:nvSpPr>
            <p:spPr>
              <a:xfrm>
                <a:off x="28575" y="38100"/>
                <a:ext cx="8648700" cy="1724025"/>
              </a:xfrm>
              <a:custGeom>
                <a:avLst/>
                <a:gdLst/>
                <a:ahLst/>
                <a:cxnLst/>
                <a:rect l="0" t="0" r="0" b="0"/>
                <a:pathLst>
                  <a:path w="13620" h="2715">
                    <a:moveTo>
                      <a:pt x="0" y="0"/>
                    </a:moveTo>
                    <a:lnTo>
                      <a:pt x="0" y="2670"/>
                    </a:lnTo>
                    <a:lnTo>
                      <a:pt x="13620" y="2715"/>
                    </a:lnTo>
                    <a:lnTo>
                      <a:pt x="13575" y="1815"/>
                    </a:lnTo>
                    <a:lnTo>
                      <a:pt x="1365" y="1785"/>
                    </a:lnTo>
                    <a:lnTo>
                      <a:pt x="1335" y="1785"/>
                    </a:lnTo>
                    <a:lnTo>
                      <a:pt x="1065" y="1665"/>
                    </a:lnTo>
                    <a:lnTo>
                      <a:pt x="975" y="1560"/>
                    </a:lnTo>
                    <a:lnTo>
                      <a:pt x="869" y="1500"/>
                    </a:lnTo>
                    <a:lnTo>
                      <a:pt x="765" y="1440"/>
                    </a:lnTo>
                    <a:lnTo>
                      <a:pt x="705" y="1335"/>
                    </a:lnTo>
                    <a:lnTo>
                      <a:pt x="660" y="1230"/>
                    </a:lnTo>
                    <a:lnTo>
                      <a:pt x="615" y="1125"/>
                    </a:lnTo>
                    <a:lnTo>
                      <a:pt x="540" y="1020"/>
                    </a:lnTo>
                    <a:lnTo>
                      <a:pt x="480" y="915"/>
                    </a:lnTo>
                    <a:lnTo>
                      <a:pt x="420" y="810"/>
                    </a:lnTo>
                    <a:lnTo>
                      <a:pt x="360" y="705"/>
                    </a:lnTo>
                    <a:lnTo>
                      <a:pt x="300" y="600"/>
                    </a:lnTo>
                    <a:lnTo>
                      <a:pt x="240" y="495"/>
                    </a:lnTo>
                    <a:lnTo>
                      <a:pt x="180" y="390"/>
                    </a:lnTo>
                    <a:lnTo>
                      <a:pt x="135" y="285"/>
                    </a:lnTo>
                    <a:lnTo>
                      <a:pt x="90" y="180"/>
                    </a:lnTo>
                    <a:lnTo>
                      <a:pt x="15" y="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C8200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p>
                <a:pPr algn="ctr"/>
                <a:endParaRPr lang="zh-CN" altLang="en-US" sz="1800"/>
              </a:p>
            </p:txBody>
          </p:sp>
          <p:sp>
            <p:nvSpPr>
              <p:cNvPr id="12" name="path 370"/>
              <p:cNvSpPr/>
              <p:nvPr/>
            </p:nvSpPr>
            <p:spPr>
              <a:xfrm>
                <a:off x="19050" y="0"/>
                <a:ext cx="8629650" cy="714375"/>
              </a:xfrm>
              <a:custGeom>
                <a:avLst/>
                <a:gdLst/>
                <a:ahLst/>
                <a:cxnLst/>
                <a:rect l="0" t="0" r="0" b="0"/>
                <a:pathLst>
                  <a:path w="13590" h="1125">
                    <a:moveTo>
                      <a:pt x="0" y="15"/>
                    </a:moveTo>
                    <a:lnTo>
                      <a:pt x="13590" y="0"/>
                    </a:lnTo>
                    <a:lnTo>
                      <a:pt x="13590" y="1095"/>
                    </a:lnTo>
                    <a:lnTo>
                      <a:pt x="13515" y="960"/>
                    </a:lnTo>
                    <a:lnTo>
                      <a:pt x="13410" y="960"/>
                    </a:lnTo>
                    <a:lnTo>
                      <a:pt x="9135" y="1065"/>
                    </a:lnTo>
                    <a:lnTo>
                      <a:pt x="9030" y="1080"/>
                    </a:lnTo>
                    <a:lnTo>
                      <a:pt x="8925" y="1125"/>
                    </a:lnTo>
                    <a:lnTo>
                      <a:pt x="8820" y="1125"/>
                    </a:lnTo>
                    <a:lnTo>
                      <a:pt x="8715" y="1125"/>
                    </a:lnTo>
                    <a:lnTo>
                      <a:pt x="8610" y="1110"/>
                    </a:lnTo>
                    <a:lnTo>
                      <a:pt x="8505" y="1110"/>
                    </a:lnTo>
                    <a:lnTo>
                      <a:pt x="8400" y="1110"/>
                    </a:lnTo>
                    <a:lnTo>
                      <a:pt x="8295" y="1095"/>
                    </a:lnTo>
                    <a:lnTo>
                      <a:pt x="8175" y="1095"/>
                    </a:lnTo>
                    <a:lnTo>
                      <a:pt x="8070" y="1095"/>
                    </a:lnTo>
                    <a:lnTo>
                      <a:pt x="7965" y="1095"/>
                    </a:lnTo>
                    <a:lnTo>
                      <a:pt x="7845" y="1095"/>
                    </a:lnTo>
                    <a:lnTo>
                      <a:pt x="7740" y="1065"/>
                    </a:lnTo>
                    <a:lnTo>
                      <a:pt x="7635" y="1050"/>
                    </a:lnTo>
                    <a:lnTo>
                      <a:pt x="7530" y="1050"/>
                    </a:lnTo>
                    <a:lnTo>
                      <a:pt x="7425" y="1065"/>
                    </a:lnTo>
                    <a:lnTo>
                      <a:pt x="4020" y="1095"/>
                    </a:lnTo>
                    <a:lnTo>
                      <a:pt x="3854" y="1020"/>
                    </a:lnTo>
                    <a:lnTo>
                      <a:pt x="3750" y="1020"/>
                    </a:lnTo>
                    <a:lnTo>
                      <a:pt x="3630" y="1050"/>
                    </a:lnTo>
                    <a:lnTo>
                      <a:pt x="3524" y="1065"/>
                    </a:lnTo>
                    <a:lnTo>
                      <a:pt x="3420" y="1080"/>
                    </a:lnTo>
                    <a:lnTo>
                      <a:pt x="3314" y="1080"/>
                    </a:lnTo>
                    <a:lnTo>
                      <a:pt x="3210" y="1080"/>
                    </a:lnTo>
                    <a:lnTo>
                      <a:pt x="3104" y="1080"/>
                    </a:lnTo>
                    <a:lnTo>
                      <a:pt x="3000" y="1080"/>
                    </a:lnTo>
                    <a:lnTo>
                      <a:pt x="2894" y="1035"/>
                    </a:lnTo>
                    <a:lnTo>
                      <a:pt x="2790" y="1020"/>
                    </a:lnTo>
                    <a:lnTo>
                      <a:pt x="2684" y="990"/>
                    </a:lnTo>
                    <a:lnTo>
                      <a:pt x="2564" y="960"/>
                    </a:lnTo>
                    <a:lnTo>
                      <a:pt x="2460" y="960"/>
                    </a:lnTo>
                    <a:lnTo>
                      <a:pt x="2354" y="945"/>
                    </a:lnTo>
                    <a:lnTo>
                      <a:pt x="2250" y="915"/>
                    </a:lnTo>
                    <a:lnTo>
                      <a:pt x="2144" y="900"/>
                    </a:lnTo>
                    <a:lnTo>
                      <a:pt x="2040" y="885"/>
                    </a:lnTo>
                    <a:lnTo>
                      <a:pt x="1934" y="825"/>
                    </a:lnTo>
                    <a:lnTo>
                      <a:pt x="1830" y="765"/>
                    </a:lnTo>
                    <a:lnTo>
                      <a:pt x="1724" y="720"/>
                    </a:lnTo>
                    <a:lnTo>
                      <a:pt x="1620" y="660"/>
                    </a:lnTo>
                    <a:lnTo>
                      <a:pt x="1514" y="600"/>
                    </a:lnTo>
                    <a:lnTo>
                      <a:pt x="1410" y="555"/>
                    </a:lnTo>
                    <a:lnTo>
                      <a:pt x="1304" y="495"/>
                    </a:lnTo>
                    <a:lnTo>
                      <a:pt x="1200" y="450"/>
                    </a:lnTo>
                    <a:lnTo>
                      <a:pt x="1094" y="420"/>
                    </a:lnTo>
                    <a:lnTo>
                      <a:pt x="990" y="360"/>
                    </a:lnTo>
                    <a:lnTo>
                      <a:pt x="884" y="330"/>
                    </a:lnTo>
                    <a:lnTo>
                      <a:pt x="780" y="285"/>
                    </a:lnTo>
                    <a:lnTo>
                      <a:pt x="660" y="255"/>
                    </a:lnTo>
                    <a:lnTo>
                      <a:pt x="555" y="180"/>
                    </a:lnTo>
                    <a:lnTo>
                      <a:pt x="450" y="135"/>
                    </a:lnTo>
                    <a:lnTo>
                      <a:pt x="345" y="105"/>
                    </a:lnTo>
                    <a:lnTo>
                      <a:pt x="240" y="90"/>
                    </a:lnTo>
                    <a:lnTo>
                      <a:pt x="135" y="90"/>
                    </a:lnTo>
                    <a:lnTo>
                      <a:pt x="30" y="4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1D3F6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p>
                <a:pPr algn="ctr"/>
                <a:endParaRPr lang="zh-CN" altLang="en-US" sz="1800"/>
              </a:p>
            </p:txBody>
          </p:sp>
        </p:grpSp>
        <p:sp>
          <p:nvSpPr>
            <p:cNvPr id="13" name="path 372"/>
            <p:cNvSpPr/>
            <p:nvPr/>
          </p:nvSpPr>
          <p:spPr>
            <a:xfrm>
              <a:off x="11768" y="5086"/>
              <a:ext cx="6175" cy="185"/>
            </a:xfrm>
            <a:custGeom>
              <a:avLst/>
              <a:gdLst/>
              <a:ahLst/>
              <a:cxnLst/>
              <a:rect l="0" t="0" r="0" b="0"/>
              <a:pathLst>
                <a:path w="6175" h="185">
                  <a:moveTo>
                    <a:pt x="6166" y="145"/>
                  </a:moveTo>
                  <a:lnTo>
                    <a:pt x="6091" y="10"/>
                  </a:lnTo>
                  <a:lnTo>
                    <a:pt x="5986" y="10"/>
                  </a:lnTo>
                  <a:lnTo>
                    <a:pt x="1711" y="115"/>
                  </a:lnTo>
                  <a:lnTo>
                    <a:pt x="1606" y="130"/>
                  </a:lnTo>
                  <a:lnTo>
                    <a:pt x="1501" y="175"/>
                  </a:lnTo>
                  <a:lnTo>
                    <a:pt x="1396" y="175"/>
                  </a:lnTo>
                  <a:lnTo>
                    <a:pt x="1291" y="175"/>
                  </a:lnTo>
                  <a:lnTo>
                    <a:pt x="1186" y="160"/>
                  </a:lnTo>
                  <a:lnTo>
                    <a:pt x="1081" y="160"/>
                  </a:lnTo>
                  <a:lnTo>
                    <a:pt x="976" y="160"/>
                  </a:lnTo>
                  <a:lnTo>
                    <a:pt x="871" y="145"/>
                  </a:lnTo>
                  <a:lnTo>
                    <a:pt x="751" y="145"/>
                  </a:lnTo>
                  <a:lnTo>
                    <a:pt x="646" y="145"/>
                  </a:lnTo>
                  <a:lnTo>
                    <a:pt x="541" y="145"/>
                  </a:lnTo>
                  <a:lnTo>
                    <a:pt x="421" y="145"/>
                  </a:lnTo>
                  <a:lnTo>
                    <a:pt x="316" y="115"/>
                  </a:lnTo>
                  <a:lnTo>
                    <a:pt x="211" y="100"/>
                  </a:lnTo>
                  <a:lnTo>
                    <a:pt x="106" y="100"/>
                  </a:lnTo>
                  <a:lnTo>
                    <a:pt x="1" y="115"/>
                  </a:lnTo>
                </a:path>
              </a:pathLst>
            </a:custGeom>
            <a:noFill/>
            <a:ln w="12700" cap="flat">
              <a:solidFill>
                <a:srgbClr val="003C83"/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lang="zh-CN" altLang="en-US" sz="1800"/>
            </a:p>
          </p:txBody>
        </p:sp>
        <p:sp>
          <p:nvSpPr>
            <p:cNvPr id="14" name="textbox 374"/>
            <p:cNvSpPr/>
            <p:nvPr/>
          </p:nvSpPr>
          <p:spPr>
            <a:xfrm>
              <a:off x="2842" y="3810"/>
              <a:ext cx="14356" cy="22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120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2000"/>
                </a:lnSpc>
                <a:spcBef>
                  <a:spcPts val="0"/>
                </a:spcBef>
              </a:pP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河流汇入                                                                                  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                                     </a:t>
              </a: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ts val="1700"/>
                </a:lnSpc>
                <a:spcBef>
                  <a:spcPts val="370"/>
                </a:spcBef>
              </a:pPr>
              <a:r>
                <a:rPr sz="1200" kern="0" spc="0" dirty="0">
                  <a:solidFill>
                    <a:srgbClr val="00B05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oo                                                     </a:t>
              </a:r>
              <a:r>
                <a:rPr sz="1800" kern="0" spc="0" baseline="-600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扩散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                                               </a:t>
              </a:r>
              <a:r>
                <a:rPr sz="1800" kern="0" spc="0" baseline="-900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解转化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        </a:t>
              </a:r>
              <a:r>
                <a:rPr sz="1800" kern="0" spc="0" baseline="1400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化学</a:t>
              </a:r>
              <a:r>
                <a:rPr sz="1800" kern="0" spc="-10" baseline="1400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反应转化</a:t>
              </a:r>
              <a:endParaRPr sz="1800" baseline="14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417195" algn="l" rtl="0" eaLnBrk="0">
                <a:lnSpc>
                  <a:spcPct val="86000"/>
                </a:lnSpc>
                <a:spcBef>
                  <a:spcPts val="200"/>
                </a:spcBef>
              </a:pPr>
              <a:r>
                <a:rPr sz="1800" kern="0" spc="0" baseline="1200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管网直排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                        </a:t>
              </a:r>
              <a:r>
                <a:rPr sz="11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                                                                                               </a:t>
              </a:r>
              <a:r>
                <a:rPr sz="24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·</a:t>
              </a:r>
              <a:r>
                <a:rPr sz="2400" kern="0" spc="-4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400" kern="0" spc="-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·</a:t>
              </a:r>
              <a:r>
                <a:rPr sz="2400" kern="0" spc="5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400" kern="0" spc="-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2400" kern="0" spc="3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          </a:t>
              </a:r>
              <a:r>
                <a:rPr sz="2400" kern="0" spc="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2400" kern="0" spc="-50" dirty="0">
                  <a:solidFill>
                    <a:srgbClr val="003C83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</a:t>
              </a:r>
              <a:endParaRPr sz="2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95170" algn="l" rtl="0" eaLnBrk="0">
                <a:lnSpc>
                  <a:spcPts val="1475"/>
                </a:lnSpc>
                <a:spcBef>
                  <a:spcPts val="545"/>
                </a:spcBef>
              </a:pPr>
              <a:r>
                <a:rPr sz="1800" kern="0" spc="10" baseline="-700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死亡分解</a:t>
              </a:r>
              <a:r>
                <a:rPr sz="1100" kern="0" spc="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                                                       </a:t>
              </a:r>
              <a:r>
                <a:rPr sz="11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                        </a:t>
              </a:r>
              <a:r>
                <a:rPr sz="1800" kern="0" spc="0" baseline="1400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底栖动</a:t>
              </a:r>
              <a:endParaRPr sz="1800" baseline="14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6005195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物扰动</a:t>
              </a: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15" name="picture 37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12156" y="3830"/>
              <a:ext cx="834" cy="209"/>
            </a:xfrm>
            <a:prstGeom prst="rect">
              <a:avLst/>
            </a:prstGeom>
          </p:spPr>
        </p:pic>
        <p:sp>
          <p:nvSpPr>
            <p:cNvPr id="16" name="textbox 378"/>
            <p:cNvSpPr/>
            <p:nvPr/>
          </p:nvSpPr>
          <p:spPr>
            <a:xfrm>
              <a:off x="7403" y="7325"/>
              <a:ext cx="11146" cy="29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4925" algn="l" rtl="0" eaLnBrk="0">
                <a:lnSpc>
                  <a:spcPct val="91000"/>
                </a:lnSpc>
              </a:pPr>
              <a:r>
                <a:rPr sz="16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污染物在</a:t>
              </a:r>
              <a:r>
                <a:rPr sz="1600" b="1" kern="0" spc="-20" dirty="0">
                  <a:solidFill>
                    <a:srgbClr val="FFFF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泥-水-生物</a:t>
              </a:r>
              <a:r>
                <a:rPr sz="16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间循环 </a:t>
              </a:r>
              <a:r>
                <a:rPr sz="1600" b="1" kern="0" spc="-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，有相当部分蓄积在底泥中。底泥内源释放路径：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17145" algn="l" rtl="0" eaLnBrk="0">
                <a:lnSpc>
                  <a:spcPct val="91000"/>
                </a:lnSpc>
                <a:spcBef>
                  <a:spcPts val="1255"/>
                </a:spcBef>
              </a:pPr>
              <a:r>
                <a:rPr sz="16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1.</a:t>
              </a:r>
              <a:r>
                <a:rPr sz="1600" b="1" kern="0" spc="-10" dirty="0">
                  <a:solidFill>
                    <a:srgbClr val="FFFF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溶解态的污染物</a:t>
              </a:r>
              <a:r>
                <a:rPr sz="16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进入间隙水 ，在适当的条</a:t>
              </a:r>
              <a:r>
                <a:rPr sz="16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件时在浓度梯度下扩散进入上覆水。</a:t>
              </a: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12700" algn="l" rtl="0" eaLnBrk="0">
                <a:lnSpc>
                  <a:spcPct val="91000"/>
                </a:lnSpc>
                <a:spcBef>
                  <a:spcPts val="1280"/>
                </a:spcBef>
              </a:pPr>
              <a:r>
                <a:rPr sz="16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2.</a:t>
              </a:r>
              <a:r>
                <a:rPr sz="1600" b="1" kern="0" spc="-10" dirty="0">
                  <a:solidFill>
                    <a:srgbClr val="FFFF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沉积物颗粒</a:t>
              </a:r>
              <a:r>
                <a:rPr sz="16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受水</a:t>
              </a:r>
              <a:r>
                <a:rPr sz="16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动力的影响 ，</a:t>
              </a:r>
              <a:r>
                <a:rPr sz="1600" b="1" kern="0" spc="-20" dirty="0" err="1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发生再悬浮现象,进入上覆水</a:t>
              </a:r>
              <a:r>
                <a:rPr sz="1600" b="1" kern="0" spc="-20" dirty="0" smtClean="0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。</a:t>
              </a:r>
              <a:endParaRPr lang="en-US" sz="1600" b="1" kern="0" spc="-20" dirty="0" smtClean="0">
                <a:solidFill>
                  <a:srgbClr val="FFFFFF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12700" lvl="0" eaLnBrk="0">
                <a:lnSpc>
                  <a:spcPct val="91000"/>
                </a:lnSpc>
                <a:spcBef>
                  <a:spcPts val="1280"/>
                </a:spcBef>
              </a:pPr>
              <a:r>
                <a:rPr lang="en-US" altLang="zh-CN" sz="1600" b="1" kern="0" spc="-20" dirty="0" smtClean="0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3</a:t>
              </a:r>
              <a:r>
                <a:rPr lang="en-US" altLang="zh-CN" sz="16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.</a:t>
              </a:r>
              <a:r>
                <a:rPr lang="zh-CN" altLang="en-US" sz="16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在沉积物</a:t>
              </a:r>
              <a:r>
                <a:rPr lang="en-US" altLang="zh-CN" sz="16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-</a:t>
              </a:r>
              <a:r>
                <a:rPr lang="zh-CN" altLang="en-US" sz="16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水界面 ，上覆水与表层沉积物直接接触 ，</a:t>
              </a:r>
              <a:r>
                <a:rPr lang="zh-CN" altLang="en-US" sz="1600" b="1" kern="0" spc="-20" dirty="0">
                  <a:solidFill>
                    <a:srgbClr val="FFFF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部分污染物直接解吸</a:t>
              </a:r>
              <a:r>
                <a:rPr lang="zh-CN" altLang="en-US" sz="16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进入上覆水。</a:t>
              </a:r>
              <a:endParaRPr lang="zh-CN" altLang="en-US" sz="14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12700" lvl="0" eaLnBrk="0">
                <a:lnSpc>
                  <a:spcPct val="91000"/>
                </a:lnSpc>
                <a:spcBef>
                  <a:spcPts val="1280"/>
                </a:spcBef>
              </a:pPr>
              <a:endPara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12700" algn="l" rtl="0" eaLnBrk="0">
                <a:lnSpc>
                  <a:spcPct val="91000"/>
                </a:lnSpc>
                <a:spcBef>
                  <a:spcPts val="1280"/>
                </a:spcBef>
              </a:pPr>
              <a:endParaRPr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17" name="picture 38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263" y="7142"/>
              <a:ext cx="6939" cy="2918"/>
            </a:xfrm>
            <a:prstGeom prst="rect">
              <a:avLst/>
            </a:prstGeom>
          </p:spPr>
        </p:pic>
        <p:sp>
          <p:nvSpPr>
            <p:cNvPr id="18" name="path 382"/>
            <p:cNvSpPr/>
            <p:nvPr/>
          </p:nvSpPr>
          <p:spPr>
            <a:xfrm>
              <a:off x="4337" y="4126"/>
              <a:ext cx="13597" cy="1115"/>
            </a:xfrm>
            <a:custGeom>
              <a:avLst/>
              <a:gdLst/>
              <a:ahLst/>
              <a:cxnLst/>
              <a:rect l="0" t="0" r="0" b="0"/>
              <a:pathLst>
                <a:path w="13597" h="1114">
                  <a:moveTo>
                    <a:pt x="7" y="25"/>
                  </a:moveTo>
                  <a:lnTo>
                    <a:pt x="13597" y="10"/>
                  </a:lnTo>
                  <a:moveTo>
                    <a:pt x="7432" y="1075"/>
                  </a:moveTo>
                  <a:lnTo>
                    <a:pt x="4027" y="1105"/>
                  </a:lnTo>
                  <a:moveTo>
                    <a:pt x="37" y="55"/>
                  </a:moveTo>
                  <a:lnTo>
                    <a:pt x="7" y="25"/>
                  </a:lnTo>
                </a:path>
              </a:pathLst>
            </a:custGeom>
            <a:noFill/>
            <a:ln w="12700" cap="flat">
              <a:solidFill>
                <a:srgbClr val="003C83"/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lang="zh-CN" altLang="en-US" sz="1800"/>
            </a:p>
          </p:txBody>
        </p:sp>
        <p:pic>
          <p:nvPicPr>
            <p:cNvPr id="19" name="picture 38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4370" y="4172"/>
              <a:ext cx="3998" cy="1068"/>
            </a:xfrm>
            <a:prstGeom prst="rect">
              <a:avLst/>
            </a:prstGeom>
          </p:spPr>
        </p:pic>
        <p:sp>
          <p:nvSpPr>
            <p:cNvPr id="20" name="textbox 388"/>
            <p:cNvSpPr/>
            <p:nvPr/>
          </p:nvSpPr>
          <p:spPr>
            <a:xfrm>
              <a:off x="6268" y="4263"/>
              <a:ext cx="9201" cy="4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92735" algn="l" rtl="0" eaLnBrk="0">
                <a:lnSpc>
                  <a:spcPts val="2045"/>
                </a:lnSpc>
                <a:tabLst>
                  <a:tab pos="356870" algn="l"/>
                </a:tabLst>
              </a:pPr>
              <a:r>
                <a:rPr sz="600" kern="0" spc="0" dirty="0">
                  <a:solidFill>
                    <a:srgbClr val="00B05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	oo   o</a:t>
              </a:r>
              <a:r>
                <a:rPr sz="600" kern="0" spc="40" dirty="0">
                  <a:solidFill>
                    <a:srgbClr val="00B05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600" kern="0" spc="0" dirty="0">
                  <a:solidFill>
                    <a:srgbClr val="00B05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oo                                                                                                                                                                                                                       </a:t>
              </a:r>
              <a:r>
                <a:rPr sz="1200" kern="0" spc="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微生物分</a:t>
              </a: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21" name="picture 39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6288" y="4310"/>
              <a:ext cx="442" cy="326"/>
            </a:xfrm>
            <a:prstGeom prst="rect">
              <a:avLst/>
            </a:prstGeom>
          </p:spPr>
        </p:pic>
        <p:sp>
          <p:nvSpPr>
            <p:cNvPr id="22" name="path 392"/>
            <p:cNvSpPr/>
            <p:nvPr/>
          </p:nvSpPr>
          <p:spPr>
            <a:xfrm>
              <a:off x="1861" y="3819"/>
              <a:ext cx="38" cy="3050"/>
            </a:xfrm>
            <a:custGeom>
              <a:avLst/>
              <a:gdLst/>
              <a:ahLst/>
              <a:cxnLst/>
              <a:rect l="0" t="0" r="0" b="0"/>
              <a:pathLst>
                <a:path w="38" h="3050">
                  <a:moveTo>
                    <a:pt x="28" y="3040"/>
                  </a:moveTo>
                  <a:lnTo>
                    <a:pt x="10" y="10"/>
                  </a:lnTo>
                </a:path>
              </a:pathLst>
            </a:custGeom>
            <a:noFill/>
            <a:ln w="12700" cap="sq">
              <a:solidFill>
                <a:srgbClr val="003C83"/>
              </a:solidFill>
              <a:prstDash val="solid"/>
              <a:round/>
            </a:ln>
          </p:spPr>
          <p:txBody>
            <a:bodyPr rtlCol="0"/>
            <a:p>
              <a:pPr algn="ctr"/>
              <a:endParaRPr lang="zh-CN" altLang="en-US" sz="1800"/>
            </a:p>
          </p:txBody>
        </p:sp>
        <p:pic>
          <p:nvPicPr>
            <p:cNvPr id="23" name="picture 39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921" y="3258"/>
              <a:ext cx="1463" cy="2448"/>
            </a:xfrm>
            <a:prstGeom prst="rect">
              <a:avLst/>
            </a:prstGeom>
          </p:spPr>
        </p:pic>
        <p:pic>
          <p:nvPicPr>
            <p:cNvPr id="24" name="picture 39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902" y="3275"/>
              <a:ext cx="1520" cy="2366"/>
            </a:xfrm>
            <a:prstGeom prst="rect">
              <a:avLst/>
            </a:prstGeom>
          </p:spPr>
        </p:pic>
        <p:sp>
          <p:nvSpPr>
            <p:cNvPr id="25" name="textbox 398"/>
            <p:cNvSpPr/>
            <p:nvPr/>
          </p:nvSpPr>
          <p:spPr>
            <a:xfrm>
              <a:off x="12162" y="2450"/>
              <a:ext cx="2349" cy="1343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7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ct val="90000"/>
                </a:lnSpc>
              </a:pPr>
              <a:r>
                <a:rPr sz="40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源</a:t>
              </a:r>
              <a:endParaRPr sz="4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12700" algn="l" rtl="0" eaLnBrk="0">
                <a:lnSpc>
                  <a:spcPct val="91000"/>
                </a:lnSpc>
                <a:spcBef>
                  <a:spcPts val="245"/>
                </a:spcBef>
              </a:pPr>
              <a:r>
                <a:rPr sz="1800" b="1" kern="0" spc="-10" dirty="0">
                  <a:solidFill>
                    <a:srgbClr val="00A9A3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风浪</a:t>
              </a:r>
              <a:endParaRPr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26" name="group 52"/>
            <p:cNvGrpSpPr/>
            <p:nvPr/>
          </p:nvGrpSpPr>
          <p:grpSpPr>
            <a:xfrm rot="21600000">
              <a:off x="889" y="2113"/>
              <a:ext cx="1528" cy="1082"/>
              <a:chOff x="0" y="0"/>
              <a:chExt cx="970450" cy="687239"/>
            </a:xfrm>
          </p:grpSpPr>
          <p:sp>
            <p:nvSpPr>
              <p:cNvPr id="27" name="rect 400"/>
              <p:cNvSpPr/>
              <p:nvPr/>
            </p:nvSpPr>
            <p:spPr>
              <a:xfrm>
                <a:off x="12783" y="12411"/>
                <a:ext cx="957666" cy="674827"/>
              </a:xfrm>
              <a:prstGeom prst="rect">
                <a:avLst/>
              </a:prstGeom>
              <a:solidFill>
                <a:srgbClr val="000000">
                  <a:alpha val="37647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p>
                <a:pPr algn="ctr"/>
                <a:endParaRPr lang="zh-CN" altLang="en-US" sz="1800"/>
              </a:p>
            </p:txBody>
          </p:sp>
          <p:pic>
            <p:nvPicPr>
              <p:cNvPr id="28" name="picture 402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rot="21600000">
                <a:off x="0" y="0"/>
                <a:ext cx="929004" cy="646429"/>
              </a:xfrm>
              <a:prstGeom prst="rect">
                <a:avLst/>
              </a:prstGeom>
            </p:spPr>
          </p:pic>
          <p:sp>
            <p:nvSpPr>
              <p:cNvPr id="29" name="textbox 404"/>
              <p:cNvSpPr/>
              <p:nvPr/>
            </p:nvSpPr>
            <p:spPr>
              <a:xfrm>
                <a:off x="221995" y="454599"/>
                <a:ext cx="530225" cy="163829"/>
              </a:xfrm>
              <a:prstGeom prst="rect">
                <a:avLst/>
              </a:prstGeom>
              <a:noFill/>
              <a:ln w="0" cap="flat">
                <a:noFill/>
                <a:prstDash val="solid"/>
                <a:miter lim="0"/>
              </a:ln>
            </p:spPr>
            <p:txBody>
              <a:bodyPr vert="horz" wrap="square" lIns="0" tIns="0" rIns="0" bIns="0"/>
              <a:p>
                <a:pPr algn="l" rtl="0" eaLnBrk="0">
                  <a:lnSpc>
                    <a:spcPct val="82000"/>
                  </a:lnSpc>
                </a:pPr>
                <a:endParaRPr sz="100" dirty="0">
                  <a:latin typeface="Arial" panose="020B0604020202020204"/>
                  <a:ea typeface="Arial" panose="020B0604020202020204"/>
                  <a:cs typeface="Arial" panose="020B0604020202020204"/>
                </a:endParaRPr>
              </a:p>
              <a:p>
                <a:pPr marL="12700" algn="l" rtl="0" eaLnBrk="0">
                  <a:lnSpc>
                    <a:spcPct val="91000"/>
                  </a:lnSpc>
                </a:pPr>
                <a:r>
                  <a:rPr sz="1000" kern="0" spc="-10" dirty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工业排放</a:t>
                </a:r>
                <a:endParaRPr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  <p:sp>
          <p:nvSpPr>
            <p:cNvPr id="30" name="path 406"/>
            <p:cNvSpPr/>
            <p:nvPr/>
          </p:nvSpPr>
          <p:spPr>
            <a:xfrm>
              <a:off x="2345" y="2831"/>
              <a:ext cx="380" cy="3260"/>
            </a:xfrm>
            <a:custGeom>
              <a:avLst/>
              <a:gdLst/>
              <a:ahLst/>
              <a:cxnLst/>
              <a:rect l="0" t="0" r="0" b="0"/>
              <a:pathLst>
                <a:path w="380" h="3260">
                  <a:moveTo>
                    <a:pt x="10" y="10"/>
                  </a:moveTo>
                  <a:cubicBezTo>
                    <a:pt x="109" y="10"/>
                    <a:pt x="190" y="23"/>
                    <a:pt x="190" y="39"/>
                  </a:cubicBezTo>
                  <a:lnTo>
                    <a:pt x="190" y="1600"/>
                  </a:lnTo>
                  <a:cubicBezTo>
                    <a:pt x="190" y="1616"/>
                    <a:pt x="270" y="1630"/>
                    <a:pt x="370" y="1630"/>
                  </a:cubicBezTo>
                  <a:cubicBezTo>
                    <a:pt x="270" y="1630"/>
                    <a:pt x="190" y="1643"/>
                    <a:pt x="190" y="1659"/>
                  </a:cubicBezTo>
                  <a:lnTo>
                    <a:pt x="190" y="3220"/>
                  </a:lnTo>
                  <a:cubicBezTo>
                    <a:pt x="190" y="3236"/>
                    <a:pt x="109" y="3250"/>
                    <a:pt x="10" y="3250"/>
                  </a:cubicBezTo>
                </a:path>
              </a:pathLst>
            </a:custGeom>
            <a:noFill/>
            <a:ln w="12700" cap="flat">
              <a:solidFill>
                <a:srgbClr val="FF0000"/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lang="zh-CN" altLang="en-US" sz="1800"/>
            </a:p>
          </p:txBody>
        </p:sp>
        <p:grpSp>
          <p:nvGrpSpPr>
            <p:cNvPr id="31" name="group 54"/>
            <p:cNvGrpSpPr/>
            <p:nvPr/>
          </p:nvGrpSpPr>
          <p:grpSpPr>
            <a:xfrm rot="21600000">
              <a:off x="2873" y="3664"/>
              <a:ext cx="1576" cy="631"/>
              <a:chOff x="0" y="0"/>
              <a:chExt cx="1000460" cy="400916"/>
            </a:xfrm>
          </p:grpSpPr>
          <p:sp>
            <p:nvSpPr>
              <p:cNvPr id="32" name="path 408"/>
              <p:cNvSpPr/>
              <p:nvPr/>
            </p:nvSpPr>
            <p:spPr>
              <a:xfrm>
                <a:off x="503759" y="83182"/>
                <a:ext cx="455085" cy="276118"/>
              </a:xfrm>
              <a:custGeom>
                <a:avLst/>
                <a:gdLst/>
                <a:ahLst/>
                <a:cxnLst/>
                <a:rect l="0" t="0" r="0" b="0"/>
                <a:pathLst>
                  <a:path w="716" h="434">
                    <a:moveTo>
                      <a:pt x="56" y="0"/>
                    </a:moveTo>
                    <a:lnTo>
                      <a:pt x="612" y="236"/>
                    </a:lnTo>
                    <a:lnTo>
                      <a:pt x="640" y="169"/>
                    </a:lnTo>
                    <a:lnTo>
                      <a:pt x="716" y="358"/>
                    </a:lnTo>
                    <a:lnTo>
                      <a:pt x="527" y="434"/>
                    </a:lnTo>
                    <a:lnTo>
                      <a:pt x="555" y="368"/>
                    </a:lnTo>
                    <a:lnTo>
                      <a:pt x="0" y="13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B1D3F6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p>
                <a:pPr algn="ctr"/>
                <a:endParaRPr lang="zh-CN" altLang="en-US" sz="1800"/>
              </a:p>
            </p:txBody>
          </p:sp>
          <p:sp>
            <p:nvSpPr>
              <p:cNvPr id="33" name="path 410"/>
              <p:cNvSpPr/>
              <p:nvPr/>
            </p:nvSpPr>
            <p:spPr>
              <a:xfrm>
                <a:off x="497913" y="77337"/>
                <a:ext cx="502546" cy="323578"/>
              </a:xfrm>
              <a:custGeom>
                <a:avLst/>
                <a:gdLst/>
                <a:ahLst/>
                <a:cxnLst/>
                <a:rect l="0" t="0" r="0" b="0"/>
                <a:pathLst>
                  <a:path w="791" h="509">
                    <a:moveTo>
                      <a:pt x="65" y="9"/>
                    </a:moveTo>
                    <a:lnTo>
                      <a:pt x="621" y="245"/>
                    </a:lnTo>
                    <a:moveTo>
                      <a:pt x="649" y="178"/>
                    </a:moveTo>
                    <a:lnTo>
                      <a:pt x="725" y="367"/>
                    </a:lnTo>
                    <a:lnTo>
                      <a:pt x="537" y="444"/>
                    </a:lnTo>
                    <a:moveTo>
                      <a:pt x="565" y="377"/>
                    </a:moveTo>
                    <a:lnTo>
                      <a:pt x="9" y="141"/>
                    </a:lnTo>
                    <a:lnTo>
                      <a:pt x="65" y="9"/>
                    </a:lnTo>
                  </a:path>
                </a:pathLst>
              </a:custGeom>
              <a:noFill/>
              <a:ln w="12700" cap="flat">
                <a:solidFill>
                  <a:srgbClr val="003C83"/>
                </a:solidFill>
                <a:prstDash val="solid"/>
                <a:miter lim="800000"/>
              </a:ln>
            </p:spPr>
            <p:txBody>
              <a:bodyPr rtlCol="0"/>
              <a:p>
                <a:pPr algn="ctr"/>
                <a:endParaRPr lang="zh-CN" altLang="en-US" sz="1800"/>
              </a:p>
            </p:txBody>
          </p:sp>
          <p:sp>
            <p:nvSpPr>
              <p:cNvPr id="34" name="path 412"/>
              <p:cNvSpPr/>
              <p:nvPr/>
            </p:nvSpPr>
            <p:spPr>
              <a:xfrm>
                <a:off x="553" y="0"/>
                <a:ext cx="477156" cy="182184"/>
              </a:xfrm>
              <a:custGeom>
                <a:avLst/>
                <a:gdLst/>
                <a:ahLst/>
                <a:cxnLst/>
                <a:rect l="0" t="0" r="0" b="0"/>
                <a:pathLst>
                  <a:path w="751" h="286">
                    <a:moveTo>
                      <a:pt x="12" y="19"/>
                    </a:moveTo>
                    <a:lnTo>
                      <a:pt x="614" y="71"/>
                    </a:lnTo>
                    <a:lnTo>
                      <a:pt x="620" y="0"/>
                    </a:lnTo>
                    <a:lnTo>
                      <a:pt x="751" y="156"/>
                    </a:lnTo>
                    <a:lnTo>
                      <a:pt x="595" y="286"/>
                    </a:lnTo>
                    <a:lnTo>
                      <a:pt x="601" y="215"/>
                    </a:lnTo>
                    <a:lnTo>
                      <a:pt x="0" y="162"/>
                    </a:lnTo>
                    <a:lnTo>
                      <a:pt x="12" y="19"/>
                    </a:lnTo>
                    <a:close/>
                  </a:path>
                </a:pathLst>
              </a:custGeom>
              <a:solidFill>
                <a:srgbClr val="B1D3F6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p>
                <a:pPr algn="ctr"/>
                <a:endParaRPr lang="zh-CN" altLang="en-US" sz="1800"/>
              </a:p>
            </p:txBody>
          </p:sp>
          <p:sp>
            <p:nvSpPr>
              <p:cNvPr id="35" name="path 414"/>
              <p:cNvSpPr/>
              <p:nvPr/>
            </p:nvSpPr>
            <p:spPr>
              <a:xfrm>
                <a:off x="0" y="86228"/>
                <a:ext cx="482575" cy="108790"/>
              </a:xfrm>
              <a:custGeom>
                <a:avLst/>
                <a:gdLst/>
                <a:ahLst/>
                <a:cxnLst/>
                <a:rect l="0" t="0" r="0" b="0"/>
                <a:pathLst>
                  <a:path w="759" h="171">
                    <a:moveTo>
                      <a:pt x="752" y="20"/>
                    </a:moveTo>
                    <a:lnTo>
                      <a:pt x="596" y="151"/>
                    </a:lnTo>
                    <a:moveTo>
                      <a:pt x="602" y="79"/>
                    </a:moveTo>
                    <a:lnTo>
                      <a:pt x="0" y="26"/>
                    </a:lnTo>
                  </a:path>
                </a:pathLst>
              </a:custGeom>
              <a:noFill/>
              <a:ln w="12700" cap="flat">
                <a:solidFill>
                  <a:srgbClr val="003C83"/>
                </a:solidFill>
                <a:prstDash val="solid"/>
                <a:miter lim="800000"/>
              </a:ln>
            </p:spPr>
            <p:txBody>
              <a:bodyPr rtlCol="0"/>
              <a:p>
                <a:pPr algn="ctr"/>
                <a:endParaRPr lang="zh-CN" altLang="en-US" sz="1800"/>
              </a:p>
            </p:txBody>
          </p:sp>
        </p:grpSp>
        <p:sp>
          <p:nvSpPr>
            <p:cNvPr id="36" name="path 416"/>
            <p:cNvSpPr/>
            <p:nvPr/>
          </p:nvSpPr>
          <p:spPr>
            <a:xfrm>
              <a:off x="4185" y="4159"/>
              <a:ext cx="47" cy="74"/>
            </a:xfrm>
            <a:custGeom>
              <a:avLst/>
              <a:gdLst/>
              <a:ahLst/>
              <a:cxnLst/>
              <a:rect l="0" t="0" r="0" b="0"/>
              <a:pathLst>
                <a:path w="46" h="74">
                  <a:moveTo>
                    <a:pt x="9" y="70"/>
                  </a:moveTo>
                  <a:lnTo>
                    <a:pt x="37" y="3"/>
                  </a:lnTo>
                </a:path>
              </a:pathLst>
            </a:custGeom>
            <a:noFill/>
            <a:ln w="12700" cap="flat">
              <a:solidFill>
                <a:srgbClr val="003C83"/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lang="zh-CN" altLang="en-US" sz="1800"/>
            </a:p>
          </p:txBody>
        </p:sp>
        <p:sp>
          <p:nvSpPr>
            <p:cNvPr id="37" name="path 418"/>
            <p:cNvSpPr/>
            <p:nvPr/>
          </p:nvSpPr>
          <p:spPr>
            <a:xfrm>
              <a:off x="2549" y="4127"/>
              <a:ext cx="2318" cy="671"/>
            </a:xfrm>
            <a:custGeom>
              <a:avLst/>
              <a:gdLst/>
              <a:ahLst/>
              <a:cxnLst/>
              <a:rect l="0" t="0" r="0" b="0"/>
              <a:pathLst>
                <a:path w="2318" h="671">
                  <a:moveTo>
                    <a:pt x="0" y="503"/>
                  </a:moveTo>
                  <a:lnTo>
                    <a:pt x="167" y="335"/>
                  </a:lnTo>
                  <a:lnTo>
                    <a:pt x="167" y="419"/>
                  </a:lnTo>
                  <a:lnTo>
                    <a:pt x="1075" y="419"/>
                  </a:lnTo>
                  <a:lnTo>
                    <a:pt x="1075" y="167"/>
                  </a:lnTo>
                  <a:lnTo>
                    <a:pt x="991" y="167"/>
                  </a:lnTo>
                  <a:lnTo>
                    <a:pt x="1158" y="0"/>
                  </a:lnTo>
                  <a:lnTo>
                    <a:pt x="1326" y="167"/>
                  </a:lnTo>
                  <a:lnTo>
                    <a:pt x="1242" y="167"/>
                  </a:lnTo>
                  <a:lnTo>
                    <a:pt x="1242" y="419"/>
                  </a:lnTo>
                  <a:lnTo>
                    <a:pt x="2150" y="419"/>
                  </a:lnTo>
                  <a:lnTo>
                    <a:pt x="2150" y="335"/>
                  </a:lnTo>
                  <a:lnTo>
                    <a:pt x="2318" y="503"/>
                  </a:lnTo>
                  <a:lnTo>
                    <a:pt x="2150" y="671"/>
                  </a:lnTo>
                  <a:lnTo>
                    <a:pt x="2150" y="587"/>
                  </a:lnTo>
                  <a:lnTo>
                    <a:pt x="167" y="587"/>
                  </a:lnTo>
                  <a:lnTo>
                    <a:pt x="167" y="671"/>
                  </a:lnTo>
                  <a:lnTo>
                    <a:pt x="0" y="503"/>
                  </a:lnTo>
                  <a:close/>
                </a:path>
              </a:pathLst>
            </a:custGeom>
            <a:solidFill>
              <a:srgbClr val="2573C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lang="zh-CN" altLang="en-US" sz="1800"/>
            </a:p>
          </p:txBody>
        </p:sp>
        <p:grpSp>
          <p:nvGrpSpPr>
            <p:cNvPr id="38" name="group 56"/>
            <p:cNvGrpSpPr/>
            <p:nvPr/>
          </p:nvGrpSpPr>
          <p:grpSpPr>
            <a:xfrm rot="21600000">
              <a:off x="888" y="5721"/>
              <a:ext cx="1464" cy="1017"/>
              <a:chOff x="0" y="0"/>
              <a:chExt cx="929639" cy="645861"/>
            </a:xfrm>
          </p:grpSpPr>
          <p:pic>
            <p:nvPicPr>
              <p:cNvPr id="39" name="picture 420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21600000">
                <a:off x="0" y="0"/>
                <a:ext cx="929639" cy="644524"/>
              </a:xfrm>
              <a:prstGeom prst="rect">
                <a:avLst/>
              </a:prstGeom>
            </p:spPr>
          </p:pic>
          <p:sp>
            <p:nvSpPr>
              <p:cNvPr id="40" name="textbox 422"/>
              <p:cNvSpPr/>
              <p:nvPr/>
            </p:nvSpPr>
            <p:spPr>
              <a:xfrm>
                <a:off x="-12700" y="-12700"/>
                <a:ext cx="955039" cy="684530"/>
              </a:xfrm>
              <a:prstGeom prst="rect">
                <a:avLst/>
              </a:prstGeom>
              <a:noFill/>
              <a:ln w="0" cap="flat">
                <a:noFill/>
                <a:prstDash val="solid"/>
                <a:miter lim="0"/>
              </a:ln>
            </p:spPr>
            <p:txBody>
              <a:bodyPr vert="horz" wrap="square" lIns="0" tIns="0" rIns="0" bIns="0"/>
              <a:p>
                <a:pPr algn="l" rtl="0" eaLnBrk="0">
                  <a:lnSpc>
                    <a:spcPct val="116000"/>
                  </a:lnSpc>
                </a:pPr>
                <a:endParaRPr sz="1000" dirty="0">
                  <a:latin typeface="Arial" panose="020B0604020202020204"/>
                  <a:ea typeface="Arial" panose="020B0604020202020204"/>
                  <a:cs typeface="Arial" panose="020B0604020202020204"/>
                </a:endParaRPr>
              </a:p>
              <a:p>
                <a:pPr algn="l" rtl="0" eaLnBrk="0">
                  <a:lnSpc>
                    <a:spcPct val="116000"/>
                  </a:lnSpc>
                </a:pPr>
                <a:endParaRPr sz="1000" dirty="0">
                  <a:latin typeface="Arial" panose="020B0604020202020204"/>
                  <a:ea typeface="Arial" panose="020B0604020202020204"/>
                  <a:cs typeface="Arial" panose="020B0604020202020204"/>
                </a:endParaRPr>
              </a:p>
              <a:p>
                <a:pPr algn="l" rtl="0" eaLnBrk="0">
                  <a:lnSpc>
                    <a:spcPct val="117000"/>
                  </a:lnSpc>
                </a:pPr>
                <a:endParaRPr sz="1000" dirty="0">
                  <a:latin typeface="Arial" panose="020B0604020202020204"/>
                  <a:ea typeface="Arial" panose="020B0604020202020204"/>
                  <a:cs typeface="Arial" panose="020B0604020202020204"/>
                </a:endParaRPr>
              </a:p>
              <a:p>
                <a:pPr marL="245745" algn="l" rtl="0" eaLnBrk="0">
                  <a:lnSpc>
                    <a:spcPct val="91000"/>
                  </a:lnSpc>
                  <a:spcBef>
                    <a:spcPts val="5"/>
                  </a:spcBef>
                </a:pPr>
                <a:r>
                  <a:rPr sz="1000" kern="0" spc="-1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畜禽养殖</a:t>
                </a:r>
                <a:endParaRPr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  <p:pic>
          <p:nvPicPr>
            <p:cNvPr id="41" name="picture 42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2864" y="3257"/>
              <a:ext cx="782" cy="570"/>
            </a:xfrm>
            <a:prstGeom prst="rect">
              <a:avLst/>
            </a:prstGeom>
          </p:spPr>
        </p:pic>
        <p:pic>
          <p:nvPicPr>
            <p:cNvPr id="42" name="picture 42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3538" y="3239"/>
              <a:ext cx="1177" cy="718"/>
            </a:xfrm>
            <a:prstGeom prst="rect">
              <a:avLst/>
            </a:prstGeom>
          </p:spPr>
        </p:pic>
        <p:sp>
          <p:nvSpPr>
            <p:cNvPr id="43" name="textbox 428"/>
            <p:cNvSpPr/>
            <p:nvPr/>
          </p:nvSpPr>
          <p:spPr>
            <a:xfrm>
              <a:off x="5475" y="2454"/>
              <a:ext cx="830" cy="897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94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9000"/>
                </a:lnSpc>
              </a:pPr>
              <a:r>
                <a:rPr sz="40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汇</a:t>
              </a:r>
              <a:endParaRPr sz="4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4" name="textbox 434"/>
            <p:cNvSpPr/>
            <p:nvPr/>
          </p:nvSpPr>
          <p:spPr>
            <a:xfrm>
              <a:off x="7984" y="4975"/>
              <a:ext cx="1082" cy="3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69850" algn="l" rtl="0" eaLnBrk="0">
                <a:lnSpc>
                  <a:spcPts val="825"/>
                </a:lnSpc>
              </a:pPr>
              <a:r>
                <a:rPr sz="2000" kern="0" spc="16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----&gt;</a:t>
              </a:r>
              <a:r>
                <a:rPr sz="2000" kern="0" spc="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000" kern="0" spc="37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-----</a:t>
              </a:r>
              <a:endParaRPr sz="2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45" name="picture 43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10600" y="4815"/>
              <a:ext cx="844" cy="410"/>
            </a:xfrm>
            <a:prstGeom prst="rect">
              <a:avLst/>
            </a:prstGeom>
          </p:spPr>
        </p:pic>
        <p:sp>
          <p:nvSpPr>
            <p:cNvPr id="46" name="textbox 438"/>
            <p:cNvSpPr/>
            <p:nvPr/>
          </p:nvSpPr>
          <p:spPr>
            <a:xfrm>
              <a:off x="7807" y="2527"/>
              <a:ext cx="1477" cy="302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1000"/>
                </a:lnSpc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大气干湿沉降</a:t>
              </a: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9" name="textbox 440"/>
            <p:cNvSpPr/>
            <p:nvPr/>
          </p:nvSpPr>
          <p:spPr>
            <a:xfrm>
              <a:off x="5965" y="5254"/>
              <a:ext cx="1237" cy="276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8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2000"/>
                </a:lnSpc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水生动植物</a:t>
              </a: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1" name="textbox 442"/>
            <p:cNvSpPr/>
            <p:nvPr/>
          </p:nvSpPr>
          <p:spPr>
            <a:xfrm>
              <a:off x="2994" y="2831"/>
              <a:ext cx="999" cy="3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7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2000"/>
                </a:lnSpc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地表径流</a:t>
              </a: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3" name="textbox 444"/>
            <p:cNvSpPr/>
            <p:nvPr/>
          </p:nvSpPr>
          <p:spPr>
            <a:xfrm>
              <a:off x="8431" y="4749"/>
              <a:ext cx="999" cy="27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3000"/>
                </a:lnSpc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横向迁移</a:t>
              </a: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5" name="textbox 446"/>
            <p:cNvSpPr/>
            <p:nvPr/>
          </p:nvSpPr>
          <p:spPr>
            <a:xfrm>
              <a:off x="1235" y="5393"/>
              <a:ext cx="838" cy="258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8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0000"/>
                </a:lnSpc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生活污水</a:t>
              </a:r>
              <a:endParaRPr sz="1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7" name="textbox 448"/>
            <p:cNvSpPr/>
            <p:nvPr/>
          </p:nvSpPr>
          <p:spPr>
            <a:xfrm>
              <a:off x="1233" y="4017"/>
              <a:ext cx="839" cy="256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8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0000"/>
                </a:lnSpc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农业面源</a:t>
              </a:r>
              <a:endParaRPr sz="1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58" name="picture 45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12284" y="4978"/>
              <a:ext cx="353" cy="432"/>
            </a:xfrm>
            <a:prstGeom prst="rect">
              <a:avLst/>
            </a:prstGeom>
          </p:spPr>
        </p:pic>
        <p:sp>
          <p:nvSpPr>
            <p:cNvPr id="59" name="textbox 452"/>
            <p:cNvSpPr/>
            <p:nvPr/>
          </p:nvSpPr>
          <p:spPr>
            <a:xfrm>
              <a:off x="7558" y="4558"/>
              <a:ext cx="249" cy="746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4000"/>
                </a:lnSpc>
              </a:pPr>
              <a:r>
                <a:rPr sz="3500" kern="0" spc="5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!</a:t>
              </a:r>
              <a:endParaRPr sz="3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60" name="textbox 454"/>
            <p:cNvSpPr/>
            <p:nvPr/>
          </p:nvSpPr>
          <p:spPr>
            <a:xfrm>
              <a:off x="5110" y="4112"/>
              <a:ext cx="517" cy="3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84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0000"/>
                </a:lnSpc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沉降</a:t>
              </a: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61" name="textbox 456"/>
            <p:cNvSpPr/>
            <p:nvPr/>
          </p:nvSpPr>
          <p:spPr>
            <a:xfrm>
              <a:off x="7520" y="4314"/>
              <a:ext cx="517" cy="3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84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0000"/>
                </a:lnSpc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沉降</a:t>
              </a: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62" name="picture 45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6509" y="4834"/>
              <a:ext cx="331" cy="331"/>
            </a:xfrm>
            <a:prstGeom prst="rect">
              <a:avLst/>
            </a:prstGeom>
          </p:spPr>
        </p:pic>
        <p:sp>
          <p:nvSpPr>
            <p:cNvPr id="63" name="path 460"/>
            <p:cNvSpPr/>
            <p:nvPr/>
          </p:nvSpPr>
          <p:spPr>
            <a:xfrm>
              <a:off x="8305" y="3011"/>
              <a:ext cx="180" cy="600"/>
            </a:xfrm>
            <a:custGeom>
              <a:avLst/>
              <a:gdLst/>
              <a:ahLst/>
              <a:cxnLst/>
              <a:rect l="0" t="0" r="0" b="0"/>
              <a:pathLst>
                <a:path w="180" h="600">
                  <a:moveTo>
                    <a:pt x="0" y="510"/>
                  </a:moveTo>
                  <a:lnTo>
                    <a:pt x="45" y="510"/>
                  </a:lnTo>
                  <a:lnTo>
                    <a:pt x="45" y="0"/>
                  </a:lnTo>
                  <a:lnTo>
                    <a:pt x="135" y="0"/>
                  </a:lnTo>
                  <a:lnTo>
                    <a:pt x="135" y="510"/>
                  </a:lnTo>
                  <a:lnTo>
                    <a:pt x="180" y="510"/>
                  </a:lnTo>
                  <a:lnTo>
                    <a:pt x="90" y="600"/>
                  </a:lnTo>
                  <a:lnTo>
                    <a:pt x="0" y="510"/>
                  </a:lnTo>
                  <a:close/>
                </a:path>
              </a:pathLst>
            </a:custGeom>
            <a:solidFill>
              <a:srgbClr val="2573C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lang="zh-CN" altLang="en-US" sz="1800"/>
            </a:p>
          </p:txBody>
        </p:sp>
        <p:sp>
          <p:nvSpPr>
            <p:cNvPr id="64" name="path 462"/>
            <p:cNvSpPr/>
            <p:nvPr/>
          </p:nvSpPr>
          <p:spPr>
            <a:xfrm>
              <a:off x="9045" y="3011"/>
              <a:ext cx="180" cy="600"/>
            </a:xfrm>
            <a:custGeom>
              <a:avLst/>
              <a:gdLst/>
              <a:ahLst/>
              <a:cxnLst/>
              <a:rect l="0" t="0" r="0" b="0"/>
              <a:pathLst>
                <a:path w="180" h="600">
                  <a:moveTo>
                    <a:pt x="0" y="510"/>
                  </a:moveTo>
                  <a:lnTo>
                    <a:pt x="45" y="510"/>
                  </a:lnTo>
                  <a:lnTo>
                    <a:pt x="45" y="0"/>
                  </a:lnTo>
                  <a:lnTo>
                    <a:pt x="135" y="0"/>
                  </a:lnTo>
                  <a:lnTo>
                    <a:pt x="135" y="510"/>
                  </a:lnTo>
                  <a:lnTo>
                    <a:pt x="180" y="510"/>
                  </a:lnTo>
                  <a:lnTo>
                    <a:pt x="90" y="600"/>
                  </a:lnTo>
                  <a:lnTo>
                    <a:pt x="0" y="510"/>
                  </a:lnTo>
                  <a:close/>
                </a:path>
              </a:pathLst>
            </a:custGeom>
            <a:solidFill>
              <a:srgbClr val="2573C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lang="zh-CN" altLang="en-US" sz="1800"/>
            </a:p>
          </p:txBody>
        </p:sp>
        <p:sp>
          <p:nvSpPr>
            <p:cNvPr id="65" name="path 464"/>
            <p:cNvSpPr/>
            <p:nvPr/>
          </p:nvSpPr>
          <p:spPr>
            <a:xfrm>
              <a:off x="12181" y="4030"/>
              <a:ext cx="1112" cy="97"/>
            </a:xfrm>
            <a:custGeom>
              <a:avLst/>
              <a:gdLst/>
              <a:ahLst/>
              <a:cxnLst/>
              <a:rect l="0" t="0" r="0" b="0"/>
              <a:pathLst>
                <a:path w="1111" h="96">
                  <a:moveTo>
                    <a:pt x="0" y="96"/>
                  </a:moveTo>
                  <a:lnTo>
                    <a:pt x="110" y="27"/>
                  </a:lnTo>
                  <a:lnTo>
                    <a:pt x="221" y="0"/>
                  </a:lnTo>
                  <a:lnTo>
                    <a:pt x="333" y="0"/>
                  </a:lnTo>
                  <a:lnTo>
                    <a:pt x="445" y="27"/>
                  </a:lnTo>
                  <a:lnTo>
                    <a:pt x="555" y="82"/>
                  </a:lnTo>
                  <a:lnTo>
                    <a:pt x="667" y="82"/>
                  </a:lnTo>
                  <a:lnTo>
                    <a:pt x="778" y="42"/>
                  </a:lnTo>
                  <a:lnTo>
                    <a:pt x="889" y="0"/>
                  </a:lnTo>
                  <a:lnTo>
                    <a:pt x="1000" y="13"/>
                  </a:lnTo>
                  <a:lnTo>
                    <a:pt x="1111" y="82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A3CAF3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lang="zh-CN" altLang="en-US" sz="1800"/>
            </a:p>
          </p:txBody>
        </p:sp>
        <p:pic>
          <p:nvPicPr>
            <p:cNvPr id="66" name="picture 466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16310" y="4815"/>
              <a:ext cx="163" cy="495"/>
            </a:xfrm>
            <a:prstGeom prst="rect">
              <a:avLst/>
            </a:prstGeom>
          </p:spPr>
        </p:pic>
        <p:sp>
          <p:nvSpPr>
            <p:cNvPr id="67" name="path 468"/>
            <p:cNvSpPr/>
            <p:nvPr/>
          </p:nvSpPr>
          <p:spPr>
            <a:xfrm>
              <a:off x="17924" y="4136"/>
              <a:ext cx="20" cy="1095"/>
            </a:xfrm>
            <a:custGeom>
              <a:avLst/>
              <a:gdLst/>
              <a:ahLst/>
              <a:cxnLst/>
              <a:rect l="0" t="0" r="0" b="0"/>
              <a:pathLst>
                <a:path w="20" h="1095">
                  <a:moveTo>
                    <a:pt x="10" y="0"/>
                  </a:moveTo>
                  <a:lnTo>
                    <a:pt x="10" y="1095"/>
                  </a:lnTo>
                </a:path>
              </a:pathLst>
            </a:custGeom>
            <a:noFill/>
            <a:ln w="12700" cap="flat">
              <a:solidFill>
                <a:srgbClr val="003C83"/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lang="zh-CN" altLang="en-US" sz="1800"/>
            </a:p>
          </p:txBody>
        </p:sp>
        <p:sp>
          <p:nvSpPr>
            <p:cNvPr id="68" name="textbox 470"/>
            <p:cNvSpPr/>
            <p:nvPr/>
          </p:nvSpPr>
          <p:spPr>
            <a:xfrm>
              <a:off x="12535" y="4814"/>
              <a:ext cx="160" cy="1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595"/>
                </a:lnSpc>
              </a:pP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●</a:t>
              </a:r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69" name="path 472"/>
            <p:cNvSpPr/>
            <p:nvPr/>
          </p:nvSpPr>
          <p:spPr>
            <a:xfrm>
              <a:off x="4270" y="3961"/>
              <a:ext cx="47" cy="74"/>
            </a:xfrm>
            <a:custGeom>
              <a:avLst/>
              <a:gdLst/>
              <a:ahLst/>
              <a:cxnLst/>
              <a:rect l="0" t="0" r="0" b="0"/>
              <a:pathLst>
                <a:path w="46" h="74">
                  <a:moveTo>
                    <a:pt x="9" y="70"/>
                  </a:moveTo>
                  <a:lnTo>
                    <a:pt x="37" y="3"/>
                  </a:lnTo>
                </a:path>
              </a:pathLst>
            </a:custGeom>
            <a:noFill/>
            <a:ln w="12700" cap="flat">
              <a:solidFill>
                <a:srgbClr val="003C83"/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lang="zh-CN" altLang="en-US" sz="1800"/>
            </a:p>
          </p:txBody>
        </p:sp>
      </p:grpSp>
    </p:spTree>
    <p:custDataLst>
      <p:tags r:id="rId17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15" name="标题 1"/>
          <p:cNvSpPr>
            <a:spLocks noGrp="1"/>
          </p:cNvSpPr>
          <p:nvPr/>
        </p:nvSpPr>
        <p:spPr>
          <a:xfrm>
            <a:off x="480695" y="396240"/>
            <a:ext cx="8660130" cy="705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68580" tIns="34290" rIns="68580" bIns="34290" numCol="1" rtlCol="0" anchor="ctr" anchorCtr="0" compatLnSpc="1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技术理念</a:t>
            </a:r>
            <a:endParaRPr sz="2800">
              <a:solidFill>
                <a:schemeClr val="bg1"/>
              </a:solidFill>
              <a:latin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14045" y="1258570"/>
            <a:ext cx="10578465" cy="5412105"/>
            <a:chOff x="967" y="1873"/>
            <a:chExt cx="16659" cy="8523"/>
          </a:xfrm>
        </p:grpSpPr>
        <p:sp>
          <p:nvSpPr>
            <p:cNvPr id="6" name="椭圆 5"/>
            <p:cNvSpPr/>
            <p:nvPr>
              <p:custDataLst>
                <p:tags r:id="rId2"/>
              </p:custDataLst>
            </p:nvPr>
          </p:nvSpPr>
          <p:spPr>
            <a:xfrm>
              <a:off x="2836" y="1873"/>
              <a:ext cx="2268" cy="226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r>
                <a:rPr lang="zh-CN" altLang="en-US" sz="2400" b="1">
                  <a:solidFill>
                    <a:schemeClr val="tx1"/>
                  </a:solidFill>
                  <a:sym typeface="+mn-ea"/>
                </a:rPr>
                <a:t>泥水</a:t>
              </a:r>
              <a:endParaRPr lang="zh-CN" altLang="en-US" sz="2400" b="1">
                <a:solidFill>
                  <a:schemeClr val="tx1"/>
                </a:solidFill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zh-CN" altLang="en-US" sz="2400" b="1">
                  <a:solidFill>
                    <a:schemeClr val="tx1"/>
                  </a:solidFill>
                  <a:sym typeface="+mn-ea"/>
                </a:rPr>
                <a:t>共治</a:t>
              </a:r>
              <a:endParaRPr lang="zh-CN" altLang="en-US" sz="2400" b="1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8" name="椭圆 7"/>
            <p:cNvSpPr/>
            <p:nvPr>
              <p:custDataLst>
                <p:tags r:id="rId3"/>
              </p:custDataLst>
            </p:nvPr>
          </p:nvSpPr>
          <p:spPr>
            <a:xfrm>
              <a:off x="8041" y="1877"/>
              <a:ext cx="2268" cy="226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buClrTx/>
                <a:buSzTx/>
                <a:buFontTx/>
              </a:pPr>
              <a:r>
                <a:rPr lang="zh-CN" altLang="en-US" sz="2400" b="1">
                  <a:solidFill>
                    <a:schemeClr val="tx1"/>
                  </a:solidFill>
                  <a:sym typeface="+mn-ea"/>
                </a:rPr>
                <a:t>修复</a:t>
              </a:r>
              <a:endParaRPr lang="zh-CN" altLang="en-US" sz="2400" b="1">
                <a:solidFill>
                  <a:schemeClr val="tx1"/>
                </a:solidFill>
                <a:sym typeface="+mn-ea"/>
              </a:endParaRPr>
            </a:p>
            <a:p>
              <a:pPr algn="ctr">
                <a:buClrTx/>
                <a:buSzTx/>
                <a:buFontTx/>
              </a:pPr>
              <a:r>
                <a:rPr lang="zh-CN" altLang="en-US" sz="2400" b="1">
                  <a:solidFill>
                    <a:schemeClr val="tx1"/>
                  </a:solidFill>
                  <a:sym typeface="+mn-ea"/>
                </a:rPr>
                <a:t>生境</a:t>
              </a:r>
              <a:endParaRPr lang="zh-CN" altLang="en-US" sz="2400" b="1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9" name="椭圆 8"/>
            <p:cNvSpPr/>
            <p:nvPr>
              <p:custDataLst>
                <p:tags r:id="rId4"/>
              </p:custDataLst>
            </p:nvPr>
          </p:nvSpPr>
          <p:spPr>
            <a:xfrm>
              <a:off x="13074" y="1882"/>
              <a:ext cx="2268" cy="226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buClrTx/>
                <a:buSzTx/>
                <a:buFontTx/>
              </a:pPr>
              <a:r>
                <a:rPr lang="zh-CN" altLang="en-US" sz="2400" b="1">
                  <a:solidFill>
                    <a:schemeClr val="tx1"/>
                  </a:solidFill>
                  <a:sym typeface="+mn-ea"/>
                </a:rPr>
                <a:t>重建</a:t>
              </a:r>
              <a:endParaRPr lang="zh-CN" altLang="en-US" sz="2400" b="1">
                <a:solidFill>
                  <a:schemeClr val="tx1"/>
                </a:solidFill>
                <a:sym typeface="+mn-ea"/>
              </a:endParaRPr>
            </a:p>
            <a:p>
              <a:pPr algn="ctr">
                <a:buClrTx/>
                <a:buSzTx/>
                <a:buFontTx/>
              </a:pPr>
              <a:r>
                <a:rPr lang="zh-CN" altLang="en-US" sz="2400" b="1">
                  <a:solidFill>
                    <a:schemeClr val="tx1"/>
                  </a:solidFill>
                  <a:sym typeface="+mn-ea"/>
                </a:rPr>
                <a:t>生态</a:t>
              </a:r>
              <a:endParaRPr lang="zh-CN" altLang="en-US" sz="2400" b="1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5"/>
              </p:custDataLst>
            </p:nvPr>
          </p:nvSpPr>
          <p:spPr>
            <a:xfrm>
              <a:off x="967" y="9283"/>
              <a:ext cx="16659" cy="11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just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sz="1600" b="1">
                  <a:solidFill>
                    <a:schemeClr val="tx1"/>
                  </a:solidFill>
                  <a:latin typeface="微软雅黑" panose="020B0503020204020204" pitchFamily="34" charset="-122"/>
                  <a:sym typeface="Arial Black" panose="020B0A04020102020204" pitchFamily="34" charset="0"/>
                </a:rPr>
                <a:t>中科院</a:t>
              </a:r>
              <a:r>
                <a:rPr sz="1600" b="1">
                  <a:solidFill>
                    <a:schemeClr val="tx1"/>
                  </a:solidFill>
                  <a:latin typeface="微软雅黑" panose="020B0503020204020204" pitchFamily="34" charset="-122"/>
                  <a:sym typeface="Arial Black" panose="020B0A04020102020204" pitchFamily="34" charset="0"/>
                </a:rPr>
                <a:t>余增亮、冯慧云团队</a:t>
              </a:r>
              <a:r>
                <a:rPr lang="zh-CN" sz="1600" b="1">
                  <a:solidFill>
                    <a:schemeClr val="tx1"/>
                  </a:solidFill>
                  <a:latin typeface="微软雅黑" panose="020B0503020204020204" pitchFamily="34" charset="-122"/>
                  <a:sym typeface="Arial Black" panose="020B0A04020102020204" pitchFamily="34" charset="0"/>
                </a:rPr>
                <a:t>提出的</a:t>
              </a:r>
              <a:r>
                <a:rPr lang="zh-CN" altLang="en-US" sz="1600" b="1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基于底泥洗脱的水体生境修复技术</a:t>
              </a:r>
              <a:r>
                <a:rPr lang="zh-CN" altLang="en-US" sz="16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，着力提高水体透明度，</a:t>
              </a:r>
              <a:r>
                <a:rPr lang="en-US" altLang="zh-CN" sz="16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“</a:t>
              </a:r>
              <a:r>
                <a:rPr lang="zh-CN" altLang="en-US" sz="16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唤醒</a:t>
              </a:r>
              <a:r>
                <a:rPr lang="en-US" altLang="zh-CN" sz="16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”</a:t>
              </a:r>
              <a:r>
                <a:rPr lang="zh-CN" altLang="en-US" sz="16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沉睡的生命，促进水生植物的萌发和生长，重启水生态系统自组织功能，实现以太阳能为驱动力的生态完整性恢复。</a:t>
              </a:r>
              <a:endParaRPr lang="zh-CN" altLang="en-US" sz="16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l="12669" r="3347" b="2072"/>
            <a:stretch>
              <a:fillRect/>
            </a:stretch>
          </p:blipFill>
          <p:spPr>
            <a:xfrm>
              <a:off x="1904" y="5400"/>
              <a:ext cx="7040" cy="3884"/>
            </a:xfrm>
            <a:prstGeom prst="rect">
              <a:avLst/>
            </a:prstGeom>
          </p:spPr>
        </p:pic>
        <p:pic>
          <p:nvPicPr>
            <p:cNvPr id="2097282" name="图片 20" descr="825520dd835724a3ed1a846767240a4e"/>
            <p:cNvPicPr/>
            <p:nvPr>
              <p:custDataLst>
                <p:tags r:id="rId8"/>
              </p:custDataLst>
            </p:nvPr>
          </p:nvPicPr>
          <p:blipFill>
            <a:blip r:embed="rId9"/>
            <a:srcRect t="9276" r="6664" b="93"/>
            <a:stretch>
              <a:fillRect/>
            </a:stretch>
          </p:blipFill>
          <p:spPr>
            <a:xfrm>
              <a:off x="9559" y="5400"/>
              <a:ext cx="7041" cy="3883"/>
            </a:xfrm>
            <a:prstGeom prst="rect">
              <a:avLst/>
            </a:prstGeom>
          </p:spPr>
        </p:pic>
        <p:cxnSp>
          <p:nvCxnSpPr>
            <p:cNvPr id="13" name="肘形连接符 12"/>
            <p:cNvCxnSpPr>
              <a:stCxn id="1" idx="4"/>
              <a:endCxn id="9" idx="4"/>
            </p:cNvCxnSpPr>
            <p:nvPr>
              <p:custDataLst>
                <p:tags r:id="rId10"/>
              </p:custDataLst>
            </p:nvPr>
          </p:nvCxnSpPr>
          <p:spPr>
            <a:xfrm rot="5400000" flipV="1">
              <a:off x="9000" y="-1058"/>
              <a:ext cx="5" cy="10410"/>
            </a:xfrm>
            <a:prstGeom prst="bentConnector3">
              <a:avLst>
                <a:gd name="adj1" fmla="val 7550000"/>
              </a:avLst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4" name="下箭头 13"/>
            <p:cNvSpPr/>
            <p:nvPr>
              <p:custDataLst>
                <p:tags r:id="rId11"/>
              </p:custDataLst>
            </p:nvPr>
          </p:nvSpPr>
          <p:spPr>
            <a:xfrm>
              <a:off x="8860" y="4604"/>
              <a:ext cx="765" cy="796"/>
            </a:xfrm>
            <a:prstGeom prst="downArrow">
              <a:avLst/>
            </a:prstGeom>
            <a:solidFill>
              <a:srgbClr val="00B050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p>
              <a:endParaRPr lang="zh-CN" altLang="en-US" sz="1800" dirty="0">
                <a:latin typeface="Noto Sans S Chinese DemiLight" panose="020B0400000000000000" pitchFamily="34" charset="-122"/>
                <a:ea typeface="Noto Sans S Chinese DemiLight" panose="020B0400000000000000" pitchFamily="34" charset="-122"/>
                <a:cs typeface="+mn-ea"/>
                <a:sym typeface="+mn-lt"/>
              </a:endParaRPr>
            </a:p>
          </p:txBody>
        </p:sp>
      </p:grpSp>
    </p:spTree>
    <p:custDataLst>
      <p:tags r:id="rId12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15" name="标题 1"/>
          <p:cNvSpPr>
            <a:spLocks noGrp="1"/>
          </p:cNvSpPr>
          <p:nvPr/>
        </p:nvSpPr>
        <p:spPr>
          <a:xfrm>
            <a:off x="480695" y="396240"/>
            <a:ext cx="8660130" cy="705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68580" tIns="34290" rIns="68580" bIns="34290" numCol="1" rtlCol="0" anchor="ctr" anchorCtr="0" compatLnSpc="1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技术</a:t>
            </a: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原理</a:t>
            </a:r>
            <a:endParaRPr sz="3200">
              <a:solidFill>
                <a:srgbClr val="FFFF00"/>
              </a:solidFill>
              <a:latin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6740" y="5483860"/>
            <a:ext cx="10715625" cy="1337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>
              <a:lnSpc>
                <a:spcPct val="150000"/>
              </a:lnSpc>
              <a:buNone/>
            </a:pPr>
            <a:r>
              <a:rPr lang="zh-CN" altLang="en-US" sz="180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底泥洗脱技术原理：</a:t>
            </a:r>
            <a:r>
              <a:rPr lang="zh-CN" altLang="en-US" sz="1800" b="1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二次分离</a:t>
            </a:r>
            <a:r>
              <a:rPr lang="zh-CN" sz="180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。一是</a:t>
            </a:r>
            <a:r>
              <a:rPr lang="zh-CN" sz="1800" b="1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粒径分离</a:t>
            </a:r>
            <a:r>
              <a:rPr lang="zh-CN" sz="180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。通过物理扰动使有机/无机复合体剪切分离，无机大颗粒重力沉降、原位覆盖，有机细颗粒悬浮于水。二是</a:t>
            </a:r>
            <a:r>
              <a:rPr lang="zh-CN" sz="1800" b="1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污/水分离</a:t>
            </a:r>
            <a:r>
              <a:rPr lang="zh-CN" sz="180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。采取固液分离的方式，使悬浮态污染物和水分子实现分离，分离后的清水回流河湖，沉淀物抽吸、转运并压滤减容。</a:t>
            </a:r>
            <a:endParaRPr lang="zh-CN" altLang="en-US" sz="1800">
              <a:solidFill>
                <a:srgbClr val="000000"/>
              </a:solidFill>
              <a:latin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矩形 48"/>
          <p:cNvSpPr/>
          <p:nvPr>
            <p:custDataLst>
              <p:tags r:id="rId2"/>
            </p:custDataLst>
          </p:nvPr>
        </p:nvSpPr>
        <p:spPr>
          <a:xfrm>
            <a:off x="587375" y="3084195"/>
            <a:ext cx="10763250" cy="20599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5" name="矩形 76"/>
          <p:cNvSpPr/>
          <p:nvPr>
            <p:custDataLst>
              <p:tags r:id="rId3"/>
            </p:custDataLst>
          </p:nvPr>
        </p:nvSpPr>
        <p:spPr>
          <a:xfrm>
            <a:off x="586740" y="4185920"/>
            <a:ext cx="10763885" cy="1287145"/>
          </a:xfrm>
          <a:prstGeom prst="rect">
            <a:avLst/>
          </a:prstGeom>
          <a:pattFill prst="pct80">
            <a:fgClr>
              <a:schemeClr val="bg1">
                <a:lumMod val="65000"/>
              </a:schemeClr>
            </a:fgClr>
            <a:bgClr>
              <a:schemeClr val="accent3">
                <a:lumMod val="40000"/>
                <a:lumOff val="60000"/>
              </a:schemeClr>
            </a:bgClr>
          </a:patt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 sz="1800"/>
          </a:p>
        </p:txBody>
      </p:sp>
      <p:sp>
        <p:nvSpPr>
          <p:cNvPr id="28" name="任意多边形 27"/>
          <p:cNvSpPr/>
          <p:nvPr>
            <p:custDataLst>
              <p:tags r:id="rId4"/>
            </p:custDataLst>
          </p:nvPr>
        </p:nvSpPr>
        <p:spPr>
          <a:xfrm rot="21000000">
            <a:off x="1796415" y="2986405"/>
            <a:ext cx="1416685" cy="962660"/>
          </a:xfrm>
          <a:custGeom>
            <a:avLst/>
            <a:gdLst>
              <a:gd name="connisteX0" fmla="*/ 1398270 w 1398270"/>
              <a:gd name="connsiteY0" fmla="*/ 124875 h 790355"/>
              <a:gd name="connisteX1" fmla="*/ 361315 w 1398270"/>
              <a:gd name="connsiteY1" fmla="*/ 48675 h 790355"/>
              <a:gd name="connisteX2" fmla="*/ 0 w 1398270"/>
              <a:gd name="connsiteY2" fmla="*/ 790355 h 79035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398270" h="790355">
                <a:moveTo>
                  <a:pt x="1398270" y="124875"/>
                </a:moveTo>
                <a:cubicBezTo>
                  <a:pt x="1198245" y="95030"/>
                  <a:pt x="640715" y="-84675"/>
                  <a:pt x="361315" y="48675"/>
                </a:cubicBezTo>
                <a:cubicBezTo>
                  <a:pt x="81915" y="182025"/>
                  <a:pt x="51435" y="640495"/>
                  <a:pt x="0" y="790355"/>
                </a:cubicBezTo>
              </a:path>
            </a:pathLst>
          </a:custGeom>
          <a:noFill/>
          <a:ln w="139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sp>
        <p:nvSpPr>
          <p:cNvPr id="29" name="立方体 28"/>
          <p:cNvSpPr/>
          <p:nvPr>
            <p:custDataLst>
              <p:tags r:id="rId5"/>
            </p:custDataLst>
          </p:nvPr>
        </p:nvSpPr>
        <p:spPr>
          <a:xfrm>
            <a:off x="1223645" y="3674110"/>
            <a:ext cx="1198245" cy="941705"/>
          </a:xfrm>
          <a:prstGeom prst="cube">
            <a:avLst>
              <a:gd name="adj" fmla="val 43233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grpSp>
        <p:nvGrpSpPr>
          <p:cNvPr id="30" name="组合 29"/>
          <p:cNvGrpSpPr/>
          <p:nvPr/>
        </p:nvGrpSpPr>
        <p:grpSpPr>
          <a:xfrm>
            <a:off x="1535430" y="1287780"/>
            <a:ext cx="9238615" cy="2827655"/>
            <a:chOff x="2141" y="1999"/>
            <a:chExt cx="14549" cy="4453"/>
          </a:xfrm>
        </p:grpSpPr>
        <p:cxnSp>
          <p:nvCxnSpPr>
            <p:cNvPr id="60" name="直接连接符 59"/>
            <p:cNvCxnSpPr/>
            <p:nvPr>
              <p:custDataLst>
                <p:tags r:id="rId6"/>
              </p:custDataLst>
            </p:nvPr>
          </p:nvCxnSpPr>
          <p:spPr>
            <a:xfrm flipH="1">
              <a:off x="3786" y="4840"/>
              <a:ext cx="834" cy="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组合 67"/>
            <p:cNvGrpSpPr/>
            <p:nvPr/>
          </p:nvGrpSpPr>
          <p:grpSpPr>
            <a:xfrm>
              <a:off x="4524" y="4838"/>
              <a:ext cx="12166" cy="1614"/>
              <a:chOff x="3754" y="4838"/>
              <a:chExt cx="12166" cy="1614"/>
            </a:xfrm>
          </p:grpSpPr>
          <p:sp>
            <p:nvSpPr>
              <p:cNvPr id="69" name="矩形 68"/>
              <p:cNvSpPr/>
              <p:nvPr>
                <p:custDataLst>
                  <p:tags r:id="rId7"/>
                </p:custDataLst>
              </p:nvPr>
            </p:nvSpPr>
            <p:spPr>
              <a:xfrm>
                <a:off x="3754" y="4840"/>
                <a:ext cx="10909" cy="1613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800"/>
              </a:p>
            </p:txBody>
          </p:sp>
          <p:sp>
            <p:nvSpPr>
              <p:cNvPr id="70" name="直角三角形 69"/>
              <p:cNvSpPr/>
              <p:nvPr>
                <p:custDataLst>
                  <p:tags r:id="rId8"/>
                </p:custDataLst>
              </p:nvPr>
            </p:nvSpPr>
            <p:spPr>
              <a:xfrm rot="5400000">
                <a:off x="14484" y="5016"/>
                <a:ext cx="1615" cy="1258"/>
              </a:xfrm>
              <a:prstGeom prst="rtTriangl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 sz="1800">
                  <a:sym typeface="+mn-ea"/>
                </a:endParaRPr>
              </a:p>
            </p:txBody>
          </p:sp>
        </p:grpSp>
        <p:sp>
          <p:nvSpPr>
            <p:cNvPr id="71" name="矩形 70"/>
            <p:cNvSpPr/>
            <p:nvPr>
              <p:custDataLst>
                <p:tags r:id="rId9"/>
              </p:custDataLst>
            </p:nvPr>
          </p:nvSpPr>
          <p:spPr>
            <a:xfrm>
              <a:off x="5570" y="1999"/>
              <a:ext cx="2996" cy="18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sz="1800">
                <a:sym typeface="+mn-ea"/>
              </a:endParaRPr>
            </a:p>
          </p:txBody>
        </p:sp>
        <p:sp>
          <p:nvSpPr>
            <p:cNvPr id="72" name="矩形 71"/>
            <p:cNvSpPr/>
            <p:nvPr>
              <p:custDataLst>
                <p:tags r:id="rId10"/>
              </p:custDataLst>
            </p:nvPr>
          </p:nvSpPr>
          <p:spPr>
            <a:xfrm>
              <a:off x="5780" y="2183"/>
              <a:ext cx="2531" cy="265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sz="1800">
                <a:sym typeface="+mn-ea"/>
              </a:endParaRPr>
            </a:p>
          </p:txBody>
        </p:sp>
        <p:sp>
          <p:nvSpPr>
            <p:cNvPr id="73" name="椭圆 72"/>
            <p:cNvSpPr/>
            <p:nvPr>
              <p:custDataLst>
                <p:tags r:id="rId11"/>
              </p:custDataLst>
            </p:nvPr>
          </p:nvSpPr>
          <p:spPr>
            <a:xfrm>
              <a:off x="2395" y="2508"/>
              <a:ext cx="285" cy="28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74" name="椭圆 73"/>
            <p:cNvSpPr/>
            <p:nvPr>
              <p:custDataLst>
                <p:tags r:id="rId12"/>
              </p:custDataLst>
            </p:nvPr>
          </p:nvSpPr>
          <p:spPr>
            <a:xfrm>
              <a:off x="2872" y="2508"/>
              <a:ext cx="270" cy="24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7" name="矩形 6"/>
            <p:cNvSpPr/>
            <p:nvPr>
              <p:custDataLst>
                <p:tags r:id="rId13"/>
              </p:custDataLst>
            </p:nvPr>
          </p:nvSpPr>
          <p:spPr>
            <a:xfrm rot="2640000">
              <a:off x="2584" y="3675"/>
              <a:ext cx="3055" cy="12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sz="1800">
                <a:sym typeface="+mn-ea"/>
              </a:endParaRPr>
            </a:p>
          </p:txBody>
        </p:sp>
        <p:cxnSp>
          <p:nvCxnSpPr>
            <p:cNvPr id="10" name="直接连接符 9"/>
            <p:cNvCxnSpPr/>
            <p:nvPr>
              <p:custDataLst>
                <p:tags r:id="rId14"/>
              </p:custDataLst>
            </p:nvPr>
          </p:nvCxnSpPr>
          <p:spPr>
            <a:xfrm flipV="1">
              <a:off x="2846" y="2674"/>
              <a:ext cx="83" cy="26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>
              <a:stCxn id="73" idx="3"/>
            </p:cNvCxnSpPr>
            <p:nvPr>
              <p:custDataLst>
                <p:tags r:id="rId15"/>
              </p:custDataLst>
            </p:nvPr>
          </p:nvCxnSpPr>
          <p:spPr>
            <a:xfrm flipH="1">
              <a:off x="2350" y="2751"/>
              <a:ext cx="87" cy="288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图片 15" descr="343435383130303b343532313033323bb7a2b5e7bbfa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3876" y="4411"/>
              <a:ext cx="471" cy="471"/>
            </a:xfrm>
            <a:prstGeom prst="rect">
              <a:avLst/>
            </a:prstGeom>
          </p:spPr>
        </p:pic>
        <p:sp>
          <p:nvSpPr>
            <p:cNvPr id="17" name="矩形 16"/>
            <p:cNvSpPr/>
            <p:nvPr>
              <p:custDataLst>
                <p:tags r:id="rId19"/>
              </p:custDataLst>
            </p:nvPr>
          </p:nvSpPr>
          <p:spPr>
            <a:xfrm rot="2640000">
              <a:off x="2141" y="3675"/>
              <a:ext cx="3055" cy="12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sz="1800">
                <a:sym typeface="+mn-ea"/>
              </a:endParaRPr>
            </a:p>
          </p:txBody>
        </p:sp>
      </p:grpSp>
      <p:cxnSp>
        <p:nvCxnSpPr>
          <p:cNvPr id="18" name="直接连接符 17"/>
          <p:cNvCxnSpPr/>
          <p:nvPr>
            <p:custDataLst>
              <p:tags r:id="rId20"/>
            </p:custDataLst>
          </p:nvPr>
        </p:nvCxnSpPr>
        <p:spPr>
          <a:xfrm flipH="1">
            <a:off x="1221105" y="3579495"/>
            <a:ext cx="437515" cy="53276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>
            <p:custDataLst>
              <p:tags r:id="rId21"/>
            </p:custDataLst>
          </p:nvPr>
        </p:nvCxnSpPr>
        <p:spPr>
          <a:xfrm>
            <a:off x="1658620" y="3589020"/>
            <a:ext cx="285750" cy="47561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>
            <p:custDataLst>
              <p:tags r:id="rId22"/>
            </p:custDataLst>
          </p:nvPr>
        </p:nvCxnSpPr>
        <p:spPr>
          <a:xfrm>
            <a:off x="1991995" y="3380105"/>
            <a:ext cx="370840" cy="31369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>
            <p:custDataLst>
              <p:tags r:id="rId23"/>
            </p:custDataLst>
          </p:nvPr>
        </p:nvCxnSpPr>
        <p:spPr>
          <a:xfrm flipH="1">
            <a:off x="1687195" y="3370580"/>
            <a:ext cx="313690" cy="30416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图片 89" descr="32313534333038313b32313534333035353bb1a3cfd5b9f1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699000" y="1610995"/>
            <a:ext cx="516890" cy="410845"/>
          </a:xfrm>
          <a:prstGeom prst="rect">
            <a:avLst/>
          </a:prstGeom>
        </p:spPr>
      </p:pic>
      <p:sp>
        <p:nvSpPr>
          <p:cNvPr id="91" name="圆柱形 90"/>
          <p:cNvSpPr/>
          <p:nvPr>
            <p:custDataLst>
              <p:tags r:id="rId27"/>
            </p:custDataLst>
          </p:nvPr>
        </p:nvSpPr>
        <p:spPr>
          <a:xfrm rot="5400000">
            <a:off x="4246245" y="1774190"/>
            <a:ext cx="200025" cy="2435225"/>
          </a:xfrm>
          <a:prstGeom prst="can">
            <a:avLst>
              <a:gd name="adj" fmla="val 81929"/>
            </a:avLst>
          </a:prstGeom>
          <a:solidFill>
            <a:schemeClr val="tx1">
              <a:lumMod val="75000"/>
              <a:lumOff val="25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sp>
        <p:nvSpPr>
          <p:cNvPr id="92" name="立方体 91"/>
          <p:cNvSpPr/>
          <p:nvPr>
            <p:custDataLst>
              <p:tags r:id="rId28"/>
            </p:custDataLst>
          </p:nvPr>
        </p:nvSpPr>
        <p:spPr>
          <a:xfrm>
            <a:off x="9575800" y="2350770"/>
            <a:ext cx="903605" cy="836930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pic>
        <p:nvPicPr>
          <p:cNvPr id="93" name="图片 92" descr="343435383130303b343532313033323bb7a2b5e7bbfa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16200000">
            <a:off x="10081895" y="2240280"/>
            <a:ext cx="299085" cy="299085"/>
          </a:xfrm>
          <a:prstGeom prst="rect">
            <a:avLst/>
          </a:prstGeom>
        </p:spPr>
      </p:pic>
      <p:sp>
        <p:nvSpPr>
          <p:cNvPr id="100" name="矩形 99"/>
          <p:cNvSpPr/>
          <p:nvPr>
            <p:custDataLst>
              <p:tags r:id="rId30"/>
            </p:custDataLst>
          </p:nvPr>
        </p:nvSpPr>
        <p:spPr>
          <a:xfrm>
            <a:off x="5438775" y="3093085"/>
            <a:ext cx="4137025" cy="82677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sp>
        <p:nvSpPr>
          <p:cNvPr id="101" name="矩形 100"/>
          <p:cNvSpPr/>
          <p:nvPr>
            <p:custDataLst>
              <p:tags r:id="rId31"/>
            </p:custDataLst>
          </p:nvPr>
        </p:nvSpPr>
        <p:spPr>
          <a:xfrm>
            <a:off x="5453380" y="3565525"/>
            <a:ext cx="4122420" cy="3517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sp>
        <p:nvSpPr>
          <p:cNvPr id="106" name="梯形 105"/>
          <p:cNvSpPr/>
          <p:nvPr>
            <p:custDataLst>
              <p:tags r:id="rId32"/>
            </p:custDataLst>
          </p:nvPr>
        </p:nvSpPr>
        <p:spPr>
          <a:xfrm rot="10800000">
            <a:off x="9680575" y="2091055"/>
            <a:ext cx="504190" cy="448310"/>
          </a:xfrm>
          <a:prstGeom prst="trapezoid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pic>
        <p:nvPicPr>
          <p:cNvPr id="107" name="图片 106" descr="343435383130303b343532313033323bb7a2b5e7bbfa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16200000">
            <a:off x="9782810" y="2317750"/>
            <a:ext cx="299085" cy="299085"/>
          </a:xfrm>
          <a:prstGeom prst="rect">
            <a:avLst/>
          </a:prstGeom>
        </p:spPr>
      </p:pic>
      <p:sp>
        <p:nvSpPr>
          <p:cNvPr id="108" name="流程图: 磁盘 107"/>
          <p:cNvSpPr/>
          <p:nvPr>
            <p:custDataLst>
              <p:tags r:id="rId34"/>
            </p:custDataLst>
          </p:nvPr>
        </p:nvSpPr>
        <p:spPr>
          <a:xfrm rot="9240000">
            <a:off x="5417185" y="2903855"/>
            <a:ext cx="175260" cy="269240"/>
          </a:xfrm>
          <a:prstGeom prst="flowChartMagneticDisk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109" name="流程图: 磁盘 108"/>
          <p:cNvSpPr/>
          <p:nvPr>
            <p:custDataLst>
              <p:tags r:id="rId35"/>
            </p:custDataLst>
          </p:nvPr>
        </p:nvSpPr>
        <p:spPr>
          <a:xfrm rot="10800000">
            <a:off x="5468620" y="3096260"/>
            <a:ext cx="156845" cy="274320"/>
          </a:xfrm>
          <a:prstGeom prst="flowChartMagneticDisk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110" name="任意多边形 109"/>
          <p:cNvSpPr/>
          <p:nvPr>
            <p:custDataLst>
              <p:tags r:id="rId36"/>
            </p:custDataLst>
          </p:nvPr>
        </p:nvSpPr>
        <p:spPr>
          <a:xfrm>
            <a:off x="2086610" y="2808605"/>
            <a:ext cx="2112645" cy="1017905"/>
          </a:xfrm>
          <a:custGeom>
            <a:avLst/>
            <a:gdLst>
              <a:gd name="connisteX0" fmla="*/ 0 w 2853055"/>
              <a:gd name="connsiteY0" fmla="*/ 1425386 h 1425386"/>
              <a:gd name="connisteX1" fmla="*/ 770255 w 2853055"/>
              <a:gd name="connsiteY1" fmla="*/ 208091 h 1425386"/>
              <a:gd name="connisteX2" fmla="*/ 2453640 w 2853055"/>
              <a:gd name="connsiteY2" fmla="*/ 8066 h 1425386"/>
              <a:gd name="connisteX3" fmla="*/ 2853055 w 2853055"/>
              <a:gd name="connsiteY3" fmla="*/ 55691 h 1425386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2853055" h="1425386">
                <a:moveTo>
                  <a:pt x="0" y="1425386"/>
                </a:moveTo>
                <a:cubicBezTo>
                  <a:pt x="120650" y="1185991"/>
                  <a:pt x="279400" y="491301"/>
                  <a:pt x="770255" y="208091"/>
                </a:cubicBezTo>
                <a:cubicBezTo>
                  <a:pt x="1261110" y="-75119"/>
                  <a:pt x="2037080" y="38546"/>
                  <a:pt x="2453640" y="8066"/>
                </a:cubicBezTo>
                <a:cubicBezTo>
                  <a:pt x="2870200" y="-22414"/>
                  <a:pt x="2806700" y="42356"/>
                  <a:pt x="2853055" y="55691"/>
                </a:cubicBezTo>
              </a:path>
            </a:pathLst>
          </a:cu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pic>
        <p:nvPicPr>
          <p:cNvPr id="111" name="图片 110"/>
          <p:cNvPicPr/>
          <p:nvPr>
            <p:custDataLst>
              <p:tags r:id="rId37"/>
            </p:custDataLst>
          </p:nvPr>
        </p:nvPicPr>
        <p:blipFill>
          <a:blip r:embed="rId38">
            <a:grayscl/>
          </a:blip>
          <a:srcRect l="14286" t="12333" r="15064" b="14304"/>
          <a:stretch>
            <a:fillRect/>
          </a:stretch>
        </p:blipFill>
        <p:spPr>
          <a:xfrm>
            <a:off x="4159885" y="2159000"/>
            <a:ext cx="979805" cy="732790"/>
          </a:xfrm>
          <a:prstGeom prst="rect">
            <a:avLst/>
          </a:prstGeom>
          <a:noFill/>
          <a:ln w="15875">
            <a:solidFill>
              <a:srgbClr val="FF0000"/>
            </a:solidFill>
            <a:prstDash val="sysDash"/>
          </a:ln>
        </p:spPr>
      </p:pic>
      <p:sp>
        <p:nvSpPr>
          <p:cNvPr id="112" name="流程图: 手动操作 111"/>
          <p:cNvSpPr/>
          <p:nvPr>
            <p:custDataLst>
              <p:tags r:id="rId39"/>
            </p:custDataLst>
          </p:nvPr>
        </p:nvSpPr>
        <p:spPr>
          <a:xfrm rot="10800000">
            <a:off x="1791335" y="3655695"/>
            <a:ext cx="209550" cy="170815"/>
          </a:xfrm>
          <a:prstGeom prst="flowChartManualOperation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122" name="圆柱形 121"/>
          <p:cNvSpPr/>
          <p:nvPr>
            <p:custDataLst>
              <p:tags r:id="rId40"/>
            </p:custDataLst>
          </p:nvPr>
        </p:nvSpPr>
        <p:spPr>
          <a:xfrm rot="16200000">
            <a:off x="7578725" y="1066165"/>
            <a:ext cx="86360" cy="3907790"/>
          </a:xfrm>
          <a:prstGeom prst="can">
            <a:avLst/>
          </a:prstGeom>
          <a:gradFill>
            <a:gsLst>
              <a:gs pos="0">
                <a:srgbClr val="FECF40"/>
              </a:gs>
              <a:gs pos="100000">
                <a:srgbClr val="846C2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sp>
        <p:nvSpPr>
          <p:cNvPr id="123" name="矩形 122"/>
          <p:cNvSpPr/>
          <p:nvPr>
            <p:custDataLst>
              <p:tags r:id="rId41"/>
            </p:custDataLst>
          </p:nvPr>
        </p:nvSpPr>
        <p:spPr>
          <a:xfrm>
            <a:off x="8945245" y="3162300"/>
            <a:ext cx="76200" cy="33274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pic>
        <p:nvPicPr>
          <p:cNvPr id="124" name="图片 123" descr="343435383130303b343532313033323bb7a2b5e7bbfa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16200000">
            <a:off x="5566410" y="2854960"/>
            <a:ext cx="299085" cy="299085"/>
          </a:xfrm>
          <a:prstGeom prst="rect">
            <a:avLst/>
          </a:prstGeom>
        </p:spPr>
      </p:pic>
      <p:sp>
        <p:nvSpPr>
          <p:cNvPr id="125" name="右箭头 124"/>
          <p:cNvSpPr/>
          <p:nvPr>
            <p:custDataLst>
              <p:tags r:id="rId43"/>
            </p:custDataLst>
          </p:nvPr>
        </p:nvSpPr>
        <p:spPr>
          <a:xfrm rot="2940000">
            <a:off x="5438775" y="2996565"/>
            <a:ext cx="171450" cy="152400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grpSp>
        <p:nvGrpSpPr>
          <p:cNvPr id="126" name="组合 125"/>
          <p:cNvGrpSpPr/>
          <p:nvPr/>
        </p:nvGrpSpPr>
        <p:grpSpPr>
          <a:xfrm>
            <a:off x="2250440" y="2910840"/>
            <a:ext cx="2964815" cy="179705"/>
            <a:chOff x="3267" y="4555"/>
            <a:chExt cx="4669" cy="283"/>
          </a:xfrm>
        </p:grpSpPr>
        <p:sp>
          <p:nvSpPr>
            <p:cNvPr id="127" name="右箭头 126"/>
            <p:cNvSpPr/>
            <p:nvPr>
              <p:custDataLst>
                <p:tags r:id="rId44"/>
              </p:custDataLst>
            </p:nvPr>
          </p:nvSpPr>
          <p:spPr>
            <a:xfrm>
              <a:off x="5000" y="4555"/>
              <a:ext cx="270" cy="240"/>
            </a:xfrm>
            <a:prstGeom prst="rightArrow">
              <a:avLst/>
            </a:prstGeom>
            <a:gradFill>
              <a:gsLst>
                <a:gs pos="0">
                  <a:srgbClr val="FE4444"/>
                </a:gs>
                <a:gs pos="100000">
                  <a:srgbClr val="832B2B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128" name="右箭头 127"/>
            <p:cNvSpPr/>
            <p:nvPr>
              <p:custDataLst>
                <p:tags r:id="rId45"/>
              </p:custDataLst>
            </p:nvPr>
          </p:nvSpPr>
          <p:spPr>
            <a:xfrm>
              <a:off x="6374" y="4587"/>
              <a:ext cx="270" cy="240"/>
            </a:xfrm>
            <a:prstGeom prst="rightArrow">
              <a:avLst/>
            </a:prstGeom>
            <a:gradFill>
              <a:gsLst>
                <a:gs pos="0">
                  <a:srgbClr val="FE4444"/>
                </a:gs>
                <a:gs pos="100000">
                  <a:srgbClr val="832B2B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129" name="右箭头 128"/>
            <p:cNvSpPr/>
            <p:nvPr>
              <p:custDataLst>
                <p:tags r:id="rId46"/>
              </p:custDataLst>
            </p:nvPr>
          </p:nvSpPr>
          <p:spPr>
            <a:xfrm>
              <a:off x="7666" y="4598"/>
              <a:ext cx="270" cy="240"/>
            </a:xfrm>
            <a:prstGeom prst="rightArrow">
              <a:avLst/>
            </a:prstGeom>
            <a:gradFill>
              <a:gsLst>
                <a:gs pos="0">
                  <a:srgbClr val="FE4444"/>
                </a:gs>
                <a:gs pos="100000">
                  <a:srgbClr val="832B2B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130" name="右箭头 129"/>
            <p:cNvSpPr/>
            <p:nvPr>
              <p:custDataLst>
                <p:tags r:id="rId47"/>
              </p:custDataLst>
            </p:nvPr>
          </p:nvSpPr>
          <p:spPr>
            <a:xfrm>
              <a:off x="3267" y="4587"/>
              <a:ext cx="270" cy="240"/>
            </a:xfrm>
            <a:prstGeom prst="rightArrow">
              <a:avLst/>
            </a:prstGeom>
            <a:gradFill>
              <a:gsLst>
                <a:gs pos="0">
                  <a:srgbClr val="FE4444"/>
                </a:gs>
                <a:gs pos="100000">
                  <a:srgbClr val="832B2B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</p:grpSp>
      <p:sp>
        <p:nvSpPr>
          <p:cNvPr id="131" name="右箭头 130"/>
          <p:cNvSpPr/>
          <p:nvPr>
            <p:custDataLst>
              <p:tags r:id="rId48"/>
            </p:custDataLst>
          </p:nvPr>
        </p:nvSpPr>
        <p:spPr>
          <a:xfrm rot="17760000">
            <a:off x="1844040" y="3460750"/>
            <a:ext cx="171450" cy="152400"/>
          </a:xfrm>
          <a:prstGeom prst="rightArrow">
            <a:avLst/>
          </a:prstGeom>
          <a:gradFill rotWithShape="1"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sp>
        <p:nvSpPr>
          <p:cNvPr id="137" name="文本框 136"/>
          <p:cNvSpPr txBox="1"/>
          <p:nvPr>
            <p:custDataLst>
              <p:tags r:id="rId49"/>
            </p:custDataLst>
          </p:nvPr>
        </p:nvSpPr>
        <p:spPr>
          <a:xfrm>
            <a:off x="3347085" y="3378835"/>
            <a:ext cx="18681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 fontAlgn="auto"/>
            <a:r>
              <a:rPr lang="zh-CN" altLang="en-US" sz="24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中科雷克</a:t>
            </a:r>
            <a:endParaRPr lang="zh-CN" altLang="en-US" sz="24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0" name="矩形 139"/>
          <p:cNvSpPr/>
          <p:nvPr>
            <p:custDataLst>
              <p:tags r:id="rId50"/>
            </p:custDataLst>
          </p:nvPr>
        </p:nvSpPr>
        <p:spPr>
          <a:xfrm>
            <a:off x="7252970" y="3162300"/>
            <a:ext cx="76200" cy="33274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141" name="矩形 140"/>
          <p:cNvSpPr/>
          <p:nvPr>
            <p:custDataLst>
              <p:tags r:id="rId51"/>
            </p:custDataLst>
          </p:nvPr>
        </p:nvSpPr>
        <p:spPr>
          <a:xfrm>
            <a:off x="6248400" y="3162300"/>
            <a:ext cx="76200" cy="33274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142" name="矩形 141"/>
          <p:cNvSpPr/>
          <p:nvPr>
            <p:custDataLst>
              <p:tags r:id="rId52"/>
            </p:custDataLst>
          </p:nvPr>
        </p:nvSpPr>
        <p:spPr>
          <a:xfrm>
            <a:off x="8099425" y="3162300"/>
            <a:ext cx="76200" cy="33274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grpSp>
        <p:nvGrpSpPr>
          <p:cNvPr id="143" name="组合 142"/>
          <p:cNvGrpSpPr/>
          <p:nvPr/>
        </p:nvGrpSpPr>
        <p:grpSpPr>
          <a:xfrm>
            <a:off x="5598160" y="3251200"/>
            <a:ext cx="240030" cy="205740"/>
            <a:chOff x="13997" y="5029"/>
            <a:chExt cx="645" cy="368"/>
          </a:xfrm>
        </p:grpSpPr>
        <p:sp>
          <p:nvSpPr>
            <p:cNvPr id="144" name="右弧形箭头 143"/>
            <p:cNvSpPr/>
            <p:nvPr>
              <p:custDataLst>
                <p:tags r:id="rId53"/>
              </p:custDataLst>
            </p:nvPr>
          </p:nvSpPr>
          <p:spPr>
            <a:xfrm>
              <a:off x="14412" y="5029"/>
              <a:ext cx="230" cy="368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45" name="左弧形箭头 144"/>
            <p:cNvSpPr/>
            <p:nvPr>
              <p:custDataLst>
                <p:tags r:id="rId54"/>
              </p:custDataLst>
            </p:nvPr>
          </p:nvSpPr>
          <p:spPr>
            <a:xfrm>
              <a:off x="13997" y="5030"/>
              <a:ext cx="246" cy="337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5865495" y="3234690"/>
            <a:ext cx="2791460" cy="296545"/>
            <a:chOff x="8960" y="5065"/>
            <a:chExt cx="4396" cy="467"/>
          </a:xfrm>
        </p:grpSpPr>
        <p:sp>
          <p:nvSpPr>
            <p:cNvPr id="149" name="椭圆 148"/>
            <p:cNvSpPr/>
            <p:nvPr>
              <p:custDataLst>
                <p:tags r:id="rId55"/>
              </p:custDataLst>
            </p:nvPr>
          </p:nvSpPr>
          <p:spPr>
            <a:xfrm>
              <a:off x="13238" y="5414"/>
              <a:ext cx="119" cy="1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150" name="椭圆 149"/>
            <p:cNvSpPr/>
            <p:nvPr>
              <p:custDataLst>
                <p:tags r:id="rId56"/>
              </p:custDataLst>
            </p:nvPr>
          </p:nvSpPr>
          <p:spPr>
            <a:xfrm>
              <a:off x="13119" y="5065"/>
              <a:ext cx="119" cy="1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151" name="椭圆 150"/>
            <p:cNvSpPr/>
            <p:nvPr>
              <p:custDataLst>
                <p:tags r:id="rId57"/>
              </p:custDataLst>
            </p:nvPr>
          </p:nvSpPr>
          <p:spPr>
            <a:xfrm>
              <a:off x="12832" y="5372"/>
              <a:ext cx="119" cy="1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152" name="椭圆 151"/>
            <p:cNvSpPr/>
            <p:nvPr>
              <p:custDataLst>
                <p:tags r:id="rId58"/>
              </p:custDataLst>
            </p:nvPr>
          </p:nvSpPr>
          <p:spPr>
            <a:xfrm>
              <a:off x="12025" y="5173"/>
              <a:ext cx="119" cy="1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153" name="椭圆 152"/>
            <p:cNvSpPr/>
            <p:nvPr>
              <p:custDataLst>
                <p:tags r:id="rId59"/>
              </p:custDataLst>
            </p:nvPr>
          </p:nvSpPr>
          <p:spPr>
            <a:xfrm>
              <a:off x="11498" y="5295"/>
              <a:ext cx="119" cy="1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154" name="椭圆 153"/>
            <p:cNvSpPr/>
            <p:nvPr>
              <p:custDataLst>
                <p:tags r:id="rId60"/>
              </p:custDataLst>
            </p:nvPr>
          </p:nvSpPr>
          <p:spPr>
            <a:xfrm>
              <a:off x="10934" y="5065"/>
              <a:ext cx="119" cy="1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155" name="椭圆 154"/>
            <p:cNvSpPr/>
            <p:nvPr>
              <p:custDataLst>
                <p:tags r:id="rId61"/>
              </p:custDataLst>
            </p:nvPr>
          </p:nvSpPr>
          <p:spPr>
            <a:xfrm>
              <a:off x="10402" y="5184"/>
              <a:ext cx="119" cy="1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156" name="椭圆 155"/>
            <p:cNvSpPr/>
            <p:nvPr>
              <p:custDataLst>
                <p:tags r:id="rId62"/>
              </p:custDataLst>
            </p:nvPr>
          </p:nvSpPr>
          <p:spPr>
            <a:xfrm>
              <a:off x="9254" y="5184"/>
              <a:ext cx="119" cy="1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157" name="椭圆 156"/>
            <p:cNvSpPr/>
            <p:nvPr>
              <p:custDataLst>
                <p:tags r:id="rId63"/>
              </p:custDataLst>
            </p:nvPr>
          </p:nvSpPr>
          <p:spPr>
            <a:xfrm>
              <a:off x="8960" y="5340"/>
              <a:ext cx="119" cy="11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1544955" y="3764915"/>
            <a:ext cx="671830" cy="720090"/>
            <a:chOff x="2156" y="5900"/>
            <a:chExt cx="1058" cy="1134"/>
          </a:xfrm>
        </p:grpSpPr>
        <p:grpSp>
          <p:nvGrpSpPr>
            <p:cNvPr id="159" name="组合 158"/>
            <p:cNvGrpSpPr/>
            <p:nvPr/>
          </p:nvGrpSpPr>
          <p:grpSpPr>
            <a:xfrm>
              <a:off x="2156" y="5900"/>
              <a:ext cx="1058" cy="1135"/>
              <a:chOff x="2156" y="5900"/>
              <a:chExt cx="1058" cy="1135"/>
            </a:xfrm>
          </p:grpSpPr>
          <p:sp>
            <p:nvSpPr>
              <p:cNvPr id="160" name="椭圆 159"/>
              <p:cNvSpPr/>
              <p:nvPr>
                <p:custDataLst>
                  <p:tags r:id="rId64"/>
                </p:custDataLst>
              </p:nvPr>
            </p:nvSpPr>
            <p:spPr>
              <a:xfrm>
                <a:off x="2156" y="6917"/>
                <a:ext cx="119" cy="119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 sz="1800">
                  <a:sym typeface="+mn-ea"/>
                </a:endParaRPr>
              </a:p>
            </p:txBody>
          </p:sp>
          <p:sp>
            <p:nvSpPr>
              <p:cNvPr id="161" name="椭圆 160"/>
              <p:cNvSpPr/>
              <p:nvPr>
                <p:custDataLst>
                  <p:tags r:id="rId65"/>
                </p:custDataLst>
              </p:nvPr>
            </p:nvSpPr>
            <p:spPr>
              <a:xfrm>
                <a:off x="2156" y="6133"/>
                <a:ext cx="119" cy="119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 sz="1800">
                  <a:sym typeface="+mn-ea"/>
                </a:endParaRPr>
              </a:p>
            </p:txBody>
          </p:sp>
          <p:sp>
            <p:nvSpPr>
              <p:cNvPr id="162" name="椭圆 161"/>
              <p:cNvSpPr/>
              <p:nvPr>
                <p:custDataLst>
                  <p:tags r:id="rId66"/>
                </p:custDataLst>
              </p:nvPr>
            </p:nvSpPr>
            <p:spPr>
              <a:xfrm>
                <a:off x="3096" y="5900"/>
                <a:ext cx="119" cy="119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800"/>
              </a:p>
            </p:txBody>
          </p:sp>
        </p:grpSp>
        <p:sp>
          <p:nvSpPr>
            <p:cNvPr id="163" name="椭圆 162"/>
            <p:cNvSpPr/>
            <p:nvPr>
              <p:custDataLst>
                <p:tags r:id="rId67"/>
              </p:custDataLst>
            </p:nvPr>
          </p:nvSpPr>
          <p:spPr>
            <a:xfrm>
              <a:off x="2721" y="6625"/>
              <a:ext cx="119" cy="119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164" name="椭圆 163"/>
            <p:cNvSpPr/>
            <p:nvPr>
              <p:custDataLst>
                <p:tags r:id="rId68"/>
              </p:custDataLst>
            </p:nvPr>
          </p:nvSpPr>
          <p:spPr>
            <a:xfrm>
              <a:off x="2785" y="6870"/>
              <a:ext cx="119" cy="119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5975350" y="3252470"/>
            <a:ext cx="3814445" cy="135636"/>
            <a:chOff x="9133" y="4951"/>
            <a:chExt cx="6007" cy="356"/>
          </a:xfrm>
        </p:grpSpPr>
        <p:grpSp>
          <p:nvGrpSpPr>
            <p:cNvPr id="166" name="组合 165"/>
            <p:cNvGrpSpPr/>
            <p:nvPr/>
          </p:nvGrpSpPr>
          <p:grpSpPr>
            <a:xfrm>
              <a:off x="9133" y="4951"/>
              <a:ext cx="4015" cy="258"/>
              <a:chOff x="9133" y="4951"/>
              <a:chExt cx="4015" cy="258"/>
            </a:xfrm>
          </p:grpSpPr>
          <p:sp>
            <p:nvSpPr>
              <p:cNvPr id="167" name="左箭头 166"/>
              <p:cNvSpPr/>
              <p:nvPr>
                <p:custDataLst>
                  <p:tags r:id="rId69"/>
                </p:custDataLst>
              </p:nvPr>
            </p:nvSpPr>
            <p:spPr>
              <a:xfrm rot="10800000">
                <a:off x="12872" y="4994"/>
                <a:ext cx="276" cy="215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800"/>
              </a:p>
            </p:txBody>
          </p:sp>
          <p:sp>
            <p:nvSpPr>
              <p:cNvPr id="168" name="左箭头 167"/>
              <p:cNvSpPr/>
              <p:nvPr>
                <p:custDataLst>
                  <p:tags r:id="rId70"/>
                </p:custDataLst>
              </p:nvPr>
            </p:nvSpPr>
            <p:spPr>
              <a:xfrm rot="10800000">
                <a:off x="11485" y="4969"/>
                <a:ext cx="276" cy="215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800"/>
              </a:p>
            </p:txBody>
          </p:sp>
          <p:sp>
            <p:nvSpPr>
              <p:cNvPr id="169" name="左箭头 168"/>
              <p:cNvSpPr/>
              <p:nvPr>
                <p:custDataLst>
                  <p:tags r:id="rId71"/>
                </p:custDataLst>
              </p:nvPr>
            </p:nvSpPr>
            <p:spPr>
              <a:xfrm rot="10800000">
                <a:off x="10141" y="4951"/>
                <a:ext cx="276" cy="215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800"/>
              </a:p>
            </p:txBody>
          </p:sp>
          <p:sp>
            <p:nvSpPr>
              <p:cNvPr id="170" name="左箭头 169"/>
              <p:cNvSpPr/>
              <p:nvPr>
                <p:custDataLst>
                  <p:tags r:id="rId72"/>
                </p:custDataLst>
              </p:nvPr>
            </p:nvSpPr>
            <p:spPr>
              <a:xfrm rot="10800000">
                <a:off x="9133" y="4951"/>
                <a:ext cx="276" cy="215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800"/>
                  <a:t>·</a:t>
                </a:r>
                <a:endParaRPr lang="en-US" altLang="zh-CN" sz="1800"/>
              </a:p>
            </p:txBody>
          </p:sp>
        </p:grpSp>
        <p:sp>
          <p:nvSpPr>
            <p:cNvPr id="171" name="左箭头 170"/>
            <p:cNvSpPr/>
            <p:nvPr>
              <p:custDataLst>
                <p:tags r:id="rId73"/>
              </p:custDataLst>
            </p:nvPr>
          </p:nvSpPr>
          <p:spPr>
            <a:xfrm rot="10800000">
              <a:off x="14120" y="5007"/>
              <a:ext cx="276" cy="21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172" name="左箭头 171"/>
            <p:cNvSpPr/>
            <p:nvPr>
              <p:custDataLst>
                <p:tags r:id="rId74"/>
              </p:custDataLst>
            </p:nvPr>
          </p:nvSpPr>
          <p:spPr>
            <a:xfrm rot="10800000">
              <a:off x="14864" y="5092"/>
              <a:ext cx="276" cy="21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</p:grpSp>
      <p:grpSp>
        <p:nvGrpSpPr>
          <p:cNvPr id="173" name="组合 172"/>
          <p:cNvGrpSpPr/>
          <p:nvPr/>
        </p:nvGrpSpPr>
        <p:grpSpPr>
          <a:xfrm>
            <a:off x="6369050" y="2976880"/>
            <a:ext cx="3025775" cy="90805"/>
            <a:chOff x="9753" y="4659"/>
            <a:chExt cx="4765" cy="143"/>
          </a:xfrm>
        </p:grpSpPr>
        <p:sp>
          <p:nvSpPr>
            <p:cNvPr id="174" name="左箭头 173"/>
            <p:cNvSpPr/>
            <p:nvPr>
              <p:custDataLst>
                <p:tags r:id="rId75"/>
              </p:custDataLst>
            </p:nvPr>
          </p:nvSpPr>
          <p:spPr>
            <a:xfrm>
              <a:off x="14242" y="4666"/>
              <a:ext cx="276" cy="129"/>
            </a:xfrm>
            <a:prstGeom prst="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175" name="左箭头 174"/>
            <p:cNvSpPr/>
            <p:nvPr>
              <p:custDataLst>
                <p:tags r:id="rId76"/>
              </p:custDataLst>
            </p:nvPr>
          </p:nvSpPr>
          <p:spPr>
            <a:xfrm>
              <a:off x="13119" y="4674"/>
              <a:ext cx="276" cy="129"/>
            </a:xfrm>
            <a:prstGeom prst="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176" name="左箭头 175"/>
            <p:cNvSpPr/>
            <p:nvPr>
              <p:custDataLst>
                <p:tags r:id="rId77"/>
              </p:custDataLst>
            </p:nvPr>
          </p:nvSpPr>
          <p:spPr>
            <a:xfrm>
              <a:off x="12073" y="4659"/>
              <a:ext cx="276" cy="129"/>
            </a:xfrm>
            <a:prstGeom prst="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177" name="左箭头 176"/>
            <p:cNvSpPr/>
            <p:nvPr>
              <p:custDataLst>
                <p:tags r:id="rId78"/>
              </p:custDataLst>
            </p:nvPr>
          </p:nvSpPr>
          <p:spPr>
            <a:xfrm>
              <a:off x="11053" y="4666"/>
              <a:ext cx="276" cy="129"/>
            </a:xfrm>
            <a:prstGeom prst="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  <p:sp>
          <p:nvSpPr>
            <p:cNvPr id="178" name="左箭头 177"/>
            <p:cNvSpPr/>
            <p:nvPr>
              <p:custDataLst>
                <p:tags r:id="rId79"/>
              </p:custDataLst>
            </p:nvPr>
          </p:nvSpPr>
          <p:spPr>
            <a:xfrm>
              <a:off x="9753" y="4659"/>
              <a:ext cx="276" cy="129"/>
            </a:xfrm>
            <a:prstGeom prst="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/>
            </a:p>
          </p:txBody>
        </p:sp>
      </p:grpSp>
      <p:sp>
        <p:nvSpPr>
          <p:cNvPr id="179" name="左箭头 178"/>
          <p:cNvSpPr/>
          <p:nvPr>
            <p:custDataLst>
              <p:tags r:id="rId80"/>
            </p:custDataLst>
          </p:nvPr>
        </p:nvSpPr>
        <p:spPr>
          <a:xfrm rot="16200000">
            <a:off x="5654675" y="3068955"/>
            <a:ext cx="175260" cy="81915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  <p:pic>
        <p:nvPicPr>
          <p:cNvPr id="180" name="图片 179" descr="3b32313535313334303b87ba65cb6868"/>
          <p:cNvPicPr>
            <a:picLocks noChangeAspect="1"/>
          </p:cNvPicPr>
          <p:nvPr>
            <p:custDataLst>
              <p:tags r:id="rId81"/>
            </p:custDataLst>
          </p:nvPr>
        </p:nvPicPr>
        <p:blipFill>
          <a:blip r:embed="rId82">
            <a:extLs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5612765" y="3173095"/>
            <a:ext cx="253365" cy="253365"/>
          </a:xfrm>
          <a:prstGeom prst="rect">
            <a:avLst/>
          </a:prstGeom>
        </p:spPr>
      </p:pic>
      <p:cxnSp>
        <p:nvCxnSpPr>
          <p:cNvPr id="181" name="直接连接符 180"/>
          <p:cNvCxnSpPr>
            <a:stCxn id="124" idx="1"/>
          </p:cNvCxnSpPr>
          <p:nvPr>
            <p:custDataLst>
              <p:tags r:id="rId84"/>
            </p:custDataLst>
          </p:nvPr>
        </p:nvCxnSpPr>
        <p:spPr>
          <a:xfrm>
            <a:off x="5716270" y="3154045"/>
            <a:ext cx="1270" cy="17081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直接连接符 181"/>
          <p:cNvCxnSpPr/>
          <p:nvPr>
            <p:custDataLst>
              <p:tags r:id="rId85"/>
            </p:custDataLst>
          </p:nvPr>
        </p:nvCxnSpPr>
        <p:spPr>
          <a:xfrm>
            <a:off x="9575800" y="3420110"/>
            <a:ext cx="929005" cy="15240"/>
          </a:xfrm>
          <a:prstGeom prst="line">
            <a:avLst/>
          </a:prstGeom>
          <a:ln w="28575" cmpd="sng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3" name="组合 182"/>
          <p:cNvGrpSpPr/>
          <p:nvPr/>
        </p:nvGrpSpPr>
        <p:grpSpPr>
          <a:xfrm>
            <a:off x="1358900" y="3891915"/>
            <a:ext cx="671830" cy="720090"/>
            <a:chOff x="2156" y="5900"/>
            <a:chExt cx="1058" cy="1134"/>
          </a:xfrm>
        </p:grpSpPr>
        <p:grpSp>
          <p:nvGrpSpPr>
            <p:cNvPr id="184" name="组合 183"/>
            <p:cNvGrpSpPr/>
            <p:nvPr/>
          </p:nvGrpSpPr>
          <p:grpSpPr>
            <a:xfrm>
              <a:off x="2156" y="5900"/>
              <a:ext cx="1058" cy="1135"/>
              <a:chOff x="2156" y="5900"/>
              <a:chExt cx="1058" cy="1135"/>
            </a:xfrm>
          </p:grpSpPr>
          <p:sp>
            <p:nvSpPr>
              <p:cNvPr id="185" name="椭圆 184"/>
              <p:cNvSpPr/>
              <p:nvPr>
                <p:custDataLst>
                  <p:tags r:id="rId86"/>
                </p:custDataLst>
              </p:nvPr>
            </p:nvSpPr>
            <p:spPr>
              <a:xfrm>
                <a:off x="2156" y="6917"/>
                <a:ext cx="119" cy="119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 sz="1800">
                  <a:solidFill>
                    <a:schemeClr val="bg2">
                      <a:lumMod val="50000"/>
                    </a:schemeClr>
                  </a:solidFill>
                  <a:sym typeface="+mn-ea"/>
                </a:endParaRPr>
              </a:p>
            </p:txBody>
          </p:sp>
          <p:sp>
            <p:nvSpPr>
              <p:cNvPr id="186" name="椭圆 185"/>
              <p:cNvSpPr/>
              <p:nvPr>
                <p:custDataLst>
                  <p:tags r:id="rId87"/>
                </p:custDataLst>
              </p:nvPr>
            </p:nvSpPr>
            <p:spPr>
              <a:xfrm>
                <a:off x="2156" y="6133"/>
                <a:ext cx="119" cy="119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 sz="1800">
                  <a:solidFill>
                    <a:schemeClr val="bg2">
                      <a:lumMod val="50000"/>
                    </a:schemeClr>
                  </a:solidFill>
                  <a:sym typeface="+mn-ea"/>
                </a:endParaRPr>
              </a:p>
            </p:txBody>
          </p:sp>
          <p:sp>
            <p:nvSpPr>
              <p:cNvPr id="187" name="椭圆 186"/>
              <p:cNvSpPr/>
              <p:nvPr>
                <p:custDataLst>
                  <p:tags r:id="rId88"/>
                </p:custDataLst>
              </p:nvPr>
            </p:nvSpPr>
            <p:spPr>
              <a:xfrm>
                <a:off x="3096" y="5900"/>
                <a:ext cx="119" cy="119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80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88" name="椭圆 187"/>
            <p:cNvSpPr/>
            <p:nvPr>
              <p:custDataLst>
                <p:tags r:id="rId89"/>
              </p:custDataLst>
            </p:nvPr>
          </p:nvSpPr>
          <p:spPr>
            <a:xfrm>
              <a:off x="2721" y="6625"/>
              <a:ext cx="119" cy="119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89" name="椭圆 188"/>
            <p:cNvSpPr/>
            <p:nvPr>
              <p:custDataLst>
                <p:tags r:id="rId90"/>
              </p:custDataLst>
            </p:nvPr>
          </p:nvSpPr>
          <p:spPr>
            <a:xfrm>
              <a:off x="2785" y="6870"/>
              <a:ext cx="119" cy="119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80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  <p:custDataLst>
      <p:tags r:id="rId9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80514 0.0322709 C -0.00549844 0.0231648 -0.00491571 -0.0015141 -0.00393427 -0.0152393 C -0.00295283 -0.0289644 -0.00336687 -0.0298223 -0.000882596 -0.0364869 C 0.00160168 -0.0431515 0.00669292 -0.0465828 0.00851779 -0.0485624 " pathEditMode="relative" rAng="0" ptsTypes="">
                                      <p:cBhvr>
                                        <p:cTn id="6" dur="5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" y="-4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610185 " pathEditMode="relative" ptsTypes="">
                                      <p:cBhvr>
                                        <p:cTn id="8" dur="5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2999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ppt_h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999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ppt_w"/>
                                          </p:val>
                                        </p:tav>
                                        <p:tav tm="5000" fmla="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 fmla="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 fmla="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 fmla="">
                                          <p:val>
                                            <p:fltVal val="0.000000"/>
                                          </p:val>
                                        </p:tav>
                                        <p:tav tm="25000" fmla="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 fmla="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 fmla="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 fmla="">
                                          <p:val>
                                            <p:strVal val="-ppt_w"/>
                                          </p:val>
                                        </p:tav>
                                        <p:tav tm="45000" fmla="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 fmla="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 fmla="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 fmla="">
                                          <p:val>
                                            <p:fltVal val="0.000000"/>
                                          </p:val>
                                        </p:tav>
                                        <p:tav tm="65000" fmla="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 fmla="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 fmla="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 fmla="">
                                          <p:val>
                                            <p:strVal val="ppt_w"/>
                                          </p:val>
                                        </p:tav>
                                        <p:tav tm="85000" fmla="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 fmla="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 fmla="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 fmla="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520833 0.0342593 " pathEditMode="relative" ptsTypes="">
                                      <p:cBhvr>
                                        <p:cTn id="14" dur="5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17708 0 L 0.124115 0 " pathEditMode="relative" rAng="0" ptsTypes="">
                                      <p:cBhvr>
                                        <p:cTn id="16" dur="5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-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39375 -0.00222222 " pathEditMode="relative" ptsTypes="">
                                      <p:cBhvr>
                                        <p:cTn id="18" dur="5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0985e-05 3.50608e-07 C -2.35888e-05 0.00637941 -2.4155e-05 0.0253378 -1.3776e-05 0.0321937 C -3.39713e-06 0.0390497 1.90591e-05 0.0345784 2.69848e-05 0.0343399 " pathEditMode="relative" rAng="0" ptsTypes="">
                                      <p:cBhvr>
                                        <p:cTn id="20" dur="5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502604 9.25926e-05 " pathEditMode="relative" rAng="0" ptsTypes="">
                                      <p:cBhvr>
                                        <p:cTn id="22" dur="5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227 2.46287e-05 C -0.00108056 0.00329183 -0.00137154 0.0119703 -0.00109586 0.0172795 C -0.000820183 0.0225887 -8.44654e-06 0.0246307 0.000336159 0.0264685 C 0.000680771 0.0283064 0.000596522 0.0266728 0.000627163 0.0264685 " pathEditMode="relative" rAng="0" ptsTypes="">
                                      <p:cBhvr>
                                        <p:cTn id="24" dur="5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1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520833 0.0342593 " pathEditMode="relative" ptsTypes="">
                                      <p:cBhvr>
                                        <p:cTn id="26" dur="5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bldLvl="0" animBg="1"/>
      <p:bldP spid="125" grpId="0" bldLvl="0" animBg="1"/>
      <p:bldP spid="179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9375" y="2052955"/>
            <a:ext cx="12112625" cy="3931920"/>
          </a:xfrm>
          <a:prstGeom prst="rect">
            <a:avLst/>
          </a:prstGeom>
        </p:spPr>
      </p:pic>
      <p:sp>
        <p:nvSpPr>
          <p:cNvPr id="1048614" name="矩形 6"/>
          <p:cNvSpPr/>
          <p:nvPr>
            <p:custDataLst>
              <p:tags r:id="rId3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15" name="标题 1"/>
          <p:cNvSpPr>
            <a:spLocks noGrp="1"/>
          </p:cNvSpPr>
          <p:nvPr/>
        </p:nvSpPr>
        <p:spPr>
          <a:xfrm>
            <a:off x="480695" y="396240"/>
            <a:ext cx="8660130" cy="705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68580" tIns="34290" rIns="68580" bIns="34290" numCol="1" rtlCol="0" anchor="ctr" anchorCtr="0" compatLnSpc="1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工艺</a:t>
            </a: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流程</a:t>
            </a:r>
            <a:endParaRPr sz="3200">
              <a:solidFill>
                <a:srgbClr val="FFFF00"/>
              </a:solidFill>
              <a:latin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12775" y="1690370"/>
            <a:ext cx="11153140" cy="4762500"/>
            <a:chOff x="965" y="2893"/>
            <a:chExt cx="17564" cy="7500"/>
          </a:xfrm>
        </p:grpSpPr>
        <p:sp>
          <p:nvSpPr>
            <p:cNvPr id="3" name="文本框 2"/>
            <p:cNvSpPr txBox="1"/>
            <p:nvPr>
              <p:custDataLst>
                <p:tags r:id="rId4"/>
              </p:custDataLst>
            </p:nvPr>
          </p:nvSpPr>
          <p:spPr>
            <a:xfrm>
              <a:off x="2695" y="9765"/>
              <a:ext cx="14356" cy="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</a:pPr>
              <a:r>
                <a:rPr lang="zh-CN" altLang="en-US" sz="2000" b="1">
                  <a:solidFill>
                    <a:srgbClr val="1D41D5"/>
                  </a:solidFill>
                  <a:ea typeface="微软雅黑" panose="020B0503020204020204" pitchFamily="34" charset="-122"/>
                  <a:sym typeface="+mn-ea"/>
                </a:rPr>
                <a:t>底泥洗脱过程封闭式管理，底泥脱水减容再资源化利用</a:t>
              </a:r>
              <a:endParaRPr lang="zh-CN" altLang="en-US" sz="2000" b="1">
                <a:solidFill>
                  <a:srgbClr val="1D41D5"/>
                </a:solidFill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5"/>
              </p:custDataLst>
            </p:nvPr>
          </p:nvSpPr>
          <p:spPr>
            <a:xfrm>
              <a:off x="965" y="2893"/>
              <a:ext cx="9195" cy="4078"/>
            </a:xfrm>
            <a:prstGeom prst="rect">
              <a:avLst/>
            </a:prstGeom>
            <a:ln w="6350" cap="flat" cmpd="sng" algn="ctr">
              <a:solidFill>
                <a:schemeClr val="accent5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>
              <a:no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endParaRPr lang="zh-CN" altLang="en-US" sz="180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80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80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80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80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80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80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80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600">
                <a:highlight>
                  <a:srgbClr val="00FFFF"/>
                </a:highlight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6"/>
              </p:custDataLst>
            </p:nvPr>
          </p:nvSpPr>
          <p:spPr>
            <a:xfrm>
              <a:off x="10161" y="3711"/>
              <a:ext cx="8368" cy="5645"/>
            </a:xfrm>
            <a:prstGeom prst="rect">
              <a:avLst/>
            </a:prstGeom>
            <a:ln w="6350" cap="flat" cmpd="sng" algn="ctr">
              <a:solidFill>
                <a:schemeClr val="accent6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>
              <a:no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endPara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600" dirty="0">
                <a:highlight>
                  <a:srgbClr val="FFFF00"/>
                </a:highlight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600" dirty="0">
                <a:highlight>
                  <a:srgbClr val="FFFF00"/>
                </a:highlight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600" dirty="0">
                <a:highlight>
                  <a:srgbClr val="FFFF00"/>
                </a:highlight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l"/>
              <a:endParaRPr lang="zh-CN" altLang="en-US" sz="1600" dirty="0">
                <a:highlight>
                  <a:srgbClr val="FFFF00"/>
                </a:highlight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r"/>
              <a:endParaRPr lang="zh-CN" altLang="en-US" sz="1600" dirty="0">
                <a:highlight>
                  <a:srgbClr val="00FFFF"/>
                </a:highlight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</p:spTree>
    <p:custDataLst>
      <p:tags r:id="rId7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15" name="标题 1"/>
          <p:cNvSpPr>
            <a:spLocks noGrp="1"/>
          </p:cNvSpPr>
          <p:nvPr/>
        </p:nvSpPr>
        <p:spPr>
          <a:xfrm>
            <a:off x="480695" y="396240"/>
            <a:ext cx="8660130" cy="705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68580" tIns="34290" rIns="68580" bIns="34290" numCol="1" rtlCol="0" anchor="ctr" anchorCtr="0" compatLnSpc="1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运行</a:t>
            </a: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视频</a:t>
            </a:r>
            <a:endParaRPr sz="3200">
              <a:solidFill>
                <a:srgbClr val="FFFF00"/>
              </a:solidFill>
              <a:latin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pic>
        <p:nvPicPr>
          <p:cNvPr id="3" name="4月7日 (1)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78815" y="1216025"/>
            <a:ext cx="11106785" cy="514223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15" name="标题 1"/>
          <p:cNvSpPr>
            <a:spLocks noGrp="1"/>
          </p:cNvSpPr>
          <p:nvPr/>
        </p:nvSpPr>
        <p:spPr>
          <a:xfrm>
            <a:off x="480695" y="396240"/>
            <a:ext cx="8660130" cy="705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68580" tIns="34290" rIns="68580" bIns="34290" numCol="1" rtlCol="0" anchor="ctr" anchorCtr="0" compatLnSpc="1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技术</a:t>
            </a: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优势</a:t>
            </a:r>
            <a:endParaRPr sz="3200">
              <a:solidFill>
                <a:srgbClr val="FFFF00"/>
              </a:solidFill>
              <a:latin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73380" y="1073012"/>
            <a:ext cx="11547917" cy="5652465"/>
            <a:chOff x="0" y="1402"/>
            <a:chExt cx="19200" cy="9398"/>
          </a:xfrm>
        </p:grpSpPr>
        <p:sp>
          <p:nvSpPr>
            <p:cNvPr id="4" name="任意多边形 3"/>
            <p:cNvSpPr/>
            <p:nvPr>
              <p:custDataLst>
                <p:tags r:id="rId2"/>
              </p:custDataLst>
            </p:nvPr>
          </p:nvSpPr>
          <p:spPr>
            <a:xfrm flipH="1">
              <a:off x="320" y="1521"/>
              <a:ext cx="8920" cy="3013"/>
            </a:xfrm>
            <a:custGeom>
              <a:avLst/>
              <a:gdLst>
                <a:gd name="adj" fmla="val 15604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354" h="3672">
                  <a:moveTo>
                    <a:pt x="1171" y="0"/>
                  </a:moveTo>
                  <a:lnTo>
                    <a:pt x="7183" y="0"/>
                  </a:lnTo>
                  <a:cubicBezTo>
                    <a:pt x="7830" y="0"/>
                    <a:pt x="8354" y="524"/>
                    <a:pt x="8354" y="1171"/>
                  </a:cubicBezTo>
                  <a:lnTo>
                    <a:pt x="8354" y="3672"/>
                  </a:lnTo>
                  <a:lnTo>
                    <a:pt x="1934" y="3672"/>
                  </a:lnTo>
                  <a:lnTo>
                    <a:pt x="1934" y="3650"/>
                  </a:lnTo>
                  <a:cubicBezTo>
                    <a:pt x="1884" y="2534"/>
                    <a:pt x="1073" y="1615"/>
                    <a:pt x="5" y="1397"/>
                  </a:cubicBezTo>
                  <a:lnTo>
                    <a:pt x="0" y="1396"/>
                  </a:lnTo>
                  <a:lnTo>
                    <a:pt x="0" y="1171"/>
                  </a:lnTo>
                  <a:cubicBezTo>
                    <a:pt x="0" y="524"/>
                    <a:pt x="524" y="0"/>
                    <a:pt x="1171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10000"/>
                  </a:schemeClr>
                </a:gs>
                <a:gs pos="100000">
                  <a:schemeClr val="lt1">
                    <a:alpha val="0"/>
                  </a:schemeClr>
                </a:gs>
              </a:gsLst>
              <a:lin ang="0" scaled="0"/>
            </a:gradFill>
            <a:ln w="12700">
              <a:gradFill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accent1">
                      <a:alpha val="50000"/>
                    </a:schemeClr>
                  </a:gs>
                </a:gsLst>
                <a:lin ang="10800000" scaled="1"/>
              </a:gra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254000" dist="127000" dir="5400000" algn="ctr" rotWithShape="0">
                      <a:srgbClr val="000000">
                        <a:alpha val="40000"/>
                      </a:srgb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90170" rIns="1764030" numCol="1" spcCol="0" rtlCol="0" fromWordArt="0" anchor="ctr" anchorCtr="1" forceAA="0" compatLnSpc="1">
              <a:noAutofit/>
            </a:bodyPr>
            <a:p>
              <a:pPr lvl="0" algn="just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在较短时间内迅速</a:t>
              </a:r>
              <a:r>
                <a:rPr lang="zh-CN" altLang="en-US" sz="1600" b="1" dirty="0">
                  <a:solidFill>
                    <a:srgbClr val="FF0000"/>
                  </a:solidFill>
                  <a:latin typeface="+mn-ea"/>
                  <a:cs typeface="+mn-ea"/>
                  <a:sym typeface="+mn-ea"/>
                </a:rPr>
                <a:t>消除底泥厌氧上浮和水体黑臭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。通过机械、气、液等多种方式产生湍流扰动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,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有效改善泥水厌氧状态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,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并洗脱分离移除底泥中过多的有机质、氮、磷等。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7" name="对象11"/>
            <p:cNvSpPr/>
            <p:nvPr>
              <p:custDataLst>
                <p:tags r:id="rId3"/>
              </p:custDataLst>
            </p:nvPr>
          </p:nvSpPr>
          <p:spPr>
            <a:xfrm>
              <a:off x="8186" y="3682"/>
              <a:ext cx="2375" cy="2375"/>
            </a:xfrm>
            <a:custGeom>
              <a:avLst/>
              <a:gdLst/>
              <a:ahLst/>
              <a:cxnLst/>
              <a:rect l="l" t="t" r="r" b="b"/>
              <a:pathLst>
                <a:path w="1709928" h="1709928">
                  <a:moveTo>
                    <a:pt x="822960" y="0"/>
                  </a:moveTo>
                  <a:cubicBezTo>
                    <a:pt x="832104" y="0"/>
                    <a:pt x="841248" y="0"/>
                    <a:pt x="859536" y="0"/>
                  </a:cubicBezTo>
                  <a:cubicBezTo>
                    <a:pt x="868680" y="0"/>
                    <a:pt x="877824" y="0"/>
                    <a:pt x="886968" y="0"/>
                  </a:cubicBezTo>
                  <a:lnTo>
                    <a:pt x="886968" y="9144"/>
                  </a:lnTo>
                  <a:cubicBezTo>
                    <a:pt x="877824" y="9144"/>
                    <a:pt x="868680" y="9144"/>
                    <a:pt x="859536" y="9144"/>
                  </a:cubicBezTo>
                  <a:cubicBezTo>
                    <a:pt x="841248" y="9144"/>
                    <a:pt x="832104" y="9144"/>
                    <a:pt x="822960" y="9144"/>
                  </a:cubicBezTo>
                  <a:lnTo>
                    <a:pt x="822960" y="0"/>
                  </a:lnTo>
                  <a:moveTo>
                    <a:pt x="685800" y="18288"/>
                  </a:moveTo>
                  <a:cubicBezTo>
                    <a:pt x="713232" y="9144"/>
                    <a:pt x="731520" y="9144"/>
                    <a:pt x="758952" y="9144"/>
                  </a:cubicBezTo>
                  <a:lnTo>
                    <a:pt x="758952" y="18288"/>
                  </a:lnTo>
                  <a:cubicBezTo>
                    <a:pt x="731520" y="18288"/>
                    <a:pt x="713232" y="27432"/>
                    <a:pt x="694944" y="27432"/>
                  </a:cubicBezTo>
                  <a:lnTo>
                    <a:pt x="685800" y="18288"/>
                  </a:lnTo>
                  <a:moveTo>
                    <a:pt x="960120" y="9144"/>
                  </a:moveTo>
                  <a:cubicBezTo>
                    <a:pt x="978408" y="9144"/>
                    <a:pt x="1005840" y="9144"/>
                    <a:pt x="1024128" y="18288"/>
                  </a:cubicBezTo>
                  <a:lnTo>
                    <a:pt x="1024128" y="27432"/>
                  </a:lnTo>
                  <a:cubicBezTo>
                    <a:pt x="996696" y="27432"/>
                    <a:pt x="978408" y="18288"/>
                    <a:pt x="960120" y="18288"/>
                  </a:cubicBezTo>
                  <a:lnTo>
                    <a:pt x="960120" y="9144"/>
                  </a:lnTo>
                  <a:moveTo>
                    <a:pt x="557784" y="54864"/>
                  </a:moveTo>
                  <a:cubicBezTo>
                    <a:pt x="585216" y="45720"/>
                    <a:pt x="603504" y="36576"/>
                    <a:pt x="621792" y="27432"/>
                  </a:cubicBezTo>
                  <a:lnTo>
                    <a:pt x="630936" y="45720"/>
                  </a:lnTo>
                  <a:cubicBezTo>
                    <a:pt x="603504" y="45720"/>
                    <a:pt x="585216" y="54864"/>
                    <a:pt x="566928" y="64008"/>
                  </a:cubicBezTo>
                  <a:lnTo>
                    <a:pt x="557784" y="54864"/>
                  </a:lnTo>
                  <a:moveTo>
                    <a:pt x="1088136" y="27432"/>
                  </a:moveTo>
                  <a:cubicBezTo>
                    <a:pt x="1106424" y="36576"/>
                    <a:pt x="1133856" y="45720"/>
                    <a:pt x="1152144" y="54864"/>
                  </a:cubicBezTo>
                  <a:lnTo>
                    <a:pt x="1152144" y="64008"/>
                  </a:lnTo>
                  <a:cubicBezTo>
                    <a:pt x="1124712" y="54864"/>
                    <a:pt x="1106424" y="45720"/>
                    <a:pt x="1088136" y="45720"/>
                  </a:cubicBezTo>
                  <a:lnTo>
                    <a:pt x="1088136" y="27432"/>
                  </a:lnTo>
                  <a:moveTo>
                    <a:pt x="1216152" y="82296"/>
                  </a:moveTo>
                  <a:cubicBezTo>
                    <a:pt x="1234440" y="91440"/>
                    <a:pt x="1252728" y="100584"/>
                    <a:pt x="1271016" y="109728"/>
                  </a:cubicBezTo>
                  <a:lnTo>
                    <a:pt x="1271016" y="118872"/>
                  </a:lnTo>
                  <a:cubicBezTo>
                    <a:pt x="1252728" y="109728"/>
                    <a:pt x="1234440" y="100584"/>
                    <a:pt x="1207008" y="91440"/>
                  </a:cubicBezTo>
                  <a:lnTo>
                    <a:pt x="1216152" y="82296"/>
                  </a:lnTo>
                  <a:moveTo>
                    <a:pt x="438912" y="109728"/>
                  </a:moveTo>
                  <a:cubicBezTo>
                    <a:pt x="457200" y="100584"/>
                    <a:pt x="475488" y="91440"/>
                    <a:pt x="493776" y="82296"/>
                  </a:cubicBezTo>
                  <a:lnTo>
                    <a:pt x="502920" y="91440"/>
                  </a:lnTo>
                  <a:cubicBezTo>
                    <a:pt x="484632" y="100584"/>
                    <a:pt x="466344" y="109728"/>
                    <a:pt x="448056" y="118872"/>
                  </a:cubicBezTo>
                  <a:lnTo>
                    <a:pt x="438912" y="109728"/>
                  </a:lnTo>
                  <a:moveTo>
                    <a:pt x="1335024" y="146304"/>
                  </a:moveTo>
                  <a:cubicBezTo>
                    <a:pt x="1353312" y="155448"/>
                    <a:pt x="1371600" y="173736"/>
                    <a:pt x="1389888" y="182880"/>
                  </a:cubicBezTo>
                  <a:lnTo>
                    <a:pt x="1380744" y="192024"/>
                  </a:lnTo>
                  <a:cubicBezTo>
                    <a:pt x="1362456" y="182880"/>
                    <a:pt x="1344168" y="164592"/>
                    <a:pt x="1325880" y="155448"/>
                  </a:cubicBezTo>
                  <a:lnTo>
                    <a:pt x="1335024" y="146304"/>
                  </a:lnTo>
                  <a:moveTo>
                    <a:pt x="329184" y="182880"/>
                  </a:moveTo>
                  <a:cubicBezTo>
                    <a:pt x="347472" y="173736"/>
                    <a:pt x="365760" y="155448"/>
                    <a:pt x="384048" y="146304"/>
                  </a:cubicBezTo>
                  <a:lnTo>
                    <a:pt x="384048" y="155448"/>
                  </a:lnTo>
                  <a:cubicBezTo>
                    <a:pt x="365760" y="164592"/>
                    <a:pt x="347472" y="182880"/>
                    <a:pt x="329184" y="192024"/>
                  </a:cubicBezTo>
                  <a:lnTo>
                    <a:pt x="329184" y="182880"/>
                  </a:lnTo>
                  <a:moveTo>
                    <a:pt x="1435608" y="228600"/>
                  </a:moveTo>
                  <a:cubicBezTo>
                    <a:pt x="1453896" y="246888"/>
                    <a:pt x="1472184" y="256032"/>
                    <a:pt x="1481328" y="274320"/>
                  </a:cubicBezTo>
                  <a:lnTo>
                    <a:pt x="1481328" y="283464"/>
                  </a:lnTo>
                  <a:cubicBezTo>
                    <a:pt x="1463040" y="265176"/>
                    <a:pt x="1444752" y="246888"/>
                    <a:pt x="1426464" y="237744"/>
                  </a:cubicBezTo>
                  <a:lnTo>
                    <a:pt x="1435608" y="228600"/>
                  </a:lnTo>
                  <a:moveTo>
                    <a:pt x="228600" y="274320"/>
                  </a:moveTo>
                  <a:cubicBezTo>
                    <a:pt x="246888" y="256032"/>
                    <a:pt x="256032" y="246888"/>
                    <a:pt x="274320" y="228600"/>
                  </a:cubicBezTo>
                  <a:lnTo>
                    <a:pt x="283464" y="237744"/>
                  </a:lnTo>
                  <a:cubicBezTo>
                    <a:pt x="265176" y="246888"/>
                    <a:pt x="246888" y="265176"/>
                    <a:pt x="237744" y="283464"/>
                  </a:cubicBezTo>
                  <a:lnTo>
                    <a:pt x="228600" y="274320"/>
                  </a:lnTo>
                  <a:moveTo>
                    <a:pt x="1527048" y="329184"/>
                  </a:moveTo>
                  <a:cubicBezTo>
                    <a:pt x="1545336" y="347472"/>
                    <a:pt x="1554480" y="365760"/>
                    <a:pt x="1572768" y="384048"/>
                  </a:cubicBezTo>
                  <a:lnTo>
                    <a:pt x="1563624" y="384048"/>
                  </a:lnTo>
                  <a:cubicBezTo>
                    <a:pt x="1545336" y="365760"/>
                    <a:pt x="1536192" y="347472"/>
                    <a:pt x="1517904" y="329184"/>
                  </a:cubicBezTo>
                  <a:lnTo>
                    <a:pt x="1527048" y="329184"/>
                  </a:lnTo>
                  <a:moveTo>
                    <a:pt x="146304" y="384048"/>
                  </a:moveTo>
                  <a:cubicBezTo>
                    <a:pt x="155448" y="365760"/>
                    <a:pt x="173736" y="347472"/>
                    <a:pt x="182880" y="329184"/>
                  </a:cubicBezTo>
                  <a:lnTo>
                    <a:pt x="192024" y="329184"/>
                  </a:lnTo>
                  <a:cubicBezTo>
                    <a:pt x="182880" y="347472"/>
                    <a:pt x="164592" y="365760"/>
                    <a:pt x="155448" y="384048"/>
                  </a:cubicBezTo>
                  <a:lnTo>
                    <a:pt x="146304" y="384048"/>
                  </a:lnTo>
                  <a:moveTo>
                    <a:pt x="1600200" y="438912"/>
                  </a:moveTo>
                  <a:cubicBezTo>
                    <a:pt x="1618488" y="457200"/>
                    <a:pt x="1627632" y="475488"/>
                    <a:pt x="1636776" y="493776"/>
                  </a:cubicBezTo>
                  <a:lnTo>
                    <a:pt x="1627632" y="502920"/>
                  </a:lnTo>
                  <a:cubicBezTo>
                    <a:pt x="1618488" y="484632"/>
                    <a:pt x="1609344" y="466344"/>
                    <a:pt x="1591056" y="438912"/>
                  </a:cubicBezTo>
                  <a:lnTo>
                    <a:pt x="1600200" y="438912"/>
                  </a:lnTo>
                  <a:moveTo>
                    <a:pt x="82296" y="493776"/>
                  </a:moveTo>
                  <a:cubicBezTo>
                    <a:pt x="91440" y="475488"/>
                    <a:pt x="100584" y="457200"/>
                    <a:pt x="109728" y="438912"/>
                  </a:cubicBezTo>
                  <a:lnTo>
                    <a:pt x="118872" y="438912"/>
                  </a:lnTo>
                  <a:cubicBezTo>
                    <a:pt x="109728" y="466344"/>
                    <a:pt x="100584" y="484632"/>
                    <a:pt x="91440" y="502920"/>
                  </a:cubicBezTo>
                  <a:lnTo>
                    <a:pt x="82296" y="493776"/>
                  </a:lnTo>
                  <a:moveTo>
                    <a:pt x="1664208" y="557784"/>
                  </a:moveTo>
                  <a:cubicBezTo>
                    <a:pt x="1664208" y="576072"/>
                    <a:pt x="1673352" y="603504"/>
                    <a:pt x="1682496" y="621792"/>
                  </a:cubicBezTo>
                  <a:lnTo>
                    <a:pt x="1673352" y="621792"/>
                  </a:lnTo>
                  <a:cubicBezTo>
                    <a:pt x="1664208" y="603504"/>
                    <a:pt x="1655064" y="585216"/>
                    <a:pt x="1645920" y="566928"/>
                  </a:cubicBezTo>
                  <a:lnTo>
                    <a:pt x="1664208" y="557784"/>
                  </a:lnTo>
                  <a:moveTo>
                    <a:pt x="27432" y="621792"/>
                  </a:moveTo>
                  <a:cubicBezTo>
                    <a:pt x="36576" y="603504"/>
                    <a:pt x="45720" y="576072"/>
                    <a:pt x="54864" y="557784"/>
                  </a:cubicBezTo>
                  <a:lnTo>
                    <a:pt x="64008" y="566928"/>
                  </a:lnTo>
                  <a:cubicBezTo>
                    <a:pt x="54864" y="585216"/>
                    <a:pt x="45720" y="603504"/>
                    <a:pt x="45720" y="621792"/>
                  </a:cubicBezTo>
                  <a:lnTo>
                    <a:pt x="27432" y="621792"/>
                  </a:lnTo>
                  <a:moveTo>
                    <a:pt x="1700784" y="685800"/>
                  </a:moveTo>
                  <a:cubicBezTo>
                    <a:pt x="1700784" y="713232"/>
                    <a:pt x="1700784" y="731520"/>
                    <a:pt x="1709928" y="758952"/>
                  </a:cubicBezTo>
                  <a:lnTo>
                    <a:pt x="1691640" y="758952"/>
                  </a:lnTo>
                  <a:cubicBezTo>
                    <a:pt x="1691640" y="731520"/>
                    <a:pt x="1691640" y="713232"/>
                    <a:pt x="1682496" y="694944"/>
                  </a:cubicBezTo>
                  <a:lnTo>
                    <a:pt x="1700784" y="685800"/>
                  </a:lnTo>
                  <a:moveTo>
                    <a:pt x="9144" y="758952"/>
                  </a:moveTo>
                  <a:cubicBezTo>
                    <a:pt x="9144" y="731520"/>
                    <a:pt x="9144" y="713232"/>
                    <a:pt x="18288" y="685800"/>
                  </a:cubicBezTo>
                  <a:lnTo>
                    <a:pt x="27432" y="694944"/>
                  </a:lnTo>
                  <a:cubicBezTo>
                    <a:pt x="27432" y="713232"/>
                    <a:pt x="18288" y="731520"/>
                    <a:pt x="18288" y="758952"/>
                  </a:cubicBezTo>
                  <a:lnTo>
                    <a:pt x="9144" y="758952"/>
                  </a:lnTo>
                  <a:moveTo>
                    <a:pt x="1709928" y="822960"/>
                  </a:moveTo>
                  <a:cubicBezTo>
                    <a:pt x="1709928" y="832104"/>
                    <a:pt x="1709928" y="841248"/>
                    <a:pt x="1709928" y="859536"/>
                  </a:cubicBezTo>
                  <a:cubicBezTo>
                    <a:pt x="1709928" y="868680"/>
                    <a:pt x="1709928" y="877824"/>
                    <a:pt x="1709928" y="886968"/>
                  </a:cubicBezTo>
                  <a:lnTo>
                    <a:pt x="1700784" y="886968"/>
                  </a:lnTo>
                  <a:cubicBezTo>
                    <a:pt x="1700784" y="877824"/>
                    <a:pt x="1700784" y="868680"/>
                    <a:pt x="1700784" y="859536"/>
                  </a:cubicBezTo>
                  <a:cubicBezTo>
                    <a:pt x="1700784" y="841248"/>
                    <a:pt x="1700784" y="832104"/>
                    <a:pt x="1700784" y="822960"/>
                  </a:cubicBezTo>
                  <a:lnTo>
                    <a:pt x="1709928" y="822960"/>
                  </a:lnTo>
                  <a:moveTo>
                    <a:pt x="0" y="859536"/>
                  </a:moveTo>
                  <a:cubicBezTo>
                    <a:pt x="0" y="841248"/>
                    <a:pt x="0" y="832104"/>
                    <a:pt x="0" y="822960"/>
                  </a:cubicBezTo>
                  <a:lnTo>
                    <a:pt x="9144" y="822960"/>
                  </a:lnTo>
                  <a:cubicBezTo>
                    <a:pt x="9144" y="832104"/>
                    <a:pt x="9144" y="841248"/>
                    <a:pt x="9144" y="859536"/>
                  </a:cubicBezTo>
                  <a:cubicBezTo>
                    <a:pt x="9144" y="868680"/>
                    <a:pt x="9144" y="877824"/>
                    <a:pt x="9144" y="886968"/>
                  </a:cubicBezTo>
                  <a:lnTo>
                    <a:pt x="0" y="886968"/>
                  </a:lnTo>
                  <a:cubicBezTo>
                    <a:pt x="0" y="877824"/>
                    <a:pt x="0" y="868680"/>
                    <a:pt x="0" y="859536"/>
                  </a:cubicBezTo>
                  <a:moveTo>
                    <a:pt x="1709928" y="960120"/>
                  </a:moveTo>
                  <a:cubicBezTo>
                    <a:pt x="1700784" y="978408"/>
                    <a:pt x="1700784" y="996696"/>
                    <a:pt x="1700784" y="1024128"/>
                  </a:cubicBezTo>
                  <a:lnTo>
                    <a:pt x="1682496" y="1024128"/>
                  </a:lnTo>
                  <a:cubicBezTo>
                    <a:pt x="1691640" y="996696"/>
                    <a:pt x="1691640" y="978408"/>
                    <a:pt x="1691640" y="950976"/>
                  </a:cubicBezTo>
                  <a:lnTo>
                    <a:pt x="1709928" y="960120"/>
                  </a:lnTo>
                  <a:moveTo>
                    <a:pt x="18288" y="1024128"/>
                  </a:moveTo>
                  <a:cubicBezTo>
                    <a:pt x="9144" y="996696"/>
                    <a:pt x="9144" y="978408"/>
                    <a:pt x="9144" y="960120"/>
                  </a:cubicBezTo>
                  <a:lnTo>
                    <a:pt x="18288" y="950976"/>
                  </a:lnTo>
                  <a:cubicBezTo>
                    <a:pt x="18288" y="978408"/>
                    <a:pt x="27432" y="996696"/>
                    <a:pt x="27432" y="1024128"/>
                  </a:cubicBezTo>
                  <a:lnTo>
                    <a:pt x="18288" y="1024128"/>
                  </a:lnTo>
                  <a:moveTo>
                    <a:pt x="1682496" y="1088136"/>
                  </a:moveTo>
                  <a:cubicBezTo>
                    <a:pt x="1673352" y="1106424"/>
                    <a:pt x="1664208" y="1133856"/>
                    <a:pt x="1664208" y="1152144"/>
                  </a:cubicBezTo>
                  <a:lnTo>
                    <a:pt x="1645920" y="1152144"/>
                  </a:lnTo>
                  <a:cubicBezTo>
                    <a:pt x="1655064" y="1124712"/>
                    <a:pt x="1664208" y="1106424"/>
                    <a:pt x="1673352" y="1088136"/>
                  </a:cubicBezTo>
                  <a:lnTo>
                    <a:pt x="1682496" y="1088136"/>
                  </a:lnTo>
                  <a:moveTo>
                    <a:pt x="54864" y="1152144"/>
                  </a:moveTo>
                  <a:cubicBezTo>
                    <a:pt x="45720" y="1133856"/>
                    <a:pt x="36576" y="1106424"/>
                    <a:pt x="27432" y="1088136"/>
                  </a:cubicBezTo>
                  <a:lnTo>
                    <a:pt x="45720" y="1088136"/>
                  </a:lnTo>
                  <a:cubicBezTo>
                    <a:pt x="45720" y="1106424"/>
                    <a:pt x="54864" y="1124712"/>
                    <a:pt x="64008" y="1152144"/>
                  </a:cubicBezTo>
                  <a:lnTo>
                    <a:pt x="54864" y="1152144"/>
                  </a:lnTo>
                  <a:moveTo>
                    <a:pt x="1636776" y="1216152"/>
                  </a:moveTo>
                  <a:cubicBezTo>
                    <a:pt x="1627632" y="1234440"/>
                    <a:pt x="1618488" y="1252728"/>
                    <a:pt x="1600200" y="1271016"/>
                  </a:cubicBezTo>
                  <a:lnTo>
                    <a:pt x="1591056" y="1271016"/>
                  </a:lnTo>
                  <a:cubicBezTo>
                    <a:pt x="1609344" y="1252728"/>
                    <a:pt x="1618488" y="1225296"/>
                    <a:pt x="1627632" y="1207008"/>
                  </a:cubicBezTo>
                  <a:lnTo>
                    <a:pt x="1636776" y="1216152"/>
                  </a:lnTo>
                  <a:moveTo>
                    <a:pt x="109728" y="1271016"/>
                  </a:moveTo>
                  <a:cubicBezTo>
                    <a:pt x="100584" y="1252728"/>
                    <a:pt x="91440" y="1234440"/>
                    <a:pt x="82296" y="1216152"/>
                  </a:cubicBezTo>
                  <a:lnTo>
                    <a:pt x="91440" y="1207008"/>
                  </a:lnTo>
                  <a:cubicBezTo>
                    <a:pt x="100584" y="1225296"/>
                    <a:pt x="109728" y="1252728"/>
                    <a:pt x="118872" y="1271016"/>
                  </a:cubicBezTo>
                  <a:lnTo>
                    <a:pt x="109728" y="1271016"/>
                  </a:lnTo>
                  <a:moveTo>
                    <a:pt x="1572768" y="1335024"/>
                  </a:moveTo>
                  <a:cubicBezTo>
                    <a:pt x="1554480" y="1353312"/>
                    <a:pt x="1545336" y="1371600"/>
                    <a:pt x="1527048" y="1389888"/>
                  </a:cubicBezTo>
                  <a:lnTo>
                    <a:pt x="1517904" y="1380744"/>
                  </a:lnTo>
                  <a:cubicBezTo>
                    <a:pt x="1536192" y="1362456"/>
                    <a:pt x="1545336" y="1344168"/>
                    <a:pt x="1563624" y="1325880"/>
                  </a:cubicBezTo>
                  <a:lnTo>
                    <a:pt x="1572768" y="1335024"/>
                  </a:lnTo>
                  <a:moveTo>
                    <a:pt x="182880" y="1389888"/>
                  </a:moveTo>
                  <a:cubicBezTo>
                    <a:pt x="173736" y="1371600"/>
                    <a:pt x="155448" y="1353312"/>
                    <a:pt x="146304" y="1335024"/>
                  </a:cubicBezTo>
                  <a:lnTo>
                    <a:pt x="155448" y="1325880"/>
                  </a:lnTo>
                  <a:cubicBezTo>
                    <a:pt x="164592" y="1344168"/>
                    <a:pt x="182880" y="1362456"/>
                    <a:pt x="192024" y="1380744"/>
                  </a:cubicBezTo>
                  <a:lnTo>
                    <a:pt x="182880" y="1389888"/>
                  </a:lnTo>
                  <a:moveTo>
                    <a:pt x="1481328" y="1435608"/>
                  </a:moveTo>
                  <a:cubicBezTo>
                    <a:pt x="1472184" y="1453896"/>
                    <a:pt x="1453896" y="1472184"/>
                    <a:pt x="1435608" y="1481328"/>
                  </a:cubicBezTo>
                  <a:lnTo>
                    <a:pt x="1426464" y="1472184"/>
                  </a:lnTo>
                  <a:cubicBezTo>
                    <a:pt x="1444752" y="1463040"/>
                    <a:pt x="1463040" y="1444752"/>
                    <a:pt x="1481328" y="1426464"/>
                  </a:cubicBezTo>
                  <a:lnTo>
                    <a:pt x="1481328" y="1435608"/>
                  </a:lnTo>
                  <a:moveTo>
                    <a:pt x="274320" y="1481328"/>
                  </a:moveTo>
                  <a:cubicBezTo>
                    <a:pt x="256032" y="1472184"/>
                    <a:pt x="246888" y="1453896"/>
                    <a:pt x="228600" y="1435608"/>
                  </a:cubicBezTo>
                  <a:lnTo>
                    <a:pt x="237744" y="1426464"/>
                  </a:lnTo>
                  <a:cubicBezTo>
                    <a:pt x="246888" y="1444752"/>
                    <a:pt x="265176" y="1463040"/>
                    <a:pt x="283464" y="1472184"/>
                  </a:cubicBezTo>
                  <a:lnTo>
                    <a:pt x="274320" y="1481328"/>
                  </a:lnTo>
                  <a:moveTo>
                    <a:pt x="1389888" y="1527048"/>
                  </a:moveTo>
                  <a:cubicBezTo>
                    <a:pt x="1371600" y="1545336"/>
                    <a:pt x="1353312" y="1554480"/>
                    <a:pt x="1335024" y="1563624"/>
                  </a:cubicBezTo>
                  <a:lnTo>
                    <a:pt x="1325880" y="1554480"/>
                  </a:lnTo>
                  <a:cubicBezTo>
                    <a:pt x="1344168" y="1545336"/>
                    <a:pt x="1362456" y="1536192"/>
                    <a:pt x="1380744" y="1517904"/>
                  </a:cubicBezTo>
                  <a:lnTo>
                    <a:pt x="1389888" y="1527048"/>
                  </a:lnTo>
                  <a:moveTo>
                    <a:pt x="384048" y="1563624"/>
                  </a:moveTo>
                  <a:cubicBezTo>
                    <a:pt x="365760" y="1554480"/>
                    <a:pt x="347472" y="1545336"/>
                    <a:pt x="329184" y="1527048"/>
                  </a:cubicBezTo>
                  <a:lnTo>
                    <a:pt x="329184" y="1517904"/>
                  </a:lnTo>
                  <a:cubicBezTo>
                    <a:pt x="347472" y="1536192"/>
                    <a:pt x="365760" y="1545336"/>
                    <a:pt x="384048" y="1554480"/>
                  </a:cubicBezTo>
                  <a:lnTo>
                    <a:pt x="384048" y="1563624"/>
                  </a:lnTo>
                  <a:moveTo>
                    <a:pt x="493776" y="1636776"/>
                  </a:moveTo>
                  <a:cubicBezTo>
                    <a:pt x="475488" y="1627632"/>
                    <a:pt x="457200" y="1609344"/>
                    <a:pt x="438912" y="1600200"/>
                  </a:cubicBezTo>
                  <a:lnTo>
                    <a:pt x="448056" y="1591056"/>
                  </a:lnTo>
                  <a:cubicBezTo>
                    <a:pt x="466344" y="1600200"/>
                    <a:pt x="484632" y="1609344"/>
                    <a:pt x="502920" y="1618488"/>
                  </a:cubicBezTo>
                  <a:lnTo>
                    <a:pt x="493776" y="1636776"/>
                  </a:lnTo>
                  <a:moveTo>
                    <a:pt x="1271016" y="1600200"/>
                  </a:moveTo>
                  <a:cubicBezTo>
                    <a:pt x="1252728" y="1609344"/>
                    <a:pt x="1234440" y="1627632"/>
                    <a:pt x="1216152" y="1636776"/>
                  </a:cubicBezTo>
                  <a:lnTo>
                    <a:pt x="1207008" y="1618488"/>
                  </a:lnTo>
                  <a:cubicBezTo>
                    <a:pt x="1234440" y="1609344"/>
                    <a:pt x="1252728" y="1600200"/>
                    <a:pt x="1271016" y="1591056"/>
                  </a:cubicBezTo>
                  <a:lnTo>
                    <a:pt x="1271016" y="1600200"/>
                  </a:lnTo>
                  <a:moveTo>
                    <a:pt x="621792" y="1682496"/>
                  </a:moveTo>
                  <a:cubicBezTo>
                    <a:pt x="603504" y="1673352"/>
                    <a:pt x="585216" y="1664208"/>
                    <a:pt x="557784" y="1655064"/>
                  </a:cubicBezTo>
                  <a:lnTo>
                    <a:pt x="566928" y="1645920"/>
                  </a:lnTo>
                  <a:cubicBezTo>
                    <a:pt x="585216" y="1655064"/>
                    <a:pt x="603504" y="1664208"/>
                    <a:pt x="630936" y="1664208"/>
                  </a:cubicBezTo>
                  <a:lnTo>
                    <a:pt x="621792" y="1682496"/>
                  </a:lnTo>
                  <a:moveTo>
                    <a:pt x="1152144" y="1655064"/>
                  </a:moveTo>
                  <a:cubicBezTo>
                    <a:pt x="1133856" y="1664208"/>
                    <a:pt x="1106424" y="1673352"/>
                    <a:pt x="1088136" y="1682496"/>
                  </a:cubicBezTo>
                  <a:lnTo>
                    <a:pt x="1088136" y="1664208"/>
                  </a:lnTo>
                  <a:cubicBezTo>
                    <a:pt x="1106424" y="1664208"/>
                    <a:pt x="1124712" y="1655064"/>
                    <a:pt x="1152144" y="1645920"/>
                  </a:cubicBezTo>
                  <a:lnTo>
                    <a:pt x="1152144" y="1655064"/>
                  </a:lnTo>
                  <a:moveTo>
                    <a:pt x="758952" y="1709928"/>
                  </a:moveTo>
                  <a:cubicBezTo>
                    <a:pt x="731520" y="1700784"/>
                    <a:pt x="713232" y="1700784"/>
                    <a:pt x="685800" y="1691640"/>
                  </a:cubicBezTo>
                  <a:lnTo>
                    <a:pt x="694944" y="1682496"/>
                  </a:lnTo>
                  <a:cubicBezTo>
                    <a:pt x="713232" y="1691640"/>
                    <a:pt x="731520" y="1691640"/>
                    <a:pt x="758952" y="1691640"/>
                  </a:cubicBezTo>
                  <a:lnTo>
                    <a:pt x="758952" y="1709928"/>
                  </a:lnTo>
                  <a:moveTo>
                    <a:pt x="1024128" y="1691640"/>
                  </a:moveTo>
                  <a:cubicBezTo>
                    <a:pt x="1005840" y="1700784"/>
                    <a:pt x="978408" y="1700784"/>
                    <a:pt x="960120" y="1709928"/>
                  </a:cubicBezTo>
                  <a:lnTo>
                    <a:pt x="960120" y="1691640"/>
                  </a:lnTo>
                  <a:cubicBezTo>
                    <a:pt x="978408" y="1691640"/>
                    <a:pt x="996696" y="1691640"/>
                    <a:pt x="1024128" y="1682496"/>
                  </a:cubicBezTo>
                  <a:lnTo>
                    <a:pt x="1024128" y="1691640"/>
                  </a:lnTo>
                  <a:moveTo>
                    <a:pt x="859536" y="1709928"/>
                  </a:moveTo>
                  <a:cubicBezTo>
                    <a:pt x="841248" y="1709928"/>
                    <a:pt x="832104" y="1709928"/>
                    <a:pt x="822960" y="1709928"/>
                  </a:cubicBezTo>
                  <a:lnTo>
                    <a:pt x="822960" y="1700784"/>
                  </a:lnTo>
                  <a:cubicBezTo>
                    <a:pt x="832104" y="1700784"/>
                    <a:pt x="841248" y="1700784"/>
                    <a:pt x="859536" y="1700784"/>
                  </a:cubicBezTo>
                  <a:cubicBezTo>
                    <a:pt x="868680" y="1700784"/>
                    <a:pt x="877824" y="1700784"/>
                    <a:pt x="886968" y="1700784"/>
                  </a:cubicBezTo>
                  <a:lnTo>
                    <a:pt x="886968" y="1709928"/>
                  </a:lnTo>
                  <a:cubicBezTo>
                    <a:pt x="877824" y="1709928"/>
                    <a:pt x="868680" y="1709928"/>
                    <a:pt x="859536" y="1709928"/>
                  </a:cubicBezTo>
                </a:path>
              </a:pathLst>
            </a:custGeom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3593688" scaled="0"/>
            </a:gradFill>
            <a:ln w="25400"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254000" dist="127000" dir="5400000" algn="ctr" rotWithShape="0">
                      <a:srgbClr val="000000">
                        <a:alpha val="40000"/>
                      </a:srgb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lIns="0" tIns="0" rIns="0" bIns="0" anchor="ctr" anchorCtr="0">
              <a:noAutofit/>
            </a:bodyPr>
            <a:p>
              <a:pPr algn="ctr"/>
              <a:r>
                <a:rPr lang="zh-CN" altLang="zh-CN" sz="2400" b="1" dirty="0">
                  <a:solidFill>
                    <a:schemeClr val="tx1">
                      <a:lumMod val="100000"/>
                    </a:schemeClr>
                  </a:solidFill>
                  <a:latin typeface="+mn-ea"/>
                  <a:cs typeface="+mn-ea"/>
                  <a:sym typeface="+mn-ea"/>
                </a:rPr>
                <a:t>技术优势</a:t>
              </a:r>
              <a:endParaRPr lang="zh-CN" altLang="zh-CN" sz="2400" b="1" dirty="0">
                <a:solidFill>
                  <a:schemeClr val="tx1">
                    <a:lumMod val="100000"/>
                  </a:schemeClr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8" name="对象8"/>
            <p:cNvSpPr/>
            <p:nvPr>
              <p:custDataLst>
                <p:tags r:id="rId4"/>
              </p:custDataLst>
            </p:nvPr>
          </p:nvSpPr>
          <p:spPr>
            <a:xfrm>
              <a:off x="7399" y="2825"/>
              <a:ext cx="3949" cy="3936"/>
            </a:xfrm>
            <a:custGeom>
              <a:avLst/>
              <a:gdLst/>
              <a:ahLst/>
              <a:cxnLst/>
              <a:rect l="l" t="t" r="r" b="b"/>
              <a:pathLst>
                <a:path w="2843784" h="2834640">
                  <a:moveTo>
                    <a:pt x="1417320" y="2834640"/>
                  </a:moveTo>
                  <a:cubicBezTo>
                    <a:pt x="2203704" y="2834640"/>
                    <a:pt x="2843784" y="2203704"/>
                    <a:pt x="2843784" y="1417320"/>
                  </a:cubicBezTo>
                  <a:cubicBezTo>
                    <a:pt x="2843784" y="630936"/>
                    <a:pt x="2203704" y="0"/>
                    <a:pt x="1417320" y="0"/>
                  </a:cubicBezTo>
                  <a:cubicBezTo>
                    <a:pt x="640080" y="0"/>
                    <a:pt x="0" y="630936"/>
                    <a:pt x="0" y="1417320"/>
                  </a:cubicBezTo>
                  <a:cubicBezTo>
                    <a:pt x="0" y="2203704"/>
                    <a:pt x="640080" y="2834640"/>
                    <a:pt x="1417320" y="2834640"/>
                  </a:cubicBezTo>
                  <a:moveTo>
                    <a:pt x="1417320" y="2459736"/>
                  </a:moveTo>
                  <a:cubicBezTo>
                    <a:pt x="1993392" y="2459736"/>
                    <a:pt x="2459736" y="1993392"/>
                    <a:pt x="2459736" y="1417320"/>
                  </a:cubicBezTo>
                  <a:cubicBezTo>
                    <a:pt x="2459736" y="841248"/>
                    <a:pt x="1993392" y="384048"/>
                    <a:pt x="1417320" y="384048"/>
                  </a:cubicBezTo>
                  <a:cubicBezTo>
                    <a:pt x="850392" y="384048"/>
                    <a:pt x="384048" y="841248"/>
                    <a:pt x="384048" y="1417320"/>
                  </a:cubicBezTo>
                  <a:cubicBezTo>
                    <a:pt x="384048" y="1993392"/>
                    <a:pt x="850392" y="2459736"/>
                    <a:pt x="1417320" y="2459736"/>
                  </a:cubicBezTo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3593688" scaled="0"/>
            </a:gradFill>
            <a:ln w="25400"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254000" dist="127000" dir="5400000" algn="ctr" rotWithShape="0">
                      <a:srgbClr val="000000">
                        <a:alpha val="40000"/>
                      </a:srgb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/>
            <a:p>
              <a:endParaRPr lang="zh-CN" altLang="en-US" sz="1800">
                <a:solidFill>
                  <a:schemeClr val="lt1"/>
                </a:solidFill>
              </a:endParaRPr>
            </a:p>
          </p:txBody>
        </p:sp>
        <p:sp>
          <p:nvSpPr>
            <p:cNvPr id="9" name="对象9"/>
            <p:cNvSpPr/>
            <p:nvPr>
              <p:custDataLst>
                <p:tags r:id="rId5"/>
              </p:custDataLst>
            </p:nvPr>
          </p:nvSpPr>
          <p:spPr>
            <a:xfrm>
              <a:off x="7576" y="3084"/>
              <a:ext cx="3594" cy="3594"/>
            </a:xfrm>
            <a:custGeom>
              <a:avLst/>
              <a:gdLst/>
              <a:ahLst/>
              <a:cxnLst/>
              <a:rect l="l" t="t" r="r" b="b"/>
              <a:pathLst>
                <a:path w="2587752" h="2587752">
                  <a:moveTo>
                    <a:pt x="1289304" y="2587752"/>
                  </a:moveTo>
                  <a:cubicBezTo>
                    <a:pt x="2011680" y="2587752"/>
                    <a:pt x="2587752" y="2002536"/>
                    <a:pt x="2587752" y="1289304"/>
                  </a:cubicBezTo>
                  <a:cubicBezTo>
                    <a:pt x="2587752" y="576072"/>
                    <a:pt x="2011680" y="0"/>
                    <a:pt x="1289304" y="0"/>
                  </a:cubicBezTo>
                  <a:cubicBezTo>
                    <a:pt x="576072" y="0"/>
                    <a:pt x="0" y="576072"/>
                    <a:pt x="0" y="1289304"/>
                  </a:cubicBezTo>
                  <a:cubicBezTo>
                    <a:pt x="0" y="2002536"/>
                    <a:pt x="576072" y="2587752"/>
                    <a:pt x="1289304" y="2587752"/>
                  </a:cubicBezTo>
                  <a:moveTo>
                    <a:pt x="1298448" y="2231136"/>
                  </a:moveTo>
                  <a:cubicBezTo>
                    <a:pt x="1819656" y="2231136"/>
                    <a:pt x="2240280" y="1810512"/>
                    <a:pt x="2240280" y="1289304"/>
                  </a:cubicBezTo>
                  <a:cubicBezTo>
                    <a:pt x="2240280" y="768096"/>
                    <a:pt x="1819656" y="347472"/>
                    <a:pt x="1298448" y="347472"/>
                  </a:cubicBezTo>
                  <a:cubicBezTo>
                    <a:pt x="777240" y="347472"/>
                    <a:pt x="347472" y="768096"/>
                    <a:pt x="347472" y="1289304"/>
                  </a:cubicBezTo>
                  <a:cubicBezTo>
                    <a:pt x="347472" y="1810512"/>
                    <a:pt x="777240" y="2231136"/>
                    <a:pt x="1298448" y="2231136"/>
                  </a:cubicBezTo>
                </a:path>
              </a:pathLst>
            </a:custGeom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3593688" scaled="0"/>
            </a:gradFill>
            <a:ln w="25400"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254000" dist="127000" dir="5400000" algn="ctr" rotWithShape="0">
                      <a:srgbClr val="000000">
                        <a:alpha val="40000"/>
                      </a:srgb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/>
            <a:p>
              <a:endParaRPr lang="zh-CN" altLang="en-US" sz="1800">
                <a:solidFill>
                  <a:schemeClr val="lt1"/>
                </a:solidFill>
              </a:endParaRPr>
            </a:p>
          </p:txBody>
        </p:sp>
        <p:sp>
          <p:nvSpPr>
            <p:cNvPr id="10" name="任意多边形 9"/>
            <p:cNvSpPr/>
            <p:nvPr>
              <p:custDataLst>
                <p:tags r:id="rId6"/>
              </p:custDataLst>
            </p:nvPr>
          </p:nvSpPr>
          <p:spPr>
            <a:xfrm>
              <a:off x="9421" y="1402"/>
              <a:ext cx="9534" cy="3251"/>
            </a:xfrm>
            <a:custGeom>
              <a:avLst/>
              <a:gdLst>
                <a:gd name="adj" fmla="val 15604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354" h="3672">
                  <a:moveTo>
                    <a:pt x="1171" y="0"/>
                  </a:moveTo>
                  <a:lnTo>
                    <a:pt x="7183" y="0"/>
                  </a:lnTo>
                  <a:cubicBezTo>
                    <a:pt x="7830" y="0"/>
                    <a:pt x="8354" y="524"/>
                    <a:pt x="8354" y="1171"/>
                  </a:cubicBezTo>
                  <a:lnTo>
                    <a:pt x="8354" y="3672"/>
                  </a:lnTo>
                  <a:lnTo>
                    <a:pt x="1934" y="3672"/>
                  </a:lnTo>
                  <a:lnTo>
                    <a:pt x="1934" y="3650"/>
                  </a:lnTo>
                  <a:cubicBezTo>
                    <a:pt x="1884" y="2534"/>
                    <a:pt x="1073" y="1615"/>
                    <a:pt x="5" y="1397"/>
                  </a:cubicBezTo>
                  <a:lnTo>
                    <a:pt x="0" y="1396"/>
                  </a:lnTo>
                  <a:lnTo>
                    <a:pt x="0" y="1171"/>
                  </a:lnTo>
                  <a:cubicBezTo>
                    <a:pt x="0" y="524"/>
                    <a:pt x="524" y="0"/>
                    <a:pt x="1171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alpha val="10000"/>
                  </a:schemeClr>
                </a:gs>
                <a:gs pos="100000">
                  <a:schemeClr val="lt1">
                    <a:alpha val="0"/>
                  </a:schemeClr>
                </a:gs>
              </a:gsLst>
              <a:lin ang="0" scaled="0"/>
            </a:gradFill>
            <a:ln w="12700">
              <a:gradFill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accent2">
                      <a:alpha val="50000"/>
                    </a:schemeClr>
                  </a:gs>
                </a:gsLst>
                <a:lin ang="10800000" scaled="1"/>
              </a:gra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254000" dist="127000" dir="5400000" algn="ctr" rotWithShape="0">
                      <a:srgbClr val="000000">
                        <a:alpha val="40000"/>
                      </a:srgb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1764030" rIns="90170" numCol="1" spcCol="0" rtlCol="0" fromWordArt="0" anchor="ctr" anchorCtr="1" forceAA="0" compatLnSpc="1">
              <a:noAutofit/>
            </a:bodyPr>
            <a:p>
              <a:pPr lvl="0" algn="just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有效削减底泥有机质和泥水中的悬浮物。通过</a:t>
              </a: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分散分离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-</a:t>
              </a: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梯度排布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-</a:t>
              </a: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上层移除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，可有效</a:t>
              </a:r>
              <a:r>
                <a:rPr lang="zh-CN" altLang="en-US" sz="1600" b="1" dirty="0">
                  <a:solidFill>
                    <a:srgbClr val="FF0000"/>
                  </a:solidFill>
                  <a:latin typeface="+mn-ea"/>
                  <a:cs typeface="+mn-ea"/>
                  <a:sym typeface="+mn-ea"/>
                </a:rPr>
                <a:t>削减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底泥中的</a:t>
              </a:r>
              <a:r>
                <a:rPr lang="zh-CN" altLang="en-US" sz="1600" b="1" dirty="0">
                  <a:solidFill>
                    <a:srgbClr val="FF0000"/>
                  </a:solidFill>
                  <a:latin typeface="+mn-ea"/>
                  <a:cs typeface="+mn-ea"/>
                  <a:sym typeface="+mn-ea"/>
                </a:rPr>
                <a:t>有机胶体和无机细颗粒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悬浮组分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,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精准清除底泥细颗粒和水体再悬浮物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,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提升水体透明度。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11" name="任意多边形 10"/>
            <p:cNvSpPr/>
            <p:nvPr>
              <p:custDataLst>
                <p:tags r:id="rId7"/>
              </p:custDataLst>
            </p:nvPr>
          </p:nvSpPr>
          <p:spPr>
            <a:xfrm>
              <a:off x="9734" y="4925"/>
              <a:ext cx="9347" cy="3381"/>
            </a:xfrm>
            <a:custGeom>
              <a:avLst/>
              <a:gdLst>
                <a:gd name="adj" fmla="val 15604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354" h="3642">
                  <a:moveTo>
                    <a:pt x="1934" y="0"/>
                  </a:moveTo>
                  <a:lnTo>
                    <a:pt x="8354" y="0"/>
                  </a:lnTo>
                  <a:lnTo>
                    <a:pt x="8354" y="2471"/>
                  </a:lnTo>
                  <a:cubicBezTo>
                    <a:pt x="8354" y="3118"/>
                    <a:pt x="7830" y="3642"/>
                    <a:pt x="7183" y="3642"/>
                  </a:cubicBezTo>
                  <a:lnTo>
                    <a:pt x="1171" y="3642"/>
                  </a:lnTo>
                  <a:cubicBezTo>
                    <a:pt x="524" y="3642"/>
                    <a:pt x="0" y="3118"/>
                    <a:pt x="0" y="2471"/>
                  </a:cubicBezTo>
                  <a:lnTo>
                    <a:pt x="0" y="2261"/>
                  </a:lnTo>
                  <a:lnTo>
                    <a:pt x="5" y="2260"/>
                  </a:lnTo>
                  <a:cubicBezTo>
                    <a:pt x="1073" y="2042"/>
                    <a:pt x="1884" y="1123"/>
                    <a:pt x="1934" y="8"/>
                  </a:cubicBezTo>
                  <a:lnTo>
                    <a:pt x="1934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10000"/>
                  </a:schemeClr>
                </a:gs>
                <a:gs pos="100000">
                  <a:schemeClr val="lt1">
                    <a:alpha val="0"/>
                  </a:schemeClr>
                </a:gs>
              </a:gsLst>
              <a:lin ang="0" scaled="0"/>
            </a:gradFill>
            <a:ln w="12700">
              <a:gradFill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accent2">
                      <a:alpha val="50000"/>
                    </a:schemeClr>
                  </a:gs>
                </a:gsLst>
                <a:lin ang="10800000" scaled="1"/>
              </a:gra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254000" dist="127000" dir="5400000" algn="ctr" rotWithShape="0">
                      <a:srgbClr val="000000">
                        <a:alpha val="40000"/>
                      </a:srgb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1764030" rIns="90170" numCol="1" spcCol="0" rtlCol="0" fromWordArt="0" anchor="ctr" anchorCtr="1" forceAA="0" compatLnSpc="1">
              <a:noAutofit/>
            </a:bodyPr>
            <a:p>
              <a:pPr lvl="0" algn="just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1600" b="1" dirty="0">
                  <a:solidFill>
                    <a:srgbClr val="FF0000"/>
                  </a:solidFill>
                  <a:latin typeface="+mn-ea"/>
                  <a:cs typeface="+mn-ea"/>
                  <a:sym typeface="+mn-ea"/>
                </a:rPr>
                <a:t>保留天然种子库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,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改善底质退化现象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,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提升水体透明度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,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促进沉水植被自然萌发。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endParaRPr>
            </a:p>
            <a:p>
              <a:pPr lvl="0" algn="l">
                <a:lnSpc>
                  <a:spcPct val="150000"/>
                </a:lnSpc>
                <a:buClrTx/>
                <a:buSzTx/>
                <a:buFontTx/>
              </a:pP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>
              <a:off x="10561" y="2375"/>
              <a:ext cx="1337" cy="710"/>
            </a:xfrm>
            <a:prstGeom prst="ellipse">
              <a:avLst/>
            </a:prstGeom>
            <a:gradFill>
              <a:gsLst>
                <a:gs pos="0">
                  <a:schemeClr val="accent2">
                    <a:alpha val="100000"/>
                  </a:schemeClr>
                </a:gs>
                <a:gs pos="100000">
                  <a:schemeClr val="accent2">
                    <a:alpha val="100000"/>
                  </a:schemeClr>
                </a:gs>
              </a:gsLst>
              <a:lin ang="3594000" scaled="0"/>
            </a:gradFill>
            <a:effectLst>
              <a:outerShdw blurRad="254000" dist="50800" dir="5400000" sx="102000" sy="102000" algn="ctr" rotWithShape="0">
                <a:schemeClr val="accent2">
                  <a:lumMod val="40000"/>
                  <a:lumOff val="60000"/>
                  <a:alpha val="40000"/>
                </a:schemeClr>
              </a:outerShdw>
            </a:effectLst>
          </p:spPr>
          <p:txBody>
            <a:bodyPr wrap="none" lIns="0" tIns="0" rIns="0" bIns="0" rtlCol="0" anchor="ctr">
              <a:noAutofit/>
            </a:bodyPr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b="1">
                  <a:solidFill>
                    <a:srgbClr val="FFFFFF"/>
                  </a:solidFill>
                  <a:latin typeface="+mn-ea"/>
                  <a:ea typeface="微软雅黑" panose="020B0503020204020204" pitchFamily="34" charset="-122"/>
                  <a:cs typeface="+mn-ea"/>
                  <a:sym typeface="+mn-ea"/>
                </a:rPr>
                <a:t>高效</a:t>
              </a:r>
              <a:endParaRPr lang="zh-CN" altLang="en-US" sz="1900" b="1">
                <a:solidFill>
                  <a:srgbClr val="FFFFFF"/>
                </a:solidFill>
                <a:latin typeface="+mn-ea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>
              <a:off x="11170" y="6057"/>
              <a:ext cx="1184" cy="789"/>
            </a:xfrm>
            <a:prstGeom prst="ellipse">
              <a:avLst/>
            </a:prstGeom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3594000" scaled="0"/>
            </a:gradFill>
            <a:effectLst>
              <a:outerShdw blurRad="254000" dist="50800" dir="5400000" sx="102000" sy="102000" algn="ctr" rotWithShape="0">
                <a:schemeClr val="accent1">
                  <a:lumMod val="40000"/>
                  <a:lumOff val="60000"/>
                  <a:alpha val="40000"/>
                </a:schemeClr>
              </a:outerShdw>
            </a:effectLst>
          </p:spPr>
          <p:txBody>
            <a:bodyPr wrap="none" lIns="0" tIns="0" rIns="0" bIns="0" rtlCol="0" anchor="ctr">
              <a:normAutofit/>
            </a:bodyPr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>
                  <a:solidFill>
                    <a:srgbClr val="FFFFFF"/>
                  </a:solidFill>
                  <a:latin typeface="+mn-ea"/>
                  <a:ea typeface="微软雅黑" panose="020B0503020204020204" pitchFamily="34" charset="-122"/>
                  <a:cs typeface="+mn-ea"/>
                  <a:sym typeface="+mn-ea"/>
                </a:rPr>
                <a:t>自然</a:t>
              </a:r>
              <a:endParaRPr lang="zh-CN" altLang="en-US" sz="2000" b="1">
                <a:solidFill>
                  <a:srgbClr val="FFFFFF"/>
                </a:solidFill>
                <a:latin typeface="+mn-ea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14" name="任意多边形 13"/>
            <p:cNvSpPr/>
            <p:nvPr>
              <p:custDataLst>
                <p:tags r:id="rId10"/>
              </p:custDataLst>
            </p:nvPr>
          </p:nvSpPr>
          <p:spPr>
            <a:xfrm flipH="1">
              <a:off x="321" y="4773"/>
              <a:ext cx="8644" cy="3489"/>
            </a:xfrm>
            <a:custGeom>
              <a:avLst/>
              <a:gdLst>
                <a:gd name="adj" fmla="val 15604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8354" h="3642">
                  <a:moveTo>
                    <a:pt x="1934" y="0"/>
                  </a:moveTo>
                  <a:lnTo>
                    <a:pt x="8354" y="0"/>
                  </a:lnTo>
                  <a:lnTo>
                    <a:pt x="8354" y="2471"/>
                  </a:lnTo>
                  <a:cubicBezTo>
                    <a:pt x="8354" y="3118"/>
                    <a:pt x="7830" y="3642"/>
                    <a:pt x="7183" y="3642"/>
                  </a:cubicBezTo>
                  <a:lnTo>
                    <a:pt x="1171" y="3642"/>
                  </a:lnTo>
                  <a:cubicBezTo>
                    <a:pt x="524" y="3642"/>
                    <a:pt x="0" y="3118"/>
                    <a:pt x="0" y="2471"/>
                  </a:cubicBezTo>
                  <a:lnTo>
                    <a:pt x="0" y="2261"/>
                  </a:lnTo>
                  <a:lnTo>
                    <a:pt x="5" y="2260"/>
                  </a:lnTo>
                  <a:cubicBezTo>
                    <a:pt x="1073" y="2042"/>
                    <a:pt x="1884" y="1123"/>
                    <a:pt x="1934" y="8"/>
                  </a:cubicBezTo>
                  <a:lnTo>
                    <a:pt x="1934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10000"/>
                  </a:schemeClr>
                </a:gs>
                <a:gs pos="100000">
                  <a:schemeClr val="lt1">
                    <a:alpha val="0"/>
                  </a:schemeClr>
                </a:gs>
              </a:gsLst>
              <a:lin ang="0" scaled="0"/>
            </a:gradFill>
            <a:ln w="12700">
              <a:gradFill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accent1">
                      <a:alpha val="50000"/>
                    </a:schemeClr>
                  </a:gs>
                </a:gsLst>
                <a:lin ang="10800000" scaled="1"/>
              </a:gra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254000" dist="127000" dir="5400000" algn="ctr" rotWithShape="0">
                      <a:srgbClr val="000000">
                        <a:alpha val="40000"/>
                      </a:srgb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90170" rIns="1764030" numCol="1" spcCol="0" rtlCol="0" fromWordArt="0" anchor="ctr" anchorCtr="1" forceAA="0" compatLnSpc="1">
              <a:noAutofit/>
            </a:bodyPr>
            <a:p>
              <a:pPr lvl="0" algn="just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通过改善底泥理化性状，</a:t>
              </a:r>
              <a:r>
                <a:rPr lang="zh-CN" altLang="en-US" sz="1600" b="1" dirty="0">
                  <a:solidFill>
                    <a:srgbClr val="FF0000"/>
                  </a:solidFill>
                  <a:latin typeface="+mn-ea"/>
                  <a:cs typeface="+mn-ea"/>
                  <a:sym typeface="+mn-ea"/>
                </a:rPr>
                <a:t>构建稳定泥</a:t>
              </a:r>
              <a:r>
                <a:rPr lang="en-US" altLang="zh-CN" sz="1600" b="1" dirty="0">
                  <a:solidFill>
                    <a:srgbClr val="FF0000"/>
                  </a:solidFill>
                  <a:latin typeface="+mn-ea"/>
                  <a:cs typeface="+mn-ea"/>
                  <a:sym typeface="+mn-ea"/>
                </a:rPr>
                <a:t>/</a:t>
              </a:r>
              <a:r>
                <a:rPr lang="zh-CN" altLang="en-US" sz="1600" b="1" dirty="0">
                  <a:solidFill>
                    <a:srgbClr val="FF0000"/>
                  </a:solidFill>
                  <a:latin typeface="+mn-ea"/>
                  <a:cs typeface="+mn-ea"/>
                  <a:sym typeface="+mn-ea"/>
                </a:rPr>
                <a:t>水界面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,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+mn-ea"/>
                </a:rPr>
                <a:t>促进沉水植物萌发、生长。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16" name="椭圆 15"/>
            <p:cNvSpPr/>
            <p:nvPr>
              <p:custDataLst>
                <p:tags r:id="rId11"/>
              </p:custDataLst>
            </p:nvPr>
          </p:nvSpPr>
          <p:spPr>
            <a:xfrm>
              <a:off x="6219" y="5951"/>
              <a:ext cx="1357" cy="893"/>
            </a:xfrm>
            <a:prstGeom prst="ellipse">
              <a:avLst/>
            </a:prstGeom>
            <a:gradFill>
              <a:gsLst>
                <a:gs pos="0">
                  <a:schemeClr val="accent2">
                    <a:alpha val="100000"/>
                  </a:schemeClr>
                </a:gs>
                <a:gs pos="100000">
                  <a:schemeClr val="accent2">
                    <a:alpha val="100000"/>
                  </a:schemeClr>
                </a:gs>
              </a:gsLst>
              <a:lin ang="3594000" scaled="0"/>
            </a:gradFill>
            <a:effectLst>
              <a:outerShdw blurRad="254000" dist="50800" dir="5400000" sx="102000" sy="102000" algn="ctr" rotWithShape="0">
                <a:schemeClr val="accent2">
                  <a:lumMod val="40000"/>
                  <a:lumOff val="60000"/>
                  <a:alpha val="40000"/>
                </a:schemeClr>
              </a:outerShdw>
            </a:effectLst>
          </p:spPr>
          <p:txBody>
            <a:bodyPr wrap="none" lIns="0" tIns="0" rIns="0" bIns="0" rtlCol="0" anchor="ctr">
              <a:normAutofit/>
            </a:bodyPr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>
                  <a:solidFill>
                    <a:srgbClr val="FFFFFF"/>
                  </a:solidFill>
                  <a:latin typeface="+mn-ea"/>
                  <a:ea typeface="微软雅黑" panose="020B0503020204020204" pitchFamily="34" charset="-122"/>
                  <a:cs typeface="+mn-ea"/>
                  <a:sym typeface="+mn-ea"/>
                </a:rPr>
                <a:t>稳定</a:t>
              </a:r>
              <a:endParaRPr lang="zh-CN" altLang="en-US" sz="2000" b="1">
                <a:solidFill>
                  <a:srgbClr val="FFFFFF"/>
                </a:solidFill>
                <a:latin typeface="+mn-ea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2"/>
            <a:srcRect t="55674" b="7303"/>
            <a:stretch>
              <a:fillRect/>
            </a:stretch>
          </p:blipFill>
          <p:spPr>
            <a:xfrm>
              <a:off x="0" y="7383"/>
              <a:ext cx="19200" cy="3417"/>
            </a:xfrm>
            <a:prstGeom prst="rect">
              <a:avLst/>
            </a:prstGeom>
          </p:spPr>
        </p:pic>
      </p:grpSp>
      <p:sp>
        <p:nvSpPr>
          <p:cNvPr id="18" name="椭圆 17"/>
          <p:cNvSpPr/>
          <p:nvPr>
            <p:custDataLst>
              <p:tags r:id="rId13"/>
            </p:custDataLst>
          </p:nvPr>
        </p:nvSpPr>
        <p:spPr>
          <a:xfrm>
            <a:off x="4429590" y="1657736"/>
            <a:ext cx="762644" cy="515446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3594000" scaled="0"/>
          </a:gradFill>
          <a:effectLst>
            <a:outerShdw blurRad="254000" dist="50800" dir="5400000" sx="102000" sy="102000" algn="ctr" rotWithShape="0">
              <a:schemeClr val="accent1">
                <a:lumMod val="40000"/>
                <a:lumOff val="60000"/>
                <a:alpha val="40000"/>
              </a:schemeClr>
            </a:outerShdw>
          </a:effectLst>
        </p:spPr>
        <p:txBody>
          <a:bodyPr wrap="none" lIns="0" tIns="0" rIns="0" bIns="0" rtlCol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FFFFFF"/>
                </a:solidFill>
                <a:latin typeface="+mn-ea"/>
                <a:ea typeface="微软雅黑" panose="020B0503020204020204" pitchFamily="34" charset="-122"/>
                <a:cs typeface="+mn-ea"/>
                <a:sym typeface="+mn-ea"/>
              </a:rPr>
              <a:t>快速</a:t>
            </a:r>
            <a:endParaRPr lang="zh-CN" altLang="en-US" sz="2000" b="1">
              <a:solidFill>
                <a:srgbClr val="FFFFFF"/>
              </a:solidFill>
              <a:latin typeface="+mn-ea"/>
              <a:ea typeface="微软雅黑" panose="020B0503020204020204" pitchFamily="34" charset="-122"/>
              <a:cs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15" name="标题 1"/>
          <p:cNvSpPr>
            <a:spLocks noGrp="1"/>
          </p:cNvSpPr>
          <p:nvPr/>
        </p:nvSpPr>
        <p:spPr>
          <a:xfrm>
            <a:off x="480695" y="396240"/>
            <a:ext cx="8660130" cy="705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68580" tIns="34290" rIns="68580" bIns="34290" numCol="1" rtlCol="0" anchor="ctr" anchorCtr="0" compatLnSpc="1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底泥洗脱与清淤</a:t>
            </a: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比较</a:t>
            </a:r>
            <a:endParaRPr sz="3200">
              <a:solidFill>
                <a:srgbClr val="FFFF00"/>
              </a:solidFill>
              <a:latin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295910" y="1216025"/>
          <a:ext cx="11600180" cy="5419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0670"/>
                <a:gridCol w="5510530"/>
                <a:gridCol w="4538980"/>
              </a:tblGrid>
              <a:tr h="201612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b="1"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buNone/>
                      </a:pPr>
                      <a:endParaRPr lang="zh-CN" altLang="en-US" b="1"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buNone/>
                      </a:pPr>
                      <a:endParaRPr lang="zh-CN" altLang="en-US" b="1"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b="1"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项目</a:t>
                      </a:r>
                      <a:endParaRPr lang="zh-CN" altLang="en-US" b="1"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清淤</a:t>
                      </a:r>
                      <a:endParaRPr lang="en-US" altLang="zh-CN"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buNone/>
                      </a:pPr>
                      <a:endParaRPr lang="en-US" altLang="zh-CN"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底泥洗脱</a:t>
                      </a:r>
                      <a:endParaRPr lang="zh-CN" altLang="en-US"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buNone/>
                      </a:pPr>
                      <a:endParaRPr lang="zh-CN" altLang="en-US"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620395">
                <a:tc>
                  <a:txBody>
                    <a:bodyPr/>
                    <a:p>
                      <a:pPr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b="1"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底泥</a:t>
                      </a:r>
                      <a:endParaRPr lang="zh-CN" altLang="en-US" b="1"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清除粒径较大的底泥沉积物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7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清除底泥粒径较小的</a:t>
                      </a:r>
                      <a:r>
                        <a:rPr lang="zh-CN" altLang="en-US" sz="1600" b="1" dirty="0">
                          <a:solidFill>
                            <a:schemeClr val="accent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悬浮及易悬浮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细颗粒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699770">
                <a:tc>
                  <a:txBody>
                    <a:bodyPr/>
                    <a:p>
                      <a:pPr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b="1"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透明度</a:t>
                      </a:r>
                      <a:endParaRPr lang="zh-CN" altLang="en-US" b="1"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基本无明显提升水体透明度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6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透明度提升</a:t>
                      </a:r>
                      <a:r>
                        <a:rPr lang="en-US" altLang="zh-CN" sz="16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2~3</a:t>
                      </a:r>
                      <a:r>
                        <a:rPr lang="zh-CN" altLang="en-US" sz="16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倍，</a:t>
                      </a:r>
                      <a:r>
                        <a:rPr lang="zh-CN" altLang="en-US" sz="16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易达到沉水植物成长要求的</a:t>
                      </a:r>
                      <a:r>
                        <a:rPr lang="en-US" altLang="zh-CN" sz="16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“</a:t>
                      </a:r>
                      <a:r>
                        <a:rPr lang="zh-CN" altLang="en-US" sz="16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透深比</a:t>
                      </a:r>
                      <a:r>
                        <a:rPr lang="en-US" altLang="zh-CN" sz="16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"</a:t>
                      </a:r>
                      <a:endParaRPr lang="en-US" altLang="zh-CN" sz="16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672465">
                <a:tc>
                  <a:txBody>
                    <a:bodyPr/>
                    <a:p>
                      <a:pPr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b="1"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底栖</a:t>
                      </a:r>
                      <a:r>
                        <a:rPr lang="zh-CN" altLang="en-US" b="1"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空间</a:t>
                      </a:r>
                      <a:endParaRPr lang="zh-CN" altLang="en-US" b="1"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空间变化大，影响底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栖水生生物的原有生态空间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改善底栖空间，有利底栖水生生物</a:t>
                      </a:r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生长</a:t>
                      </a:r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735330">
                <a:tc>
                  <a:txBody>
                    <a:bodyPr/>
                    <a:p>
                      <a:pPr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b="1"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高程变化</a:t>
                      </a:r>
                      <a:endParaRPr lang="zh-CN" altLang="en-US" b="1"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6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高程降低最少在</a:t>
                      </a:r>
                      <a:r>
                        <a:rPr lang="en-US" altLang="zh-CN" sz="16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40</a:t>
                      </a:r>
                      <a:r>
                        <a:rPr lang="zh-CN" altLang="en-US" sz="16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厘米以上，高程变化大，</a:t>
                      </a:r>
                      <a:r>
                        <a:rPr lang="zh-CN" altLang="en-US" sz="1600" b="1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不利于沉水植物恢复</a:t>
                      </a:r>
                      <a:endParaRPr lang="zh-CN" altLang="en-US" sz="1600" b="1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高程降低在10厘米以内，高程变化小，</a:t>
                      </a:r>
                      <a:r>
                        <a:rPr lang="zh-CN" altLang="en-US" sz="1600" b="1" dirty="0">
                          <a:solidFill>
                            <a:schemeClr val="accent6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利于沉水植物成长</a:t>
                      </a:r>
                      <a:endParaRPr lang="zh-CN" altLang="en-US" sz="1600" b="1" dirty="0">
                        <a:solidFill>
                          <a:schemeClr val="accent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636270">
                <a:tc>
                  <a:txBody>
                    <a:bodyPr/>
                    <a:p>
                      <a:pPr algn="ctr">
                        <a:lnSpc>
                          <a:spcPct val="180000"/>
                        </a:lnSpc>
                        <a:buNone/>
                      </a:pPr>
                      <a:r>
                        <a:rPr lang="zh-CN" altLang="en-US" b="1"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污泥产量</a:t>
                      </a:r>
                      <a:endParaRPr lang="zh-CN" altLang="en-US" b="1"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70000"/>
                        </a:lnSpc>
                        <a:buNone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污泥产量大，需要构建堆场，占用大量士地资源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indent="0"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污泥产生量小，约为传统清淤的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1/10-1/20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的上岸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污泥量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517265" y="1602740"/>
            <a:ext cx="2472690" cy="1541145"/>
          </a:xfrm>
          <a:prstGeom prst="rect">
            <a:avLst/>
          </a:prstGeom>
        </p:spPr>
      </p:pic>
      <p:pic>
        <p:nvPicPr>
          <p:cNvPr id="6" name="图片 5" descr="“太阳神”底泥洗脱机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395335" y="1602740"/>
            <a:ext cx="2530475" cy="154114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15" name="标题 1"/>
          <p:cNvSpPr>
            <a:spLocks noGrp="1"/>
          </p:cNvSpPr>
          <p:nvPr/>
        </p:nvSpPr>
        <p:spPr>
          <a:xfrm>
            <a:off x="480695" y="396240"/>
            <a:ext cx="8660130" cy="705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68580" tIns="34290" rIns="68580" bIns="34290" numCol="1" rtlCol="0" anchor="ctr" anchorCtr="0" compatLnSpc="1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应用</a:t>
            </a: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情况</a:t>
            </a:r>
            <a:endParaRPr sz="3200">
              <a:solidFill>
                <a:srgbClr val="FFFF00"/>
              </a:solidFill>
              <a:latin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2310" y="2428240"/>
            <a:ext cx="9666605" cy="3348990"/>
            <a:chOff x="1244" y="2925"/>
            <a:chExt cx="15223" cy="5274"/>
          </a:xfrm>
        </p:grpSpPr>
        <p:sp>
          <p:nvSpPr>
            <p:cNvPr id="3" name="文本框 2"/>
            <p:cNvSpPr txBox="1"/>
            <p:nvPr>
              <p:custDataLst>
                <p:tags r:id="rId2"/>
              </p:custDataLst>
            </p:nvPr>
          </p:nvSpPr>
          <p:spPr>
            <a:xfrm>
              <a:off x="10793" y="4738"/>
              <a:ext cx="3092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 dirty="0">
                  <a:solidFill>
                    <a:schemeClr val="bg1"/>
                  </a:solidFill>
                  <a:latin typeface="Franklin Gothic Medium" panose="020B0603020102020204" charset="0"/>
                  <a:ea typeface="微软雅黑" panose="020B0503020204020204" pitchFamily="34" charset="-122"/>
                  <a:cs typeface="+mn-ea"/>
                  <a:sym typeface="+mn-lt"/>
                </a:rPr>
                <a:t>PART 04</a:t>
              </a:r>
              <a:endPara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3"/>
              </p:custDataLst>
            </p:nvPr>
          </p:nvSpPr>
          <p:spPr>
            <a:xfrm>
              <a:off x="8892" y="5743"/>
              <a:ext cx="7575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spcBef>
                  <a:spcPct val="0"/>
                </a:spcBef>
                <a:buNone/>
              </a:pPr>
              <a:r>
                <a:rPr lang="zh-CN" altLang="en-US" sz="3200" b="1" dirty="0">
                  <a:solidFill>
                    <a:schemeClr val="bg1"/>
                  </a:solidFill>
                  <a:latin typeface="Franklin Gothic Medium" panose="020B0603020102020204" charset="0"/>
                  <a:ea typeface="微软雅黑" panose="020B0503020204020204" pitchFamily="34" charset="-122"/>
                  <a:cs typeface="+mn-ea"/>
                  <a:sym typeface="+mn-lt"/>
                </a:rPr>
                <a:t>四、施工成效</a:t>
              </a:r>
              <a:endParaRPr lang="zh-CN" altLang="en-US" sz="3200" b="1" dirty="0">
                <a:solidFill>
                  <a:schemeClr val="bg1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34" name="textbox 1934"/>
            <p:cNvSpPr/>
            <p:nvPr>
              <p:custDataLst>
                <p:tags r:id="rId4"/>
              </p:custDataLst>
            </p:nvPr>
          </p:nvSpPr>
          <p:spPr>
            <a:xfrm>
              <a:off x="1244" y="2925"/>
              <a:ext cx="5899" cy="527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eaLnBrk="0">
                <a:lnSpc>
                  <a:spcPct val="93000"/>
                </a:lnSpc>
              </a:pPr>
              <a:endParaRPr sz="100" dirty="0">
                <a:solidFill>
                  <a:srgbClr val="000000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Arial" panose="020B0604020202020204"/>
              </a:endParaRPr>
            </a:p>
            <a:p>
              <a:pPr marL="298450" indent="-285750" eaLnBrk="0">
                <a:lnSpc>
                  <a:spcPct val="197000"/>
                </a:lnSpc>
                <a:buFont typeface="Wingdings" panose="05000000000000000000" charset="0"/>
                <a:buChar char="l"/>
              </a:pPr>
              <a:r>
                <a:rPr sz="1800" b="1" kern="0" spc="-20" dirty="0">
                  <a:solidFill>
                    <a:srgbClr val="C00000">
                      <a:alpha val="100000"/>
                    </a:srgbClr>
                  </a:solidFill>
                  <a:latin typeface="微软雅黑" panose="020B0503020204020204" pitchFamily="34" charset="-122"/>
                  <a:cs typeface="微软雅黑" panose="020B0503020204020204" pitchFamily="34" charset="-122"/>
                </a:rPr>
                <a:t>黑臭水体内源治理</a:t>
              </a:r>
              <a:endParaRPr sz="1800" b="1" dirty="0">
                <a:solidFill>
                  <a:srgbClr val="C0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327025" indent="-285750" eaLnBrk="0">
                <a:lnSpc>
                  <a:spcPct val="197000"/>
                </a:lnSpc>
                <a:spcBef>
                  <a:spcPts val="1775"/>
                </a:spcBef>
                <a:buFont typeface="Wingdings" panose="05000000000000000000" charset="0"/>
                <a:buChar char="l"/>
              </a:pPr>
              <a:r>
                <a:rPr sz="1800" b="1" kern="0" spc="-50" dirty="0">
                  <a:solidFill>
                    <a:srgbClr val="C00000">
                      <a:alpha val="100000"/>
                    </a:srgbClr>
                  </a:solidFill>
                  <a:latin typeface="微软雅黑" panose="020B0503020204020204" pitchFamily="34" charset="-122"/>
                  <a:cs typeface="微软雅黑" panose="020B0503020204020204" pitchFamily="34" charset="-122"/>
                </a:rPr>
                <a:t>大型湖泊内源治理</a:t>
              </a:r>
              <a:endParaRPr sz="1800" b="1" dirty="0">
                <a:solidFill>
                  <a:srgbClr val="C0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327025" indent="-285750" eaLnBrk="0">
                <a:lnSpc>
                  <a:spcPct val="197000"/>
                </a:lnSpc>
                <a:spcBef>
                  <a:spcPts val="1735"/>
                </a:spcBef>
                <a:buFont typeface="Wingdings" panose="05000000000000000000" charset="0"/>
                <a:buChar char="l"/>
              </a:pPr>
              <a:r>
                <a:rPr sz="1800" b="1" kern="0" spc="-30" dirty="0">
                  <a:solidFill>
                    <a:srgbClr val="C00000">
                      <a:alpha val="100000"/>
                    </a:srgbClr>
                  </a:solidFill>
                  <a:latin typeface="微软雅黑" panose="020B0503020204020204" pitchFamily="34" charset="-122"/>
                  <a:cs typeface="微软雅黑" panose="020B0503020204020204" pitchFamily="34" charset="-122"/>
                </a:rPr>
                <a:t>河、湖等自然水体生态恢复</a:t>
              </a:r>
              <a:endParaRPr sz="1800" b="1" dirty="0">
                <a:solidFill>
                  <a:srgbClr val="C0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327025" indent="-285750" eaLnBrk="0">
                <a:lnSpc>
                  <a:spcPct val="197000"/>
                </a:lnSpc>
                <a:spcBef>
                  <a:spcPts val="1770"/>
                </a:spcBef>
                <a:buFont typeface="Wingdings" panose="05000000000000000000" charset="0"/>
                <a:buChar char="l"/>
              </a:pPr>
              <a:r>
                <a:rPr sz="1800" b="1" kern="0" spc="-30" dirty="0">
                  <a:solidFill>
                    <a:srgbClr val="C00000">
                      <a:alpha val="100000"/>
                    </a:srgbClr>
                  </a:solidFill>
                  <a:latin typeface="微软雅黑" panose="020B0503020204020204" pitchFamily="34" charset="-122"/>
                  <a:cs typeface="微软雅黑" panose="020B0503020204020204" pitchFamily="34" charset="-122"/>
                </a:rPr>
                <a:t>近海水域及感潮河段污染治理</a:t>
              </a:r>
              <a:endParaRPr sz="1800" b="1" dirty="0">
                <a:solidFill>
                  <a:srgbClr val="C0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eaLnBrk="0">
                <a:lnSpc>
                  <a:spcPct val="104000"/>
                </a:lnSpc>
              </a:pPr>
              <a:endParaRPr sz="1800" b="1" dirty="0">
                <a:solidFill>
                  <a:srgbClr val="C0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635" y="1367790"/>
            <a:ext cx="12192000" cy="6915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35687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>
                <a:solidFill>
                  <a:srgbClr val="1D41D5"/>
                </a:solidFill>
                <a:sym typeface="+mn-ea"/>
              </a:rPr>
              <a:t>底泥洗脱技术已在全国1</a:t>
            </a:r>
            <a:r>
              <a:rPr lang="en-US" altLang="zh-CN" sz="2000" b="1">
                <a:solidFill>
                  <a:srgbClr val="1D41D5"/>
                </a:solidFill>
                <a:sym typeface="+mn-ea"/>
              </a:rPr>
              <a:t>6</a:t>
            </a:r>
            <a:r>
              <a:rPr lang="zh-CN" altLang="en-US" sz="2000" b="1">
                <a:solidFill>
                  <a:srgbClr val="1D41D5"/>
                </a:solidFill>
                <a:sym typeface="+mn-ea"/>
              </a:rPr>
              <a:t>个省（直辖市）广泛应用</a:t>
            </a:r>
            <a:endParaRPr lang="zh-CN" altLang="en-US" sz="2000" b="1">
              <a:solidFill>
                <a:srgbClr val="1D41D5"/>
              </a:solidFill>
              <a:sym typeface="+mn-ea"/>
            </a:endParaRPr>
          </a:p>
          <a:p>
            <a:pPr indent="35687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 b="1">
              <a:solidFill>
                <a:srgbClr val="1D41D5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6445" y="1946275"/>
            <a:ext cx="7132955" cy="440753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15" name="标题 1"/>
          <p:cNvSpPr>
            <a:spLocks noGrp="1"/>
          </p:cNvSpPr>
          <p:nvPr/>
        </p:nvSpPr>
        <p:spPr>
          <a:xfrm>
            <a:off x="480695" y="396240"/>
            <a:ext cx="8660130" cy="705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68580" tIns="34290" rIns="68580" bIns="34290" numCol="1" rtlCol="0" anchor="ctr" anchorCtr="0" compatLnSpc="1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北京凉水河水质改善暨生态恢复项目</a:t>
            </a:r>
            <a:endParaRPr sz="3200">
              <a:solidFill>
                <a:srgbClr val="FFFF00"/>
              </a:solidFill>
              <a:latin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5485" y="1450340"/>
            <a:ext cx="11054715" cy="5227320"/>
            <a:chOff x="1111" y="2284"/>
            <a:chExt cx="17409" cy="8232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11272" y="2284"/>
              <a:ext cx="7249" cy="7766"/>
            </a:xfrm>
            <a:prstGeom prst="rect">
              <a:avLst/>
            </a:prstGeom>
          </p:spPr>
        </p:pic>
        <p:sp>
          <p:nvSpPr>
            <p:cNvPr id="1" name="文本框 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111" y="2284"/>
              <a:ext cx="8700" cy="8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9pPr>
            </a:lstStyle>
            <a:p>
              <a:pPr indent="508000" algn="just" fontAlgn="auto">
                <a:lnSpc>
                  <a:spcPct val="200000"/>
                </a:lnSpc>
                <a:spcBef>
                  <a:spcPct val="0"/>
                </a:spcBef>
                <a:spcAft>
                  <a:spcPts val="0"/>
                </a:spcAft>
                <a:buFont typeface="Wingdings" panose="05000000000000000000" pitchFamily="2" charset="2"/>
                <a:buNone/>
                <a:extLst>
                  <a:ext uri="{35155182-B16C-46BC-9424-99874614C6A1}">
                    <wpsdc:indentchars xmlns:wpsdc="http://www.wps.cn/officeDocument/2017/drawingmlCustomData" val="200" checksum="282533468"/>
                  </a:ext>
                </a:extLst>
              </a:pPr>
              <a:r>
                <a:rPr lang="zh-CN" altLang="en-US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北京凉水河南四环至北运河13公里曾为重污染河道，水体黑臭，周边群众苦不堪言。2017年起，北京水务局摒弃年年清淤的习惯做法，采用底泥洗脱技术进行内源污染治理，底泥有机质</a:t>
              </a:r>
              <a:r>
                <a:rPr lang="zh-CN" altLang="en-US" sz="2000" b="1" dirty="0">
                  <a:solidFill>
                    <a:srgbClr val="FF0000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去除率达78.33</a:t>
              </a:r>
              <a:r>
                <a:rPr lang="zh-CN" altLang="en-US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%，原生沉水植物大面积恢复性生长，成功实现由黑臭水体向草型水体的生态转型。2020年，该项目荣获水利部“大禹科技奖”。</a:t>
              </a:r>
              <a:endParaRPr lang="zh-CN" altLang="en-US" sz="2000" b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sym typeface="黑体" panose="02010609060101010101" charset="-122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15" name="标题 1"/>
          <p:cNvSpPr>
            <a:spLocks noGrp="1"/>
          </p:cNvSpPr>
          <p:nvPr/>
        </p:nvSpPr>
        <p:spPr>
          <a:xfrm>
            <a:off x="480695" y="396240"/>
            <a:ext cx="8660130" cy="705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68580" tIns="34290" rIns="68580" bIns="34290" numCol="1" rtlCol="0" anchor="ctr" anchorCtr="0" compatLnSpc="1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新安江屯溪段水质提升项目</a:t>
            </a:r>
            <a:endParaRPr sz="3200">
              <a:solidFill>
                <a:srgbClr val="FFFF00"/>
              </a:solidFill>
              <a:latin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5325" y="1212850"/>
            <a:ext cx="10935970" cy="5788660"/>
            <a:chOff x="1095" y="1910"/>
            <a:chExt cx="17222" cy="9116"/>
          </a:xfrm>
        </p:grpSpPr>
        <p:pic>
          <p:nvPicPr>
            <p:cNvPr id="8" name="图片 55" descr="IMG_256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11662" y="1910"/>
              <a:ext cx="6654" cy="384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" name="文本框 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095" y="2390"/>
              <a:ext cx="8700" cy="8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9pPr>
            </a:lstStyle>
            <a:p>
              <a:pPr indent="508000" algn="just" fontAlgn="auto">
                <a:lnSpc>
                  <a:spcPct val="200000"/>
                </a:lnSpc>
                <a:spcBef>
                  <a:spcPct val="0"/>
                </a:spcBef>
                <a:spcAft>
                  <a:spcPts val="0"/>
                </a:spcAft>
                <a:buFont typeface="Wingdings" panose="05000000000000000000" pitchFamily="2" charset="2"/>
                <a:buNone/>
                <a:extLst>
                  <a:ext uri="{35155182-B16C-46BC-9424-99874614C6A1}">
                    <wpsdc:indentchars xmlns:wpsdc="http://www.wps.cn/officeDocument/2017/drawingmlCustomData" val="200" checksum="282533468"/>
                  </a:ext>
                </a:extLst>
              </a:pPr>
              <a:r>
                <a:rPr lang="zh-CN" altLang="en-US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新安江屯溪段由于水坝拦蓄作用，水流减缓，底泥淤积，夏季内源污染释放加剧，影响水体观感。按照底泥洗脱、植物恢复、藻华防控三位一体工作思路改善水环境，治理后底泥有机质、总磷、总氮平均削减率分别达</a:t>
              </a:r>
              <a:r>
                <a:rPr lang="zh-CN" altLang="en-US" sz="2000" b="1" dirty="0">
                  <a:solidFill>
                    <a:srgbClr val="FF0000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75.</a:t>
              </a:r>
              <a:r>
                <a:rPr lang="en-US" altLang="zh-CN" sz="2000" b="1" dirty="0">
                  <a:solidFill>
                    <a:srgbClr val="FF0000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4</a:t>
              </a:r>
              <a:r>
                <a:rPr lang="zh-CN" altLang="en-US" sz="2000" b="1" dirty="0">
                  <a:solidFill>
                    <a:srgbClr val="FF0000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%、63.</a:t>
              </a:r>
              <a:r>
                <a:rPr lang="en-US" altLang="zh-CN" sz="2000" b="1" dirty="0">
                  <a:solidFill>
                    <a:srgbClr val="FF0000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9</a:t>
              </a:r>
              <a:r>
                <a:rPr lang="zh-CN" altLang="en-US" sz="2000" b="1" dirty="0">
                  <a:solidFill>
                    <a:srgbClr val="FF0000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%和</a:t>
              </a:r>
              <a:r>
                <a:rPr lang="en-US" altLang="zh-CN" sz="2000" b="1" dirty="0">
                  <a:solidFill>
                    <a:srgbClr val="FF0000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23.5</a:t>
              </a:r>
              <a:r>
                <a:rPr lang="zh-CN" altLang="en-US" sz="2000" b="1" dirty="0">
                  <a:solidFill>
                    <a:srgbClr val="FF0000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%</a:t>
              </a:r>
              <a:r>
                <a:rPr lang="zh-CN" altLang="en-US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，恢复水生植物</a:t>
              </a:r>
              <a:r>
                <a:rPr lang="zh-CN" altLang="en-US" sz="2000" b="1" dirty="0">
                  <a:solidFill>
                    <a:srgbClr val="FF0000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18.5万</a:t>
              </a:r>
              <a:r>
                <a:rPr lang="zh-CN" altLang="en-US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平方米，</a:t>
              </a:r>
              <a:r>
                <a:rPr lang="en-US" altLang="zh-CN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2025</a:t>
              </a:r>
              <a:r>
                <a:rPr lang="zh-CN" altLang="en-US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年较</a:t>
              </a:r>
              <a:r>
                <a:rPr lang="en-US" altLang="zh-CN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2024</a:t>
              </a:r>
              <a:r>
                <a:rPr lang="zh-CN" altLang="en-US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年叶绿素</a:t>
              </a:r>
              <a:r>
                <a:rPr lang="en-US" altLang="zh-CN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a</a:t>
              </a:r>
              <a:r>
                <a:rPr lang="zh-CN" altLang="en-US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降幅</a:t>
              </a:r>
              <a:r>
                <a:rPr lang="en-US" altLang="zh-CN" sz="2000" b="1" dirty="0">
                  <a:solidFill>
                    <a:srgbClr val="FF0000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23.57%</a:t>
              </a:r>
              <a:r>
                <a:rPr lang="zh-CN" altLang="en-US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。</a:t>
              </a:r>
              <a:endParaRPr lang="zh-CN" altLang="en-US" sz="2000" b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sym typeface="黑体" panose="02010609060101010101" charset="-122"/>
              </a:endParaRPr>
            </a:p>
          </p:txBody>
        </p:sp>
        <p:pic>
          <p:nvPicPr>
            <p:cNvPr id="3" name="图片 2" descr="ce84e6b1af440d0f5987c44c796d56b3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11663" y="5997"/>
              <a:ext cx="6654" cy="4434"/>
            </a:xfrm>
            <a:prstGeom prst="rect">
              <a:avLst/>
            </a:prstGeom>
          </p:spPr>
        </p:pic>
        <p:pic>
          <p:nvPicPr>
            <p:cNvPr id="6" name="图片 55" descr="IMG_256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11662" y="1910"/>
              <a:ext cx="6654" cy="384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" name="图片 11" descr="ce84e6b1af440d0f5987c44c796d56b3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11663" y="5997"/>
              <a:ext cx="6654" cy="4434"/>
            </a:xfrm>
            <a:prstGeom prst="rect">
              <a:avLst/>
            </a:prstGeom>
          </p:spPr>
        </p:pic>
      </p:grpSp>
    </p:spTree>
    <p:custDataLst>
      <p:tags r:id="rId9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15" name="标题 1"/>
          <p:cNvSpPr>
            <a:spLocks noGrp="1"/>
          </p:cNvSpPr>
          <p:nvPr/>
        </p:nvSpPr>
        <p:spPr>
          <a:xfrm>
            <a:off x="480695" y="396240"/>
            <a:ext cx="8660130" cy="705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68580" tIns="34290" rIns="68580" bIns="34290" numCol="1" rtlCol="0" anchor="ctr" anchorCtr="0" compatLnSpc="1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山东日照泻湖水质改善项目</a:t>
            </a:r>
            <a:endParaRPr sz="3200">
              <a:solidFill>
                <a:srgbClr val="FFFF00"/>
              </a:solidFill>
              <a:latin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93115" y="1486535"/>
            <a:ext cx="10805160" cy="5284470"/>
            <a:chOff x="1249" y="2341"/>
            <a:chExt cx="17016" cy="8322"/>
          </a:xfrm>
        </p:grpSpPr>
        <p:pic>
          <p:nvPicPr>
            <p:cNvPr id="2" name="图片 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11559" y="2341"/>
              <a:ext cx="6706" cy="7511"/>
            </a:xfrm>
            <a:prstGeom prst="rect">
              <a:avLst/>
            </a:prstGeom>
          </p:spPr>
        </p:pic>
        <p:sp>
          <p:nvSpPr>
            <p:cNvPr id="4" name="文本框 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249" y="2352"/>
              <a:ext cx="8371" cy="8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9pPr>
            </a:lstStyle>
            <a:p>
              <a:pPr indent="508000" algn="just" fontAlgn="auto">
                <a:lnSpc>
                  <a:spcPct val="200000"/>
                </a:lnSpc>
                <a:spcBef>
                  <a:spcPct val="0"/>
                </a:spcBef>
                <a:spcAft>
                  <a:spcPts val="0"/>
                </a:spcAft>
                <a:buFont typeface="Wingdings" panose="05000000000000000000" pitchFamily="2" charset="2"/>
                <a:buNone/>
                <a:extLst>
                  <a:ext uri="{35155182-B16C-46BC-9424-99874614C6A1}">
                    <wpsdc:indentchars xmlns:wpsdc="http://www.wps.cn/officeDocument/2017/drawingmlCustomData" val="200" checksum="282533468"/>
                  </a:ext>
                </a:extLst>
              </a:pPr>
              <a:r>
                <a:rPr lang="zh-CN" altLang="en-US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泻湖总面积</a:t>
              </a:r>
              <a:r>
                <a:rPr lang="en-US" altLang="zh-CN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160</a:t>
              </a:r>
              <a:r>
                <a:rPr lang="zh-CN" altLang="en-US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万平米，由于上游污水处理厂尾水排放、下游潮汐顶托，内源沉积污染较重。2021年，对主要湖体</a:t>
              </a:r>
              <a:r>
                <a:rPr lang="en-US" altLang="zh-CN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96</a:t>
              </a:r>
              <a:r>
                <a:rPr lang="zh-CN" altLang="en-US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万平米进行底泥洗脱，累计移出含水率90%的细颗粒污泥</a:t>
              </a:r>
              <a:r>
                <a:rPr lang="zh-CN" altLang="en-US" sz="2000" b="1" dirty="0">
                  <a:solidFill>
                    <a:srgbClr val="FF0000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1.54万吨</a:t>
              </a:r>
              <a:r>
                <a:rPr lang="zh-CN" altLang="en-US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，水体透明度由施工前</a:t>
              </a:r>
              <a:r>
                <a:rPr lang="zh-CN" altLang="en-US" sz="2000" b="1" dirty="0">
                  <a:solidFill>
                    <a:srgbClr val="FF0000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0.5米提升到1米以上</a:t>
              </a:r>
              <a:r>
                <a:rPr lang="zh-CN" altLang="en-US" sz="2000" b="1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。2021年12月，山东省住建厅发文将泻湖治理经验向全省推广。</a:t>
              </a:r>
              <a:endParaRPr lang="zh-CN" altLang="en-US" sz="2000" b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sym typeface="黑体" panose="02010609060101010101" charset="-122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15" name="标题 1"/>
          <p:cNvSpPr>
            <a:spLocks noGrp="1"/>
          </p:cNvSpPr>
          <p:nvPr/>
        </p:nvSpPr>
        <p:spPr>
          <a:xfrm>
            <a:off x="480695" y="396240"/>
            <a:ext cx="8660130" cy="705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68580" tIns="34290" rIns="68580" bIns="34290" numCol="1" rtlCol="0" anchor="ctr" anchorCtr="0" compatLnSpc="1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湖北洪湖生态恢复试验示范项目</a:t>
            </a:r>
            <a:endParaRPr sz="3200">
              <a:solidFill>
                <a:srgbClr val="FFFF00"/>
              </a:solidFill>
              <a:latin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95325" y="1345565"/>
            <a:ext cx="10806430" cy="5208270"/>
            <a:chOff x="1095" y="2119"/>
            <a:chExt cx="17018" cy="8202"/>
          </a:xfrm>
        </p:grpSpPr>
        <p:pic>
          <p:nvPicPr>
            <p:cNvPr id="2" name="图片 1"/>
            <p:cNvPicPr/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11457" y="6154"/>
              <a:ext cx="6656" cy="3883"/>
            </a:xfrm>
            <a:prstGeom prst="rect">
              <a:avLst/>
            </a:prstGeom>
          </p:spPr>
        </p:pic>
        <p:pic>
          <p:nvPicPr>
            <p:cNvPr id="4" name="图片 3"/>
            <p:cNvPicPr/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11457" y="2119"/>
              <a:ext cx="6656" cy="3883"/>
            </a:xfrm>
            <a:prstGeom prst="rect">
              <a:avLst/>
            </a:prstGeom>
          </p:spPr>
        </p:pic>
        <p:sp>
          <p:nvSpPr>
            <p:cNvPr id="3" name="文本框 4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095" y="2119"/>
              <a:ext cx="8700" cy="8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9pPr>
            </a:lstStyle>
            <a:p>
              <a:pPr indent="508000" algn="just" fontAlgn="auto">
                <a:lnSpc>
                  <a:spcPct val="200000"/>
                </a:lnSpc>
                <a:spcBef>
                  <a:spcPct val="0"/>
                </a:spcBef>
                <a:spcAft>
                  <a:spcPts val="0"/>
                </a:spcAft>
                <a:buFont typeface="Wingdings" panose="05000000000000000000" pitchFamily="2" charset="2"/>
                <a:buNone/>
                <a:extLst>
                  <a:ext uri="{35155182-B16C-46BC-9424-99874614C6A1}">
                    <wpsdc:indentchars xmlns:wpsdc="http://www.wps.cn/officeDocument/2017/drawingmlCustomData" val="200" checksum="282533468"/>
                  </a:ext>
                </a:extLst>
              </a:pPr>
              <a:r>
                <a:rPr lang="zh-CN" altLang="en-US" sz="2000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 洪湖受农业面源污染、城镇生活污染汇入及生态退化、内源释放等诸多因素影响，水质长期处于</a:t>
              </a:r>
              <a:r>
                <a:rPr lang="en-US" altLang="en-US" sz="2000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Ⅴ</a:t>
              </a:r>
              <a:r>
                <a:rPr lang="zh-CN" altLang="en-US" sz="2000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类。2024年11月，选择湖北洪湖5万平</a:t>
              </a:r>
              <a:r>
                <a:rPr lang="zh-CN" altLang="en-US" sz="2000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方米水域开展底泥洗脱生态修复试验示范。洗脱后水体透明度由不足</a:t>
              </a:r>
              <a:r>
                <a:rPr lang="zh-CN" altLang="en-US" sz="2000" dirty="0">
                  <a:solidFill>
                    <a:srgbClr val="FF0000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10厘米提升至55厘米以上</a:t>
              </a:r>
              <a:r>
                <a:rPr lang="zh-CN" altLang="en-US" sz="2000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，菹草、野莲等原生沉水植物自然萌发生长，沉水植被覆盖率达</a:t>
              </a:r>
              <a:r>
                <a:rPr lang="zh-CN" altLang="en-US" sz="2000" dirty="0">
                  <a:solidFill>
                    <a:srgbClr val="FF0000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80%以上</a:t>
              </a:r>
              <a:r>
                <a:rPr lang="zh-CN" altLang="en-US" sz="2000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，水质稳定达到</a:t>
              </a:r>
              <a:r>
                <a:rPr lang="zh-CN" altLang="en-US" sz="2000" dirty="0">
                  <a:solidFill>
                    <a:srgbClr val="FF0000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地表水</a:t>
              </a:r>
              <a:r>
                <a:rPr lang="en-US" altLang="en-US" sz="2000" dirty="0">
                  <a:solidFill>
                    <a:srgbClr val="FF0000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Ⅲ</a:t>
              </a:r>
              <a:r>
                <a:rPr lang="zh-CN" altLang="en-US" sz="2000" dirty="0">
                  <a:solidFill>
                    <a:srgbClr val="FF0000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类标准</a:t>
              </a:r>
              <a:r>
                <a:rPr lang="zh-CN" altLang="en-US" sz="2000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sym typeface="黑体" panose="02010609060101010101" charset="-122"/>
                </a:rPr>
                <a:t>。</a:t>
              </a:r>
              <a:endParaRPr lang="zh-CN" altLang="en-US" sz="20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sym typeface="黑体" panose="02010609060101010101" charset="-122"/>
              </a:endParaRPr>
            </a:p>
          </p:txBody>
        </p:sp>
      </p:grpSp>
    </p:spTree>
    <p:custDataLst>
      <p:tags r:id="rId7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15" name="标题 1"/>
          <p:cNvSpPr>
            <a:spLocks noGrp="1"/>
          </p:cNvSpPr>
          <p:nvPr/>
        </p:nvSpPr>
        <p:spPr>
          <a:xfrm>
            <a:off x="480695" y="396240"/>
            <a:ext cx="8660130" cy="705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68580" tIns="34290" rIns="68580" bIns="34290" numCol="1" rtlCol="0" anchor="ctr" anchorCtr="0" compatLnSpc="1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标准</a:t>
            </a: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发布</a:t>
            </a:r>
            <a:endParaRPr sz="3200">
              <a:solidFill>
                <a:srgbClr val="FFFF00"/>
              </a:solidFill>
              <a:latin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sp>
        <p:nvSpPr>
          <p:cNvPr id="8" name="文本框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92760" y="1698625"/>
            <a:ext cx="3288030" cy="4114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pitchFamily="34" charset="-122"/>
              </a:defRPr>
            </a:lvl9pPr>
          </a:lstStyle>
          <a:p>
            <a:pPr indent="5080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extLst>
                <a:ext uri="{35155182-B16C-46BC-9424-99874614C6A1}">
                  <wpsdc:indentchars xmlns:wpsdc="http://www.wps.cn/officeDocument/2017/drawingmlCustomData" val="200" checksum="282533468"/>
                </a:ext>
              </a:extLst>
            </a:pPr>
            <a:r>
              <a:rPr lang="zh-CN" altLang="en-US" sz="2000" dirty="0">
                <a:uFillTx/>
                <a:latin typeface="微软雅黑" panose="020B0503020204020204" pitchFamily="34" charset="-122"/>
                <a:sym typeface="黑体" panose="02010609060101010101" charset="-122"/>
              </a:rPr>
              <a:t>中国环境科学学会发布公告，《</a:t>
            </a:r>
            <a:r>
              <a:rPr lang="zh-CN" altLang="en-US" sz="2000" dirty="0">
                <a:solidFill>
                  <a:srgbClr val="C00000"/>
                </a:solidFill>
                <a:uFillTx/>
                <a:latin typeface="微软雅黑" panose="020B0503020204020204" pitchFamily="34" charset="-122"/>
                <a:sym typeface="黑体" panose="02010609060101010101" charset="-122"/>
              </a:rPr>
              <a:t>浅水型河湖底泥洗脱生境改善技术指南</a:t>
            </a:r>
            <a:r>
              <a:rPr lang="zh-CN" altLang="en-US" sz="2000" dirty="0">
                <a:uFillTx/>
                <a:latin typeface="微软雅黑" panose="020B0503020204020204" pitchFamily="34" charset="-122"/>
                <a:sym typeface="黑体" panose="02010609060101010101" charset="-122"/>
              </a:rPr>
              <a:t>》，</a:t>
            </a:r>
            <a:r>
              <a:rPr lang="en-US" altLang="zh-CN" sz="2000" dirty="0">
                <a:uFillTx/>
                <a:latin typeface="微软雅黑" panose="020B0503020204020204" pitchFamily="34" charset="-122"/>
                <a:sym typeface="黑体" panose="02010609060101010101" charset="-122"/>
              </a:rPr>
              <a:t>2026</a:t>
            </a:r>
            <a:r>
              <a:rPr lang="zh-CN" altLang="en-US" sz="2000" dirty="0">
                <a:uFillTx/>
                <a:latin typeface="微软雅黑" panose="020B0503020204020204" pitchFamily="34" charset="-122"/>
                <a:sym typeface="黑体" panose="02010609060101010101" charset="-122"/>
              </a:rPr>
              <a:t>年</a:t>
            </a:r>
            <a:r>
              <a:rPr lang="en-US" altLang="zh-CN" sz="2000" dirty="0">
                <a:uFillTx/>
                <a:latin typeface="微软雅黑" panose="020B0503020204020204" pitchFamily="34" charset="-122"/>
                <a:sym typeface="黑体" panose="02010609060101010101" charset="-122"/>
              </a:rPr>
              <a:t>8</a:t>
            </a:r>
            <a:r>
              <a:rPr lang="zh-CN" altLang="en-US" sz="2000" dirty="0">
                <a:uFillTx/>
                <a:latin typeface="微软雅黑" panose="020B0503020204020204" pitchFamily="34" charset="-122"/>
                <a:sym typeface="黑体" panose="02010609060101010101" charset="-122"/>
              </a:rPr>
              <a:t>月</a:t>
            </a:r>
            <a:r>
              <a:rPr lang="en-US" altLang="zh-CN" sz="2000" dirty="0">
                <a:uFillTx/>
                <a:latin typeface="微软雅黑" panose="020B0503020204020204" pitchFamily="34" charset="-122"/>
                <a:sym typeface="黑体" panose="02010609060101010101" charset="-122"/>
              </a:rPr>
              <a:t>14</a:t>
            </a:r>
            <a:r>
              <a:rPr lang="zh-CN" altLang="en-US" sz="2000" dirty="0">
                <a:uFillTx/>
                <a:latin typeface="微软雅黑" panose="020B0503020204020204" pitchFamily="34" charset="-122"/>
                <a:sym typeface="黑体" panose="02010609060101010101" charset="-122"/>
              </a:rPr>
              <a:t>日施行。</a:t>
            </a:r>
            <a:endParaRPr lang="zh-CN" altLang="en-US" sz="2000" dirty="0">
              <a:uFillTx/>
              <a:latin typeface="微软雅黑" panose="020B0503020204020204" pitchFamily="34" charset="-122"/>
              <a:sym typeface="黑体" panose="02010609060101010101" charset="-122"/>
            </a:endParaRPr>
          </a:p>
          <a:p>
            <a:pPr indent="5080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extLst>
                <a:ext uri="{35155182-B16C-46BC-9424-99874614C6A1}">
                  <wpsdc:indentchars xmlns:wpsdc="http://www.wps.cn/officeDocument/2017/drawingmlCustomData" val="200" checksum="282533468"/>
                </a:ext>
              </a:extLst>
            </a:pPr>
            <a:endParaRPr lang="zh-CN" altLang="en-US" sz="2000" dirty="0">
              <a:solidFill>
                <a:schemeClr val="tx1"/>
              </a:solidFill>
              <a:uFillTx/>
              <a:latin typeface="微软雅黑" panose="020B0503020204020204" pitchFamily="34" charset="-122"/>
              <a:sym typeface="黑体" panose="02010609060101010101" charset="-122"/>
            </a:endParaRPr>
          </a:p>
          <a:p>
            <a:pPr indent="5080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extLst>
                <a:ext uri="{35155182-B16C-46BC-9424-99874614C6A1}">
                  <wpsdc:indentchars xmlns:wpsdc="http://www.wps.cn/officeDocument/2017/drawingmlCustomData" val="200" checksum="282533468"/>
                </a:ext>
              </a:extLst>
            </a:pPr>
            <a:r>
              <a:rPr lang="zh-CN" altLang="en-US" sz="20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sym typeface="黑体" panose="02010609060101010101" charset="-122"/>
              </a:rPr>
              <a:t>中国工程建设标准化协会发布公告，《</a:t>
            </a:r>
            <a:r>
              <a:rPr lang="zh-CN" altLang="en-US" sz="2000" dirty="0">
                <a:solidFill>
                  <a:srgbClr val="C00000"/>
                </a:solidFill>
                <a:uFillTx/>
                <a:latin typeface="微软雅黑" panose="020B0503020204020204" pitchFamily="34" charset="-122"/>
                <a:sym typeface="黑体" panose="02010609060101010101" charset="-122"/>
              </a:rPr>
              <a:t>河湖底泥洗脱净化工程设计标准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sym typeface="黑体" panose="02010609060101010101" charset="-122"/>
              </a:rPr>
              <a:t>》，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sym typeface="黑体" panose="02010609060101010101" charset="-122"/>
              </a:rPr>
              <a:t>2025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sym typeface="黑体" panose="02010609060101010101" charset="-122"/>
              </a:rPr>
              <a:t>年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sym typeface="黑体" panose="02010609060101010101" charset="-122"/>
              </a:rPr>
              <a:t>11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sym typeface="黑体" panose="02010609060101010101" charset="-122"/>
              </a:rPr>
              <a:t>月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sym typeface="黑体" panose="02010609060101010101" charset="-122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微软雅黑" panose="020B0503020204020204" pitchFamily="34" charset="-122"/>
                <a:sym typeface="黑体" panose="02010609060101010101" charset="-122"/>
              </a:rPr>
              <a:t>日施行。</a:t>
            </a:r>
            <a:endParaRPr lang="zh-CN" altLang="en-US" sz="2000" dirty="0">
              <a:solidFill>
                <a:schemeClr val="tx1"/>
              </a:solidFill>
              <a:uFillTx/>
              <a:latin typeface="微软雅黑" panose="020B0503020204020204" pitchFamily="34" charset="-122"/>
              <a:sym typeface="黑体" panose="02010609060101010101" charset="-122"/>
            </a:endParaRPr>
          </a:p>
        </p:txBody>
      </p:sp>
      <p:pic>
        <p:nvPicPr>
          <p:cNvPr id="2" name="图片 1"/>
          <p:cNvPicPr/>
          <p:nvPr>
            <p:custDataLst>
              <p:tags r:id="rId3"/>
            </p:custDataLst>
          </p:nvPr>
        </p:nvPicPr>
        <p:blipFill>
          <a:blip r:embed="rId4"/>
          <a:srcRect l="6459" t="8543" r="9408" b="8973"/>
          <a:stretch>
            <a:fillRect/>
          </a:stretch>
        </p:blipFill>
        <p:spPr>
          <a:xfrm>
            <a:off x="3980180" y="1324610"/>
            <a:ext cx="3592830" cy="5131435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002270" y="1324610"/>
            <a:ext cx="3592800" cy="5159793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15" name="标题 1"/>
          <p:cNvSpPr>
            <a:spLocks noGrp="1"/>
          </p:cNvSpPr>
          <p:nvPr/>
        </p:nvSpPr>
        <p:spPr>
          <a:xfrm>
            <a:off x="480695" y="396240"/>
            <a:ext cx="8660130" cy="705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68580" tIns="34290" rIns="68580" bIns="34290" numCol="1" rtlCol="0" anchor="ctr" anchorCtr="0" compatLnSpc="1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设备</a:t>
            </a: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选型</a:t>
            </a:r>
            <a:endParaRPr sz="3200">
              <a:solidFill>
                <a:srgbClr val="FFFF00"/>
              </a:solidFill>
              <a:latin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05765" y="1517650"/>
            <a:ext cx="11490325" cy="4468495"/>
            <a:chOff x="703" y="1578"/>
            <a:chExt cx="18095" cy="7037"/>
          </a:xfrm>
        </p:grpSpPr>
        <p:sp>
          <p:nvSpPr>
            <p:cNvPr id="9" name="文本框 8"/>
            <p:cNvSpPr txBox="1"/>
            <p:nvPr>
              <p:custDataLst>
                <p:tags r:id="rId2"/>
              </p:custDataLst>
            </p:nvPr>
          </p:nvSpPr>
          <p:spPr>
            <a:xfrm>
              <a:off x="10793" y="4738"/>
              <a:ext cx="3092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 dirty="0">
                  <a:solidFill>
                    <a:schemeClr val="bg1"/>
                  </a:solidFill>
                  <a:latin typeface="Franklin Gothic Medium" panose="020B0603020102020204" charset="0"/>
                  <a:ea typeface="微软雅黑" panose="020B0503020204020204" pitchFamily="34" charset="-122"/>
                  <a:cs typeface="+mn-ea"/>
                  <a:sym typeface="+mn-lt"/>
                </a:rPr>
                <a:t>PART 03</a:t>
              </a:r>
              <a:endPara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3"/>
              </p:custDataLst>
            </p:nvPr>
          </p:nvSpPr>
          <p:spPr>
            <a:xfrm>
              <a:off x="10793" y="5743"/>
              <a:ext cx="464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spcBef>
                  <a:spcPct val="0"/>
                </a:spcBef>
                <a:buNone/>
              </a:pPr>
              <a:r>
                <a:rPr lang="zh-CN" altLang="en-US" sz="3200" b="1" dirty="0">
                  <a:solidFill>
                    <a:schemeClr val="bg1"/>
                  </a:solidFill>
                  <a:latin typeface="Franklin Gothic Medium" panose="020B0603020102020204" charset="0"/>
                  <a:ea typeface="微软雅黑" panose="020B0503020204020204" pitchFamily="34" charset="-122"/>
                  <a:cs typeface="+mn-ea"/>
                  <a:sym typeface="+mn-lt"/>
                </a:rPr>
                <a:t>三、施工流程</a:t>
              </a:r>
              <a:endParaRPr lang="zh-CN" altLang="en-US" sz="3200" b="1" dirty="0">
                <a:solidFill>
                  <a:schemeClr val="bg1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1" name="图片 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749" y="1600"/>
              <a:ext cx="5669" cy="5102"/>
            </a:xfrm>
            <a:prstGeom prst="rect">
              <a:avLst/>
            </a:prstGeom>
          </p:spPr>
        </p:pic>
        <p:sp>
          <p:nvSpPr>
            <p:cNvPr id="26" name="Body-1"/>
            <p:cNvSpPr/>
            <p:nvPr>
              <p:custDataLst>
                <p:tags r:id="rId6"/>
              </p:custDataLst>
            </p:nvPr>
          </p:nvSpPr>
          <p:spPr>
            <a:xfrm>
              <a:off x="703" y="6772"/>
              <a:ext cx="5700" cy="1843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 anchorCtr="0">
              <a:spAutoFit/>
            </a:bodyPr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ranklin Gothic Medium" panose="020B0603020102020204" charset="0"/>
                  <a:ea typeface="微软雅黑" panose="020B0503020204020204" pitchFamily="34" charset="-122"/>
                  <a:cs typeface="仿宋" panose="02010609060101010101" charset="-122"/>
                </a:rPr>
                <a:t>磁加载底泥洗脱机</a:t>
              </a:r>
              <a:endPara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ranklin Gothic Medium" panose="020B0603020102020204" charset="0"/>
                <a:ea typeface="微软雅黑" panose="020B0503020204020204" pitchFamily="34" charset="-122"/>
                <a:cs typeface="仿宋" panose="02010609060101010101" charset="-122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ranklin Gothic Medium" panose="020B0603020102020204" charset="0"/>
                  <a:ea typeface="微软雅黑" panose="020B0503020204020204" pitchFamily="34" charset="-122"/>
                  <a:cs typeface="仿宋" panose="02010609060101010101" charset="-122"/>
                </a:rPr>
                <a:t>效率：</a:t>
              </a:r>
              <a:r>
                <a:rPr kumimoji="0" lang="en-US" altLang="zh-CN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ranklin Gothic Medium" panose="020B0603020102020204" charset="0"/>
                  <a:ea typeface="微软雅黑" panose="020B0503020204020204" pitchFamily="34" charset="-122"/>
                  <a:cs typeface="仿宋" panose="02010609060101010101" charset="-122"/>
                </a:rPr>
                <a:t>5</a:t>
              </a:r>
              <a:r>
                <a:rPr kumimoji="0" lang="en-US" altLang="zh-CN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ranklin Gothic Medium" panose="020B0603020102020204" charset="0"/>
                  <a:ea typeface="微软雅黑" panose="020B0503020204020204" pitchFamily="34" charset="-122"/>
                  <a:cs typeface="仿宋" panose="02010609060101010101" charset="-122"/>
                </a:rPr>
                <a:t>000m</a:t>
              </a:r>
              <a:r>
                <a:rPr kumimoji="0" lang="en-US" altLang="zh-CN" sz="1800" b="0" i="0" kern="100" baseline="3000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ranklin Gothic Medium" panose="020B0603020102020204" charset="0"/>
                  <a:ea typeface="微软雅黑" panose="020B0503020204020204" pitchFamily="34" charset="-122"/>
                  <a:cs typeface="仿宋" panose="02010609060101010101" charset="-122"/>
                </a:rPr>
                <a:t>2</a:t>
              </a:r>
              <a:r>
                <a:rPr kumimoji="0" lang="en-US" altLang="zh-CN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ranklin Gothic Medium" panose="020B0603020102020204" charset="0"/>
                  <a:ea typeface="微软雅黑" panose="020B0503020204020204" pitchFamily="34" charset="-122"/>
                  <a:cs typeface="仿宋" panose="02010609060101010101" charset="-122"/>
                </a:rPr>
                <a:t>/d</a:t>
              </a:r>
              <a:endPara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ranklin Gothic Medium" panose="020B0603020102020204" charset="0"/>
                <a:ea typeface="微软雅黑" panose="020B0503020204020204" pitchFamily="34" charset="-122"/>
                <a:cs typeface="仿宋" panose="02010609060101010101" charset="-122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Franklin Gothic Medium" panose="020B0603020102020204" charset="0"/>
                  <a:ea typeface="微软雅黑" panose="020B0503020204020204" pitchFamily="34" charset="-122"/>
                  <a:cs typeface="仿宋" panose="02010609060101010101" charset="-122"/>
                </a:rPr>
                <a:t>应用场景：大、中型河湖</a:t>
              </a:r>
              <a:endPara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ranklin Gothic Medium" panose="020B0603020102020204" charset="0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6833" y="1670"/>
              <a:ext cx="5669" cy="5102"/>
            </a:xfrm>
            <a:prstGeom prst="rect">
              <a:avLst/>
            </a:prstGeom>
          </p:spPr>
        </p:pic>
        <p:sp>
          <p:nvSpPr>
            <p:cNvPr id="4" name="Body-1"/>
            <p:cNvSpPr/>
            <p:nvPr>
              <p:custDataLst>
                <p:tags r:id="rId9"/>
              </p:custDataLst>
            </p:nvPr>
          </p:nvSpPr>
          <p:spPr>
            <a:xfrm>
              <a:off x="7033" y="6772"/>
              <a:ext cx="5469" cy="1843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 anchorCtr="0">
              <a:spAutoFit/>
            </a:bodyPr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组合式底泥洗脱机</a:t>
              </a:r>
              <a:endPara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效率：</a:t>
              </a:r>
              <a:r>
                <a:rPr kumimoji="0" lang="en-US" altLang="zh-CN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</a:t>
              </a:r>
              <a:r>
                <a:rPr kumimoji="0" lang="en-US" altLang="zh-CN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000m</a:t>
              </a:r>
              <a:r>
                <a:rPr kumimoji="0" lang="en-US" altLang="zh-CN" sz="1800" b="0" i="0" kern="100" baseline="3000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2</a:t>
              </a:r>
              <a:r>
                <a:rPr kumimoji="0" lang="en-US" altLang="zh-CN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/d</a:t>
              </a:r>
              <a:endPara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应用场景：中、小型河湖</a:t>
              </a:r>
              <a:endPara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13111" y="4151"/>
              <a:ext cx="5669" cy="255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13111" y="1578"/>
              <a:ext cx="5669" cy="2551"/>
            </a:xfrm>
            <a:prstGeom prst="rect">
              <a:avLst/>
            </a:prstGeom>
          </p:spPr>
        </p:pic>
        <p:sp>
          <p:nvSpPr>
            <p:cNvPr id="7" name="Body-1"/>
            <p:cNvSpPr/>
            <p:nvPr>
              <p:custDataLst>
                <p:tags r:id="rId14"/>
              </p:custDataLst>
            </p:nvPr>
          </p:nvSpPr>
          <p:spPr>
            <a:xfrm>
              <a:off x="13098" y="6724"/>
              <a:ext cx="5700" cy="1843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 anchorCtr="0">
              <a:spAutoFit/>
            </a:bodyPr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1800" b="1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岸基分离式底泥洗脱机</a:t>
              </a:r>
              <a:endPara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效率：</a:t>
              </a:r>
              <a:r>
                <a:rPr kumimoji="0" lang="en-US" altLang="zh-CN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</a:t>
              </a:r>
              <a:r>
                <a:rPr kumimoji="0" lang="en-US" altLang="zh-CN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000m</a:t>
              </a:r>
              <a:r>
                <a:rPr kumimoji="0" lang="en-US" altLang="zh-CN" sz="1800" b="0" i="0" kern="100" baseline="3000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2</a:t>
              </a:r>
              <a:r>
                <a:rPr kumimoji="0" lang="en-US" altLang="zh-CN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/d</a:t>
              </a:r>
              <a:endPara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应用场景：水深</a:t>
              </a:r>
              <a:r>
                <a:rPr kumimoji="0" lang="zh-CN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较浅的</a:t>
              </a:r>
              <a:r>
                <a:rPr kumimoji="0" lang="zh-CN" altLang="en-US" sz="1800" b="0" i="0" u="none" strike="noStrike" kern="10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河湖</a:t>
              </a:r>
              <a:endPara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  <p:custDataLst>
      <p:tags r:id="rId15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矩形 6"/>
          <p:cNvSpPr/>
          <p:nvPr>
            <p:custDataLst>
              <p:tags r:id="rId1"/>
            </p:custDataLst>
          </p:nvPr>
        </p:nvSpPr>
        <p:spPr>
          <a:xfrm>
            <a:off x="2562979" y="603756"/>
            <a:ext cx="309880" cy="61214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26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15" name="标题 1"/>
          <p:cNvSpPr>
            <a:spLocks noGrp="1"/>
          </p:cNvSpPr>
          <p:nvPr/>
        </p:nvSpPr>
        <p:spPr>
          <a:xfrm>
            <a:off x="480695" y="396240"/>
            <a:ext cx="8660130" cy="705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68580" tIns="34290" rIns="68580" bIns="34290" numCol="1" rtlCol="0" anchor="ctr" anchorCtr="0" compatLnSpc="1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工艺设计</a:t>
            </a:r>
            <a:r>
              <a:rPr sz="3200">
                <a:solidFill>
                  <a:srgbClr val="FFFF00"/>
                </a:solidFill>
                <a:latin typeface="微软雅黑" panose="020B0503020204020204" pitchFamily="34" charset="-122"/>
                <a:sym typeface="Arial Black" panose="020B0A04020102020204" pitchFamily="34" charset="0"/>
              </a:rPr>
              <a:t>参数</a:t>
            </a:r>
            <a:endParaRPr sz="3200">
              <a:solidFill>
                <a:srgbClr val="FFFF00"/>
              </a:solidFill>
              <a:latin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02920" y="1285875"/>
          <a:ext cx="11186160" cy="54165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3320"/>
                <a:gridCol w="1481455"/>
                <a:gridCol w="2131695"/>
                <a:gridCol w="1172845"/>
                <a:gridCol w="1541145"/>
                <a:gridCol w="2046605"/>
                <a:gridCol w="1649095"/>
              </a:tblGrid>
              <a:tr h="753110"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污染程度</a:t>
                      </a:r>
                      <a:endParaRPr lang="zh-CN" sz="1600" kern="100" dirty="0">
                        <a:effectLst/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淤积厚度</a:t>
                      </a:r>
                      <a:endParaRPr lang="zh-CN" sz="1600" kern="100" dirty="0">
                        <a:effectLst/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600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D50</a:t>
                      </a:r>
                      <a:r>
                        <a:rPr lang="zh-CN" sz="1600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粒径</a:t>
                      </a:r>
                      <a:endParaRPr lang="zh-CN" sz="2000" kern="100" dirty="0">
                        <a:effectLst/>
                        <a:latin typeface="Franklin Gothic Medium" panose="020B0603020102020204" charset="0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洗脱</a:t>
                      </a:r>
                      <a:endParaRPr lang="zh-CN" sz="1600" kern="100" dirty="0">
                        <a:effectLst/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总次数</a:t>
                      </a:r>
                      <a:endParaRPr lang="zh-CN" sz="1600" kern="100" dirty="0">
                        <a:effectLst/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洗脱深度（</a:t>
                      </a:r>
                      <a:r>
                        <a:rPr lang="en-US" sz="1600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H</a:t>
                      </a:r>
                      <a:r>
                        <a:rPr lang="zh-CN" sz="1600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）</a:t>
                      </a:r>
                      <a:endParaRPr lang="zh-CN" sz="2000" kern="100" dirty="0">
                        <a:effectLst/>
                        <a:latin typeface="Franklin Gothic Medium" panose="020B0603020102020204" charset="0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洗脱上岸系数（</a:t>
                      </a:r>
                      <a:r>
                        <a:rPr lang="en-US" sz="1600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K</a:t>
                      </a:r>
                      <a:r>
                        <a:rPr lang="zh-CN" sz="1600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）</a:t>
                      </a:r>
                      <a:endParaRPr lang="zh-CN" sz="2000" kern="100" dirty="0">
                        <a:effectLst/>
                        <a:latin typeface="Franklin Gothic Medium" panose="020B0603020102020204" charset="0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覆盖层厚度（</a:t>
                      </a:r>
                      <a:r>
                        <a:rPr lang="en-US" sz="1600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F</a:t>
                      </a:r>
                      <a:r>
                        <a:rPr lang="zh-CN" sz="1600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）</a:t>
                      </a:r>
                      <a:endParaRPr lang="zh-CN" sz="2000" kern="100" dirty="0">
                        <a:effectLst/>
                        <a:latin typeface="Franklin Gothic Medium" panose="020B0603020102020204" charset="0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</a:tr>
              <a:tr h="388620">
                <a:tc rowSpan="6"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zh-CN" sz="1400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中度</a:t>
                      </a:r>
                      <a:endParaRPr lang="zh-CN" sz="1400" kern="100" dirty="0">
                        <a:effectLst/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 rowSpan="3"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0cm~30cm</a:t>
                      </a:r>
                      <a:endParaRPr 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D50≤20μm</a:t>
                      </a:r>
                      <a:endParaRPr 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25cm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0.20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 rowSpan="3"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8cm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</a:tr>
              <a:tr h="38862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20μm</a:t>
                      </a:r>
                      <a:r>
                        <a:rPr 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＜</a:t>
                      </a: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D50≤50μm</a:t>
                      </a:r>
                      <a:endParaRPr lang="zh-CN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17cm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0.14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 vMerge="1">
                  <a:tcPr/>
                </a:tc>
              </a:tr>
              <a:tr h="38862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D50</a:t>
                      </a:r>
                      <a:r>
                        <a:rPr 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＞</a:t>
                      </a: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50μm</a:t>
                      </a:r>
                      <a:endParaRPr lang="zh-CN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10cm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0.06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 vMerge="1">
                  <a:tcPr/>
                </a:tc>
              </a:tr>
              <a:tr h="388620">
                <a:tc vMerge="1">
                  <a:tcPr/>
                </a:tc>
                <a:tc rowSpan="3"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＞</a:t>
                      </a: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30cm</a:t>
                      </a:r>
                      <a:endParaRPr lang="zh-CN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D50≤20μm</a:t>
                      </a:r>
                      <a:endParaRPr 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32cm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0.26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 rowSpan="3"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10cm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</a:tr>
              <a:tr h="38862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20μm</a:t>
                      </a:r>
                      <a:r>
                        <a:rPr 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＜</a:t>
                      </a: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D50≤50μm</a:t>
                      </a:r>
                      <a:endParaRPr lang="zh-CN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22cm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0.18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 vMerge="1">
                  <a:tcPr/>
                </a:tc>
              </a:tr>
              <a:tr h="38862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D50</a:t>
                      </a:r>
                      <a:r>
                        <a:rPr 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＞</a:t>
                      </a: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50μm</a:t>
                      </a:r>
                      <a:endParaRPr lang="zh-CN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12cm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0.075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 vMerge="1">
                  <a:tcPr/>
                </a:tc>
              </a:tr>
              <a:tr h="388620">
                <a:tc rowSpan="6"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zh-CN" sz="1400" kern="10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重度</a:t>
                      </a:r>
                      <a:endParaRPr lang="zh-CN" sz="1400" kern="100">
                        <a:effectLst/>
                        <a:latin typeface="Franklin Gothic Medium" panose="020B0603020102020204" charset="0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 rowSpan="3"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0cm~30cm</a:t>
                      </a:r>
                      <a:endParaRPr 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D50≤20μm</a:t>
                      </a:r>
                      <a:endParaRPr 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32cm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0.26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 rowSpan="3"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10cm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</a:tr>
              <a:tr h="38862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20μm</a:t>
                      </a:r>
                      <a:r>
                        <a:rPr 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＜</a:t>
                      </a: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D50≤50μm</a:t>
                      </a:r>
                      <a:endParaRPr lang="zh-CN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22cm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0.18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 vMerge="1">
                  <a:tcPr/>
                </a:tc>
              </a:tr>
              <a:tr h="38862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D50</a:t>
                      </a:r>
                      <a:r>
                        <a:rPr 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＞</a:t>
                      </a: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50μm</a:t>
                      </a:r>
                      <a:endParaRPr lang="zh-CN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12cm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0.075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 vMerge="1">
                  <a:tcPr/>
                </a:tc>
              </a:tr>
              <a:tr h="388620">
                <a:tc vMerge="1">
                  <a:tcPr/>
                </a:tc>
                <a:tc rowSpan="3"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＞</a:t>
                      </a: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30cm</a:t>
                      </a:r>
                      <a:endParaRPr lang="zh-CN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D50≤20μm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37cm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0.30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 rowSpan="3"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11cm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</a:tr>
              <a:tr h="38862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20μm</a:t>
                      </a:r>
                      <a:r>
                        <a:rPr 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＜</a:t>
                      </a: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D50≤50μm</a:t>
                      </a:r>
                      <a:endParaRPr lang="zh-CN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25cm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0.20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 vMerge="1">
                  <a:tcPr/>
                </a:tc>
              </a:tr>
              <a:tr h="38862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D50</a:t>
                      </a:r>
                      <a:r>
                        <a:rPr lang="zh-CN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＞</a:t>
                      </a: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50μm</a:t>
                      </a:r>
                      <a:endParaRPr lang="zh-CN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13cm</a:t>
                      </a:r>
                      <a:endParaRPr lang="en-US" sz="14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>
                  <a:txBody>
                    <a:bodyPr/>
                    <a:p>
                      <a:pPr indent="127000" algn="ctr">
                        <a:lnSpc>
                          <a:spcPct val="150000"/>
                        </a:lnSpc>
                        <a:buNone/>
                      </a:pP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0.08</a:t>
                      </a:r>
                      <a:endParaRPr lang="en-US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3498" marR="63498" marT="0" marB="0" anchor="ctr"/>
                </a:tc>
                <a:tc vMerge="1">
                  <a:tcPr/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3" descr="PPT-6x3-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2" y="0"/>
            <a:ext cx="12192001" cy="6857999"/>
          </a:xfrm>
          <a:prstGeom prst="rect">
            <a:avLst/>
          </a:prstGeom>
        </p:spPr>
      </p:pic>
      <p:sp>
        <p:nvSpPr>
          <p:cNvPr id="1048581" name="文本框 1"/>
          <p:cNvSpPr txBox="1"/>
          <p:nvPr/>
        </p:nvSpPr>
        <p:spPr>
          <a:xfrm>
            <a:off x="1624965" y="2331720"/>
            <a:ext cx="9208770" cy="298132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marL="0" marR="0" lvl="0" indent="0" algn="ctr" defTabSz="516255" rtl="0" eaLnBrk="1" fontAlgn="auto" latinLnBrk="0" hangingPunct="1">
              <a:lnSpc>
                <a:spcPct val="15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案例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：地下水质改良的原位逆向调控技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术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097153" name="图片 20" descr="0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04555" y="377825"/>
            <a:ext cx="3134995" cy="71183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4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5538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843713" y="2068513"/>
            <a:ext cx="4875212" cy="3443287"/>
          </a:xfrm>
          <a:prstGeom prst="rect">
            <a:avLst/>
          </a:prstGeom>
          <a:solidFill>
            <a:srgbClr val="B62020">
              <a:alpha val="7843"/>
            </a:srgbClr>
          </a:solidFill>
          <a:ln w="9525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65539" name="文本框 6"/>
          <p:cNvSpPr txBox="1"/>
          <p:nvPr>
            <p:custDataLst>
              <p:tags r:id="rId3"/>
            </p:custDataLst>
          </p:nvPr>
        </p:nvSpPr>
        <p:spPr>
          <a:xfrm>
            <a:off x="7010400" y="5578475"/>
            <a:ext cx="4654550" cy="338138"/>
          </a:xfrm>
          <a:prstGeom prst="rect">
            <a:avLst/>
          </a:prstGeom>
          <a:noFill/>
          <a:ln w="9525">
            <a:noFill/>
          </a:ln>
        </p:spPr>
        <p:txBody>
          <a:bodyPr lIns="91436" tIns="45718" rIns="91436" bIns="45718" anchor="ctr" anchorCtr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26670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rgbClr val="0040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地下水向湿地排泄氮磷的时空变化模式</a:t>
            </a:r>
            <a:endParaRPr lang="zh-CN" altLang="en-US" sz="1600" b="1" dirty="0">
              <a:solidFill>
                <a:srgbClr val="00407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540" name="矩形 8"/>
          <p:cNvSpPr/>
          <p:nvPr>
            <p:custDataLst>
              <p:tags r:id="rId4"/>
            </p:custDataLst>
          </p:nvPr>
        </p:nvSpPr>
        <p:spPr>
          <a:xfrm>
            <a:off x="11113" y="6308725"/>
            <a:ext cx="12131675" cy="3984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685800" eaLnBrk="1" hangingPunct="1">
              <a:lnSpc>
                <a:spcPct val="125000"/>
              </a:lnSpc>
              <a:spcBef>
                <a:spcPct val="0"/>
              </a:spcBef>
              <a:buNone/>
            </a:pP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思源黑体 CN Bold"/>
              </a:rPr>
              <a:t>Xu, Du*, et al., </a:t>
            </a:r>
            <a:r>
              <a:rPr lang="en-US" altLang="zh-CN" sz="1600" b="1" i="1" dirty="0">
                <a:solidFill>
                  <a:srgbClr val="C00000"/>
                </a:solidFill>
                <a:latin typeface="Arial" panose="020B0604020202020204" pitchFamily="34" charset="0"/>
                <a:ea typeface="思源黑体 CN Bold"/>
              </a:rPr>
              <a:t>WR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思源黑体 CN Bold"/>
              </a:rPr>
              <a:t>, 2025; Sun, Du*, et al., </a:t>
            </a:r>
            <a:r>
              <a:rPr lang="en-US" altLang="zh-CN" sz="1600" b="1" i="1" dirty="0">
                <a:solidFill>
                  <a:srgbClr val="C00000"/>
                </a:solidFill>
                <a:latin typeface="Arial" panose="020B0604020202020204" pitchFamily="34" charset="0"/>
                <a:ea typeface="思源黑体 CN Bold"/>
                <a:sym typeface="微软雅黑" panose="020B0503020204020204" pitchFamily="34" charset="-122"/>
              </a:rPr>
              <a:t>WRR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思源黑体 CN Bold"/>
                <a:sym typeface="微软雅黑" panose="020B0503020204020204" pitchFamily="34" charset="-122"/>
              </a:rPr>
              <a:t>, 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思源黑体 CN Bold"/>
              </a:rPr>
              <a:t>2022, 2024, 2025; Liu, Du*, et al., </a:t>
            </a:r>
            <a:r>
              <a:rPr lang="en-US" altLang="zh-CN" sz="1600" b="1" i="1" dirty="0">
                <a:solidFill>
                  <a:srgbClr val="C00000"/>
                </a:solidFill>
                <a:latin typeface="Arial" panose="020B0604020202020204" pitchFamily="34" charset="0"/>
                <a:ea typeface="思源黑体 CN Bold"/>
              </a:rPr>
              <a:t>WRR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思源黑体 CN Bold"/>
              </a:rPr>
              <a:t>, 2025; 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思源黑体 CN Bold"/>
                <a:sym typeface="+mn-ea"/>
              </a:rPr>
              <a:t>Tian, Du*, et al., </a:t>
            </a:r>
            <a:r>
              <a:rPr lang="en-US" altLang="zh-CN" sz="1600" b="1" i="1" dirty="0">
                <a:solidFill>
                  <a:srgbClr val="C00000"/>
                </a:solidFill>
                <a:latin typeface="Arial" panose="020B0604020202020204" pitchFamily="34" charset="0"/>
                <a:ea typeface="思源黑体 CN Bold"/>
                <a:sym typeface="微软雅黑" panose="020B0503020204020204" pitchFamily="34" charset="-122"/>
              </a:rPr>
              <a:t>WR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思源黑体 CN Bold"/>
                <a:sym typeface="微软雅黑" panose="020B0503020204020204" pitchFamily="34" charset="-122"/>
              </a:rPr>
              <a:t>, 2024, 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思源黑体 CN Bold"/>
                <a:sym typeface="+mn-ea"/>
              </a:rPr>
              <a:t>2025</a:t>
            </a:r>
            <a:endParaRPr lang="en-US" altLang="zh-CN" sz="1600" b="1" i="1" dirty="0">
              <a:solidFill>
                <a:srgbClr val="000000"/>
              </a:solidFill>
              <a:latin typeface="Arial" panose="020B0604020202020204" pitchFamily="34" charset="0"/>
              <a:ea typeface="思源黑体 CN Bold"/>
              <a:sym typeface="微软雅黑" panose="020B0503020204020204" pitchFamily="34" charset="-122"/>
            </a:endParaRPr>
          </a:p>
        </p:txBody>
      </p:sp>
      <p:pic>
        <p:nvPicPr>
          <p:cNvPr id="65541" name="图片 61" descr="湖泊水温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50838" y="2073275"/>
            <a:ext cx="3025775" cy="3394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5542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427413" y="2068513"/>
            <a:ext cx="3151187" cy="33988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5543" name="文本框 9"/>
          <p:cNvSpPr txBox="1"/>
          <p:nvPr>
            <p:custDataLst>
              <p:tags r:id="rId9"/>
            </p:custDataLst>
          </p:nvPr>
        </p:nvSpPr>
        <p:spPr>
          <a:xfrm>
            <a:off x="920750" y="5600700"/>
            <a:ext cx="4949825" cy="339725"/>
          </a:xfrm>
          <a:prstGeom prst="rect">
            <a:avLst/>
          </a:prstGeom>
          <a:noFill/>
          <a:ln w="9525">
            <a:noFill/>
          </a:ln>
        </p:spPr>
        <p:txBody>
          <a:bodyPr lIns="91436" tIns="45718" rIns="91436" bIns="45718" anchor="ctr" anchorCtr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26670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baseline="30000" dirty="0">
                <a:solidFill>
                  <a:srgbClr val="0040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222</a:t>
            </a:r>
            <a:r>
              <a:rPr lang="zh-CN" altLang="en-US" sz="1600" b="1" dirty="0">
                <a:solidFill>
                  <a:srgbClr val="0040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Rn质量平衡模型与热红外遥感耦合技术</a:t>
            </a:r>
            <a:endParaRPr lang="zh-CN" altLang="en-US" sz="1600" b="1" dirty="0">
              <a:solidFill>
                <a:srgbClr val="00407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546" name="文本占位符 5"/>
          <p:cNvSpPr txBox="1"/>
          <p:nvPr/>
        </p:nvSpPr>
        <p:spPr>
          <a:xfrm>
            <a:off x="1127125" y="182563"/>
            <a:ext cx="5040313" cy="6127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buNone/>
            </a:pPr>
            <a:endParaRPr lang="zh-CN" altLang="en-US" sz="3200" b="1" dirty="0">
              <a:solidFill>
                <a:srgbClr val="0242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547" name="标题 1"/>
          <p:cNvSpPr txBox="1"/>
          <p:nvPr/>
        </p:nvSpPr>
        <p:spPr>
          <a:xfrm>
            <a:off x="404495" y="182880"/>
            <a:ext cx="11513185" cy="69659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913130" lvl="0" indent="-913130" algn="ctr" defTabSz="91313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 Black" panose="020B0A04020102020204" pitchFamily="34" charset="0"/>
              </a:rPr>
              <a:t>地下水向湖泊排泄污染物：被低估的湖泊污染诱因</a:t>
            </a:r>
            <a:endParaRPr lang="zh-CN" altLang="en-US" b="1" dirty="0">
              <a:solidFill>
                <a:srgbClr val="02428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3525" y="1009650"/>
            <a:ext cx="11736388" cy="4756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R="0" algn="just" defTabSz="914400" eaLnBrk="0" fontAlgn="base" hangingPunct="0">
              <a:lnSpc>
                <a:spcPct val="125000"/>
              </a:lnSpc>
              <a:buClrTx/>
              <a:buSzTx/>
              <a:buFontTx/>
              <a:buNone/>
              <a:defRPr/>
            </a:pPr>
            <a:r>
              <a:rPr kumimoji="0" lang="zh-CN" altLang="en-US" sz="2000" b="1" kern="1200" cap="none" spc="0" normalizeH="0" baseline="0" noProof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发展了地下水向湖泊输入氮、磷负荷的量化技术，评估了地下水向湖泊输入氮、磷负荷的时空变化模式</a:t>
            </a:r>
            <a:endParaRPr kumimoji="0" lang="zh-CN" altLang="en-US" sz="2000" b="1" kern="1200" cap="none" spc="0" normalizeH="0" baseline="0" noProof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5549" name="文本框 5"/>
          <p:cNvSpPr txBox="1"/>
          <p:nvPr/>
        </p:nvSpPr>
        <p:spPr>
          <a:xfrm>
            <a:off x="6978650" y="2963863"/>
            <a:ext cx="4127500" cy="615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4572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水文连通性越强，丰水期储积地下水，并在枯水期强烈排泄，向湖泊输入大量氮、磷</a:t>
            </a:r>
            <a:endParaRPr lang="zh-CN" alt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81922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84475" y="5226050"/>
            <a:ext cx="6710363" cy="7858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23" name="文本框 4"/>
          <p:cNvSpPr txBox="1"/>
          <p:nvPr/>
        </p:nvSpPr>
        <p:spPr>
          <a:xfrm>
            <a:off x="1117600" y="6146800"/>
            <a:ext cx="9953625" cy="585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Pi et al., </a:t>
            </a:r>
            <a:r>
              <a:rPr lang="en-US" altLang="zh-CN" sz="1600" b="1" i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ES&amp;T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, 2023a; Cao et al., </a:t>
            </a:r>
            <a:r>
              <a:rPr lang="en-US" altLang="zh-CN" sz="1600" b="1" i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ES&amp;T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, 2022, 2024; Pi et al., </a:t>
            </a:r>
            <a:r>
              <a:rPr lang="en-US" altLang="zh-CN" sz="1600" b="1" i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ARER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, 2021; Xie et al., </a:t>
            </a:r>
            <a:r>
              <a:rPr lang="en-US" altLang="zh-CN" sz="1600" b="1" i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ARER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,</a:t>
            </a:r>
            <a:r>
              <a:rPr lang="zh-CN" altLang="en-US" sz="1600" b="1" i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2022; </a:t>
            </a:r>
            <a:endParaRPr lang="en-US" altLang="zh-CN" sz="1600" b="1" i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Cao et al., </a:t>
            </a:r>
            <a:r>
              <a:rPr lang="en-US" altLang="zh-CN" sz="1600" b="1" i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JH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, 2021, 2022; </a:t>
            </a:r>
            <a:r>
              <a:rPr lang="da-DK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Ning et al., </a:t>
            </a:r>
            <a:r>
              <a:rPr lang="da-DK" altLang="zh-CN" sz="1600" b="1" i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JH</a:t>
            </a:r>
            <a:r>
              <a:rPr lang="da-DK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, 2025</a:t>
            </a:r>
            <a:endParaRPr lang="en-US" altLang="zh-CN" sz="1600" b="1" i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1926" name="文本占位符 5"/>
          <p:cNvSpPr txBox="1"/>
          <p:nvPr/>
        </p:nvSpPr>
        <p:spPr>
          <a:xfrm>
            <a:off x="1127125" y="182563"/>
            <a:ext cx="5040313" cy="6127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buNone/>
            </a:pPr>
            <a:endParaRPr lang="zh-CN" altLang="en-US" sz="3200" b="1" dirty="0">
              <a:solidFill>
                <a:srgbClr val="0242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27" name="标题 1"/>
          <p:cNvSpPr txBox="1"/>
          <p:nvPr/>
        </p:nvSpPr>
        <p:spPr>
          <a:xfrm>
            <a:off x="278765" y="76200"/>
            <a:ext cx="11721465" cy="69723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913130" lvl="0" indent="-913130" algn="ctr" defTabSz="91313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 Black" panose="020B0A04020102020204" pitchFamily="34" charset="0"/>
              </a:rPr>
              <a:t>劣质地下水原位调控改良新理论</a:t>
            </a:r>
            <a:endParaRPr lang="zh-CN" altLang="en-US" b="1" dirty="0">
              <a:solidFill>
                <a:srgbClr val="02428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79400" y="879475"/>
            <a:ext cx="11469688" cy="8842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lgDashDot"/>
          </a:ln>
        </p:spPr>
        <p:txBody>
          <a:bodyPr lIns="82178" tIns="41088" rIns="82178" bIns="41088">
            <a:spAutoFit/>
          </a:bodyPr>
          <a:lstStyle/>
          <a:p>
            <a:pPr marL="325120" marR="0" lvl="0" indent="-325120" algn="just" defTabSz="866775" rtl="0" eaLnBrk="1" fontAlgn="base" latinLnBrk="0" hangingPunct="1">
              <a:lnSpc>
                <a:spcPts val="3320"/>
              </a:lnSpc>
              <a:spcBef>
                <a:spcPct val="0"/>
              </a:spcBef>
              <a:spcAft>
                <a:spcPts val="57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劣质地下水原位调控改良新理论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：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构建了水动力调控下含水层原位固砷、除氟、去氮理论模型及联合调控数学模型，破解了不同类型劣质地下水调控机理不清的瓶颈难题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1930" name="文本框 3"/>
          <p:cNvSpPr txBox="1"/>
          <p:nvPr/>
        </p:nvSpPr>
        <p:spPr>
          <a:xfrm>
            <a:off x="496888" y="5265738"/>
            <a:ext cx="1927225" cy="706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水动力</a:t>
            </a:r>
            <a:r>
              <a:rPr lang="en-US" altLang="zh-CN" sz="2000" b="1" dirty="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b="1" dirty="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水化学联合调控模型</a:t>
            </a:r>
            <a:endParaRPr lang="zh-CN" altLang="en-US" sz="2000" b="1" dirty="0">
              <a:solidFill>
                <a:srgbClr val="0242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31" name="文本框 5"/>
          <p:cNvSpPr txBox="1"/>
          <p:nvPr>
            <p:custDataLst>
              <p:tags r:id="rId2"/>
            </p:custDataLst>
          </p:nvPr>
        </p:nvSpPr>
        <p:spPr>
          <a:xfrm>
            <a:off x="2424113" y="1870075"/>
            <a:ext cx="68707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“效法自然”的含水层原位调控下地下水劣质组分去除机理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1932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84475" y="5226050"/>
            <a:ext cx="6710363" cy="785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33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75" y="2241550"/>
            <a:ext cx="11626850" cy="28844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6018" name="文本框 6"/>
          <p:cNvSpPr txBox="1"/>
          <p:nvPr>
            <p:custDataLst>
              <p:tags r:id="rId1"/>
            </p:custDataLst>
          </p:nvPr>
        </p:nvSpPr>
        <p:spPr>
          <a:xfrm>
            <a:off x="6608763" y="5016500"/>
            <a:ext cx="48196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基于原位改良新理论、逆向调控劣质组分活化迁移过程的水质改良新方法</a:t>
            </a:r>
            <a:endParaRPr lang="zh-CN" altLang="en-US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019" name="文本框 9"/>
          <p:cNvSpPr txBox="1"/>
          <p:nvPr>
            <p:custDataLst>
              <p:tags r:id="rId2"/>
            </p:custDataLst>
          </p:nvPr>
        </p:nvSpPr>
        <p:spPr>
          <a:xfrm>
            <a:off x="763588" y="5016500"/>
            <a:ext cx="5046662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铁盐修饰改性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Cit-HFO201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树脂、镧铈固溶体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</a:t>
            </a:r>
            <a:r>
              <a:rPr lang="en-US" altLang="zh-CN" sz="2000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-xCe</a:t>
            </a:r>
            <a:r>
              <a:rPr lang="en-US" altLang="zh-CN" sz="2000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altLang="zh-CN" sz="2000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</a:t>
            </a:r>
            <a:r>
              <a:rPr lang="en-US" altLang="zh-CN" sz="2000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、缓释型过硫酸盐材料库</a:t>
            </a:r>
            <a:endParaRPr lang="zh-CN" altLang="en-US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020" name="TextBox 10"/>
          <p:cNvSpPr txBox="1"/>
          <p:nvPr/>
        </p:nvSpPr>
        <p:spPr>
          <a:xfrm>
            <a:off x="555625" y="6000750"/>
            <a:ext cx="1108075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4572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思源黑体 CN Bold"/>
              </a:rPr>
              <a:t>Pi et al., </a:t>
            </a:r>
            <a:r>
              <a:rPr lang="en-US" altLang="zh-CN" sz="1600" b="1" i="1" dirty="0">
                <a:solidFill>
                  <a:srgbClr val="C00000"/>
                </a:solidFill>
                <a:latin typeface="Arial" panose="020B0604020202020204" pitchFamily="34" charset="0"/>
                <a:ea typeface="思源黑体 CN Bold"/>
              </a:rPr>
              <a:t>ES&amp;T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思源黑体 CN Bold"/>
              </a:rPr>
              <a:t>, 2020, 2023b, c; Li et al., </a:t>
            </a:r>
            <a:r>
              <a:rPr lang="en-US" altLang="zh-CN" sz="1600" b="1" i="1" dirty="0">
                <a:solidFill>
                  <a:srgbClr val="C00000"/>
                </a:solidFill>
                <a:latin typeface="Arial" panose="020B0604020202020204" pitchFamily="34" charset="0"/>
                <a:ea typeface="思源黑体 CN Bold"/>
              </a:rPr>
              <a:t>ES&amp;T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思源黑体 CN Bold"/>
              </a:rPr>
              <a:t>, 2024; Pi et al., </a:t>
            </a:r>
            <a:r>
              <a:rPr lang="en-US" altLang="zh-CN" sz="1600" b="1" i="1" dirty="0">
                <a:solidFill>
                  <a:srgbClr val="C00000"/>
                </a:solidFill>
                <a:latin typeface="Arial" panose="020B0604020202020204" pitchFamily="34" charset="0"/>
                <a:ea typeface="思源黑体 CN Bold"/>
              </a:rPr>
              <a:t>WR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思源黑体 CN Bold"/>
              </a:rPr>
              <a:t>, 2020, 2024;</a:t>
            </a:r>
            <a:r>
              <a:rPr lang="zh-CN" altLang="en-US" sz="1600" b="1" i="1" dirty="0">
                <a:solidFill>
                  <a:srgbClr val="000000"/>
                </a:solidFill>
                <a:latin typeface="Arial" panose="020B0604020202020204" pitchFamily="34" charset="0"/>
                <a:ea typeface="思源黑体 CN Bold"/>
              </a:rPr>
              <a:t> </a:t>
            </a:r>
            <a:endParaRPr lang="en-US" altLang="zh-CN" sz="1600" b="1" i="1" dirty="0">
              <a:solidFill>
                <a:srgbClr val="000000"/>
              </a:solidFill>
              <a:latin typeface="Arial" panose="020B0604020202020204" pitchFamily="34" charset="0"/>
              <a:ea typeface="思源黑体 CN Bold"/>
            </a:endParaRPr>
          </a:p>
          <a:p>
            <a:pPr marL="0" lvl="0" indent="0" algn="ctr" defTabSz="4572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思源黑体 CN Bold"/>
              </a:rPr>
              <a:t>Li et al., </a:t>
            </a:r>
            <a:r>
              <a:rPr lang="en-US" altLang="zh-CN" sz="1600" b="1" i="1" dirty="0">
                <a:solidFill>
                  <a:srgbClr val="C00000"/>
                </a:solidFill>
                <a:latin typeface="Arial" panose="020B0604020202020204" pitchFamily="34" charset="0"/>
                <a:ea typeface="思源黑体 CN Bold"/>
              </a:rPr>
              <a:t>WR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思源黑体 CN Bold"/>
              </a:rPr>
              <a:t>, 2025; Pi et al., </a:t>
            </a:r>
            <a:r>
              <a:rPr lang="en-US" altLang="zh-CN" sz="1600" b="1" i="1" dirty="0">
                <a:solidFill>
                  <a:srgbClr val="C00000"/>
                </a:solidFill>
                <a:latin typeface="Arial" panose="020B0604020202020204" pitchFamily="34" charset="0"/>
                <a:ea typeface="思源黑体 CN Bold"/>
              </a:rPr>
              <a:t>EI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思源黑体 CN Bold"/>
              </a:rPr>
              <a:t>, 2024; Duan et al., </a:t>
            </a:r>
            <a:r>
              <a:rPr lang="en-US" altLang="zh-CN" sz="1600" b="1" i="1" dirty="0">
                <a:solidFill>
                  <a:srgbClr val="C00000"/>
                </a:solidFill>
                <a:latin typeface="Arial" panose="020B0604020202020204" pitchFamily="34" charset="0"/>
                <a:ea typeface="思源黑体 CN Bold"/>
              </a:rPr>
              <a:t>SPT</a:t>
            </a:r>
            <a:r>
              <a:rPr lang="en-US" altLang="zh-CN" sz="1600" b="1" i="1" dirty="0">
                <a:solidFill>
                  <a:srgbClr val="000000"/>
                </a:solidFill>
                <a:latin typeface="Arial" panose="020B0604020202020204" pitchFamily="34" charset="0"/>
                <a:ea typeface="思源黑体 CN Bold"/>
              </a:rPr>
              <a:t>, 2025</a:t>
            </a:r>
            <a:endParaRPr lang="zh-CN" altLang="en-US" sz="1600" b="1" i="1" dirty="0">
              <a:solidFill>
                <a:srgbClr val="000000"/>
              </a:solidFill>
              <a:latin typeface="Arial" panose="020B0604020202020204" pitchFamily="34" charset="0"/>
              <a:ea typeface="思源黑体 CN Bold"/>
            </a:endParaRPr>
          </a:p>
        </p:txBody>
      </p:sp>
      <p:pic>
        <p:nvPicPr>
          <p:cNvPr id="86021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5675" y="1997075"/>
            <a:ext cx="8324850" cy="28209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6022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825" y="2093913"/>
            <a:ext cx="2974975" cy="28590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6025" name="文本占位符 5"/>
          <p:cNvSpPr txBox="1"/>
          <p:nvPr/>
        </p:nvSpPr>
        <p:spPr>
          <a:xfrm>
            <a:off x="1127125" y="182563"/>
            <a:ext cx="5040313" cy="6127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buNone/>
            </a:pPr>
            <a:endParaRPr lang="zh-CN" altLang="en-US" sz="3200" b="1" dirty="0">
              <a:solidFill>
                <a:srgbClr val="0242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026" name="标题 1"/>
          <p:cNvSpPr txBox="1"/>
          <p:nvPr/>
        </p:nvSpPr>
        <p:spPr>
          <a:xfrm>
            <a:off x="190500" y="144145"/>
            <a:ext cx="11658600" cy="69723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913130" lvl="0" indent="-913130" algn="ctr" defTabSz="91313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02428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 Black" panose="020B0A04020102020204" pitchFamily="34" charset="0"/>
              </a:rPr>
              <a:t>地下水区域水质改良与有害物质去除技术</a:t>
            </a:r>
            <a:endParaRPr lang="zh-CN" altLang="en-US" b="1" dirty="0">
              <a:solidFill>
                <a:srgbClr val="02428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9400" y="879475"/>
            <a:ext cx="11469688" cy="8842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lgDashDot"/>
          </a:ln>
        </p:spPr>
        <p:txBody>
          <a:bodyPr lIns="82178" tIns="41088" rIns="82178" bIns="41088">
            <a:spAutoFit/>
          </a:bodyPr>
          <a:lstStyle/>
          <a:p>
            <a:pPr marL="325120" marR="0" lvl="0" indent="-325120" algn="just" defTabSz="866775" rtl="0" eaLnBrk="1" fontAlgn="base" latinLnBrk="0" hangingPunct="1">
              <a:lnSpc>
                <a:spcPts val="3320"/>
              </a:lnSpc>
              <a:spcBef>
                <a:spcPct val="0"/>
              </a:spcBef>
              <a:spcAft>
                <a:spcPts val="57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区域性劣质地下水改良新材料新技术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：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构建了复合污染物绿色靶向固定与定向安全转化材料库，提出了区域性劣质地下水改良与有害物质去除新技术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矩形 11"/>
          <p:cNvSpPr/>
          <p:nvPr/>
        </p:nvSpPr>
        <p:spPr>
          <a:xfrm>
            <a:off x="375073" y="297815"/>
            <a:ext cx="11469688" cy="9328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lgDashDot"/>
          </a:ln>
        </p:spPr>
        <p:txBody>
          <a:bodyPr lIns="82177" tIns="41088" rIns="82177" bIns="41088">
            <a:spAutoFit/>
          </a:bodyPr>
          <a:lstStyle/>
          <a:p>
            <a:pPr marL="325120" marR="0" lvl="0" indent="-325120" algn="just" defTabSz="866775" rtl="0" eaLnBrk="1" fontAlgn="base" latinLnBrk="0" hangingPunct="1">
              <a:lnSpc>
                <a:spcPts val="3320"/>
              </a:lnSpc>
              <a:spcBef>
                <a:spcPct val="0"/>
              </a:spcBef>
              <a:spcAft>
                <a:spcPts val="57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地下水污染控制新材料新技术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宋体" panose="02010600030101010101" pitchFamily="2" charset="-122"/>
              </a:rPr>
              <a:t>：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构建地下水污染物绿色靶向固定与定向安全转化材料库，研发针对磷、砷、氟去除的新材料。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3975" name="文本框 2"/>
          <p:cNvSpPr txBox="1"/>
          <p:nvPr/>
        </p:nvSpPr>
        <p:spPr>
          <a:xfrm>
            <a:off x="911860" y="1605280"/>
            <a:ext cx="3384127" cy="4756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5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针对磷的吸附材料</a:t>
            </a:r>
            <a:endParaRPr lang="zh-CN" altLang="en-US" sz="25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83976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4651" y="2357439"/>
            <a:ext cx="2187575" cy="14938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3977" name="文本框 4"/>
          <p:cNvSpPr txBox="1"/>
          <p:nvPr>
            <p:custDataLst>
              <p:tags r:id="rId3"/>
            </p:custDataLst>
          </p:nvPr>
        </p:nvSpPr>
        <p:spPr>
          <a:xfrm>
            <a:off x="374651" y="4151313"/>
            <a:ext cx="2079625" cy="337185"/>
          </a:xfrm>
          <a:prstGeom prst="rect">
            <a:avLst/>
          </a:prstGeom>
          <a:solidFill>
            <a:srgbClr val="0000CC"/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铈镧碳酸盐固溶体</a:t>
            </a:r>
            <a:endParaRPr lang="en-US" altLang="zh-CN" sz="16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>
            <p:custDataLst>
              <p:tags r:id="rId4"/>
            </p:custDataLst>
          </p:nvPr>
        </p:nvSpPr>
        <p:spPr>
          <a:xfrm>
            <a:off x="260351" y="2244725"/>
            <a:ext cx="2355851" cy="1778000"/>
          </a:xfrm>
          <a:prstGeom prst="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3979" name="文本框 6"/>
          <p:cNvSpPr txBox="1"/>
          <p:nvPr>
            <p:custDataLst>
              <p:tags r:id="rId5"/>
            </p:custDataLst>
          </p:nvPr>
        </p:nvSpPr>
        <p:spPr>
          <a:xfrm>
            <a:off x="2854325" y="4144963"/>
            <a:ext cx="1993900" cy="337185"/>
          </a:xfrm>
          <a:prstGeom prst="rect">
            <a:avLst/>
          </a:prstGeom>
          <a:solidFill>
            <a:srgbClr val="0000CC"/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镧铝碳酸盐固溶体</a:t>
            </a:r>
            <a:endParaRPr lang="en-US" altLang="zh-CN" sz="16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83980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4543" t="4684" r="4723" b="4739"/>
          <a:stretch>
            <a:fillRect/>
          </a:stretch>
        </p:blipFill>
        <p:spPr>
          <a:xfrm>
            <a:off x="2792413" y="2295525"/>
            <a:ext cx="2039937" cy="17065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矩形 20"/>
          <p:cNvSpPr/>
          <p:nvPr>
            <p:custDataLst>
              <p:tags r:id="rId8"/>
            </p:custDataLst>
          </p:nvPr>
        </p:nvSpPr>
        <p:spPr>
          <a:xfrm>
            <a:off x="2768600" y="2239963"/>
            <a:ext cx="2166939" cy="1785939"/>
          </a:xfrm>
          <a:prstGeom prst="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5751" y="4694237"/>
            <a:ext cx="2168525" cy="1383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marR="0" algn="just" defTabSz="914400" eaLnBrk="0" hangingPunct="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镧铈固溶体对磷的最大吸附容量可达</a:t>
            </a:r>
            <a:r>
              <a:rPr kumimoji="0" lang="en-US" altLang="zh-CN" sz="1400" b="1" kern="1200" cap="none" spc="0" normalizeH="0" baseline="0" noProof="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196.4 mg/g</a:t>
            </a:r>
            <a:r>
              <a:rPr kumimoji="0" lang="zh-CN" altLang="en-US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，表现出良好的</a:t>
            </a:r>
            <a:r>
              <a:rPr kumimoji="0" lang="zh-CN" altLang="en-US" sz="1400" b="1" kern="1200" cap="none" spc="0" normalizeH="0" baseline="0" noProof="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抗干扰能力和重复利用性。</a:t>
            </a:r>
            <a:endParaRPr kumimoji="0" lang="zh-CN" altLang="en-US" sz="1400" b="1" kern="1200" cap="none" spc="0" normalizeH="0" baseline="0" noProof="0" dirty="0">
              <a:solidFill>
                <a:srgbClr val="C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794000" y="4689475"/>
            <a:ext cx="2168525" cy="170688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marR="0" algn="just" defTabSz="914400" eaLnBrk="0" hangingPunct="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镧铝碳酸盐固溶体对磷的最大吸附容量可达</a:t>
            </a:r>
            <a:r>
              <a:rPr kumimoji="0" lang="en-US" altLang="zh-CN" sz="1400" b="1" kern="1200" cap="none" spc="0" normalizeH="0" baseline="0" noProof="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233mg/g</a:t>
            </a:r>
            <a:r>
              <a:rPr kumimoji="0" lang="zh-CN" altLang="en-US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，明显</a:t>
            </a:r>
            <a:r>
              <a:rPr kumimoji="0" lang="zh-CN" altLang="en-US" sz="1400" b="1" kern="1200" cap="none" spc="0" normalizeH="0" baseline="0" noProof="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优于镧铈固溶体</a:t>
            </a:r>
            <a:r>
              <a:rPr kumimoji="0" lang="en-US" altLang="zh-CN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(196.4 mg/g)</a:t>
            </a:r>
            <a:r>
              <a:rPr kumimoji="0" lang="zh-CN" altLang="en-US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对磷的吸附性能。</a:t>
            </a:r>
            <a:endParaRPr kumimoji="0" lang="zh-CN" altLang="en-US" sz="1400" b="1" kern="1200" cap="none" spc="0" normalizeH="0" baseline="0" noProof="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946775" y="1605175"/>
            <a:ext cx="2671763" cy="4756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0" hangingPunct="0">
              <a:buClrTx/>
              <a:buSzTx/>
              <a:buFontTx/>
              <a:buNone/>
              <a:defRPr/>
            </a:pPr>
            <a:r>
              <a:rPr kumimoji="0" lang="zh-CN" altLang="en-US" sz="2500" b="1" kern="1200" cap="none" spc="0" normalizeH="0" baseline="0" noProof="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Arial Black" panose="020B0A04020102020204" pitchFamily="34" charset="0"/>
              </a:rPr>
              <a:t>针对</a:t>
            </a:r>
            <a:r>
              <a:rPr kumimoji="0" lang="zh-CN" altLang="en-US" sz="2500" b="1" kern="1200" cap="none" spc="0" normalizeH="0" baseline="0" noProof="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砷</a:t>
            </a:r>
            <a:r>
              <a:rPr kumimoji="0" lang="zh-CN" altLang="en-US" sz="2500" b="1" kern="1200" cap="none" spc="0" normalizeH="0" baseline="0" noProof="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Arial Black" panose="020B0A04020102020204" pitchFamily="34" charset="0"/>
              </a:rPr>
              <a:t>吸附材料</a:t>
            </a:r>
            <a:endParaRPr kumimoji="0" lang="zh-CN" altLang="en-US" sz="2500" b="1" kern="1200" cap="none" spc="0" normalizeH="0" baseline="0" noProof="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83985" name="文本框 12"/>
          <p:cNvSpPr txBox="1"/>
          <p:nvPr/>
        </p:nvSpPr>
        <p:spPr>
          <a:xfrm>
            <a:off x="5145088" y="4151313"/>
            <a:ext cx="2078037" cy="337185"/>
          </a:xfrm>
          <a:prstGeom prst="rect">
            <a:avLst/>
          </a:prstGeom>
          <a:solidFill>
            <a:srgbClr val="0000CC"/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TiO</a:t>
            </a:r>
            <a:r>
              <a:rPr lang="en-US" altLang="zh-CN" sz="1600" b="1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</a:t>
            </a:r>
            <a:r>
              <a: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@PNAXRs</a:t>
            </a:r>
            <a:r>
              <a:rPr lang="zh-CN" altLang="en-US" sz="16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树脂</a:t>
            </a:r>
            <a:endParaRPr lang="en-US" altLang="zh-CN" sz="1600" b="1" baseline="-2500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073651" y="2235200"/>
            <a:ext cx="2247900" cy="1817688"/>
          </a:xfrm>
          <a:prstGeom prst="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83987" name="组合 14"/>
          <p:cNvGrpSpPr/>
          <p:nvPr/>
        </p:nvGrpSpPr>
        <p:grpSpPr>
          <a:xfrm>
            <a:off x="7631113" y="2347913"/>
            <a:ext cx="1677987" cy="1646237"/>
            <a:chOff x="5300382" y="4673133"/>
            <a:chExt cx="1141876" cy="1432269"/>
          </a:xfrm>
        </p:grpSpPr>
        <p:pic>
          <p:nvPicPr>
            <p:cNvPr id="84001" name="图片 57"/>
            <p:cNvPicPr>
              <a:picLocks noChangeAspect="1"/>
            </p:cNvPicPr>
            <p:nvPr/>
          </p:nvPicPr>
          <p:blipFill>
            <a:blip r:embed="rId9"/>
            <a:srcRect l="14046" t="11807" r="18719" b="20956"/>
            <a:stretch>
              <a:fillRect/>
            </a:stretch>
          </p:blipFill>
          <p:spPr>
            <a:xfrm>
              <a:off x="5300382" y="4673133"/>
              <a:ext cx="1141876" cy="143226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9" name="文本框 58"/>
            <p:cNvSpPr txBox="1"/>
            <p:nvPr/>
          </p:nvSpPr>
          <p:spPr>
            <a:xfrm>
              <a:off x="5384645" y="5825854"/>
              <a:ext cx="902050" cy="213804"/>
            </a:xfrm>
            <a:prstGeom prst="rect">
              <a:avLst/>
            </a:prstGeom>
            <a:solidFill>
              <a:sysClr val="window" lastClr="FFFFFF">
                <a:alpha val="85098"/>
              </a:sysClr>
            </a:solidFill>
          </p:spPr>
          <p:txBody>
            <a:bodyPr lIns="0" tIns="0" rIns="0" bIns="0" anchor="ctr">
              <a:spAutoFit/>
            </a:bodyPr>
            <a:lstStyle/>
            <a:p>
              <a:pPr marR="0"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kern="0" cap="none" spc="0" normalizeH="0" baseline="0" noProof="0" dirty="0">
                  <a:solidFill>
                    <a:prstClr val="black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Cit-Fe201</a:t>
              </a:r>
              <a:endParaRPr kumimoji="0" lang="en-US" altLang="zh-CN" sz="1600" b="1" kern="0" cap="none" spc="0" normalizeH="0" baseline="0" noProof="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7493000" y="2235200"/>
            <a:ext cx="2028825" cy="1817688"/>
          </a:xfrm>
          <a:prstGeom prst="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3989" name="文本框 18"/>
          <p:cNvSpPr txBox="1"/>
          <p:nvPr/>
        </p:nvSpPr>
        <p:spPr>
          <a:xfrm>
            <a:off x="7519988" y="4151313"/>
            <a:ext cx="1993900" cy="337185"/>
          </a:xfrm>
          <a:prstGeom prst="rect">
            <a:avLst/>
          </a:prstGeom>
          <a:solidFill>
            <a:srgbClr val="0000CC"/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铁盐负载</a:t>
            </a:r>
            <a:r>
              <a: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D201</a:t>
            </a:r>
            <a:r>
              <a:rPr lang="zh-CN" altLang="en-US" sz="16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树脂</a:t>
            </a:r>
            <a:endParaRPr lang="en-US" altLang="zh-CN" sz="1600" b="1" baseline="-2500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0"/>
          <a:srcRect l="-220" t="13984" r="741" b="1014"/>
          <a:stretch>
            <a:fillRect/>
          </a:stretch>
        </p:blipFill>
        <p:spPr>
          <a:xfrm>
            <a:off x="5296216" y="2332517"/>
            <a:ext cx="1824171" cy="1603227"/>
          </a:xfrm>
          <a:prstGeom prst="roundRect">
            <a:avLst>
              <a:gd name="adj" fmla="val 2393"/>
            </a:avLst>
          </a:prstGeom>
        </p:spPr>
      </p:pic>
      <p:sp>
        <p:nvSpPr>
          <p:cNvPr id="33" name="文本框 32"/>
          <p:cNvSpPr txBox="1"/>
          <p:nvPr/>
        </p:nvSpPr>
        <p:spPr>
          <a:xfrm>
            <a:off x="5113337" y="4681537"/>
            <a:ext cx="2168525" cy="170688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marR="0" algn="just" defTabSz="914400" eaLnBrk="0" hangingPunct="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发展了</a:t>
            </a:r>
            <a:r>
              <a:rPr kumimoji="0" lang="en-US" altLang="zh-CN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TiO</a:t>
            </a:r>
            <a:r>
              <a:rPr kumimoji="0" lang="en-US" altLang="zh-CN" sz="1400" b="1" kern="1200" cap="none" spc="0" normalizeH="0" baseline="-2500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kumimoji="0" lang="en-US" altLang="zh-CN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@PNAXRs</a:t>
            </a:r>
            <a:r>
              <a:rPr kumimoji="0" lang="zh-CN" altLang="en-US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树脂，其对</a:t>
            </a:r>
            <a:r>
              <a:rPr kumimoji="0" lang="en-US" altLang="zh-CN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As(V)</a:t>
            </a:r>
            <a:r>
              <a:rPr kumimoji="0" lang="zh-CN" altLang="en-US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吸附容量达到了</a:t>
            </a:r>
            <a:r>
              <a:rPr kumimoji="0" lang="en-US" altLang="zh-CN" sz="1400" b="1" kern="1200" cap="none" spc="0" normalizeH="0" baseline="0" noProof="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26.06 mg/g</a:t>
            </a:r>
            <a:r>
              <a:rPr kumimoji="0" lang="zh-CN" altLang="en-US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，在实际处理地下水砷的过程中效果明显提升。</a:t>
            </a:r>
            <a:endParaRPr kumimoji="0" lang="zh-CN" altLang="en-US" sz="1400" b="1" kern="1200" cap="none" spc="0" normalizeH="0" baseline="0" noProof="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431088" y="4681537"/>
            <a:ext cx="2144713" cy="20300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marR="0" algn="just" defTabSz="914400" eaLnBrk="0" hangingPunct="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发展了铁盐负载</a:t>
            </a:r>
            <a:r>
              <a:rPr kumimoji="0" lang="en-US" altLang="zh-CN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D201</a:t>
            </a:r>
            <a:r>
              <a:rPr kumimoji="0" lang="zh-CN" altLang="en-US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树脂材料，通过优化铁盐的种类，其展现了最优的</a:t>
            </a:r>
            <a:r>
              <a:rPr kumimoji="0" lang="en-US" altLang="zh-CN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As(V)</a:t>
            </a:r>
            <a:r>
              <a:rPr kumimoji="0" lang="zh-CN" altLang="en-US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吸附性能，达到了</a:t>
            </a:r>
            <a:r>
              <a:rPr kumimoji="0" lang="en-US" altLang="zh-CN" sz="1400" b="1" kern="1200" cap="none" spc="0" normalizeH="0" baseline="0" noProof="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61.31 mg/g</a:t>
            </a:r>
            <a:r>
              <a:rPr kumimoji="0" lang="zh-CN" altLang="en-US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，明显</a:t>
            </a:r>
            <a:r>
              <a:rPr kumimoji="0" lang="zh-CN" altLang="en-US" sz="1400" b="1" kern="1200" cap="none" spc="0" normalizeH="0" baseline="0" noProof="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优于</a:t>
            </a:r>
            <a:r>
              <a:rPr kumimoji="0" lang="en-US" altLang="zh-CN" sz="1400" b="1" kern="1200" cap="none" spc="0" normalizeH="0" baseline="0" noProof="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TiO</a:t>
            </a:r>
            <a:r>
              <a:rPr kumimoji="0" lang="en-US" altLang="zh-CN" sz="1400" b="1" kern="1200" cap="none" spc="0" normalizeH="0" baseline="-25000" noProof="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kumimoji="0" lang="en-US" altLang="zh-CN" sz="1400" b="1" kern="1200" cap="none" spc="0" normalizeH="0" baseline="0" noProof="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@PNAXRs</a:t>
            </a:r>
            <a:r>
              <a:rPr kumimoji="0" lang="zh-CN" altLang="en-US" sz="1400" b="1" kern="1200" cap="none" spc="0" normalizeH="0" baseline="0" noProof="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树脂</a:t>
            </a:r>
            <a:r>
              <a:rPr kumimoji="0" lang="zh-CN" altLang="en-US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。</a:t>
            </a:r>
            <a:endParaRPr kumimoji="0" lang="zh-CN" altLang="en-US" sz="1400" b="1" kern="1200" cap="none" spc="0" normalizeH="0" baseline="0" noProof="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553575" y="1646873"/>
            <a:ext cx="2855913" cy="4756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 eaLnBrk="0" hangingPunct="0">
              <a:buClrTx/>
              <a:buSzTx/>
              <a:buFontTx/>
              <a:buNone/>
              <a:defRPr/>
            </a:pPr>
            <a:r>
              <a:rPr kumimoji="0" lang="zh-CN" altLang="en-US" sz="2500" b="1" kern="1200" cap="none" spc="0" normalizeH="0" baseline="0" noProof="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Arial Black" panose="020B0A04020102020204" pitchFamily="34" charset="0"/>
              </a:rPr>
              <a:t>针对氟吸附材料</a:t>
            </a:r>
            <a:endParaRPr kumimoji="0" lang="zh-CN" altLang="en-US" sz="2500" b="1" kern="1200" cap="none" spc="0" normalizeH="0" baseline="0" noProof="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Arial Black" panose="020B0A04020102020204" pitchFamily="34" charset="0"/>
            </a:endParaRPr>
          </a:p>
        </p:txBody>
      </p:sp>
      <p:grpSp>
        <p:nvGrpSpPr>
          <p:cNvPr id="83994" name="组合 23"/>
          <p:cNvGrpSpPr/>
          <p:nvPr/>
        </p:nvGrpSpPr>
        <p:grpSpPr>
          <a:xfrm>
            <a:off x="9894888" y="2357439"/>
            <a:ext cx="1878012" cy="1646237"/>
            <a:chOff x="988795" y="2261081"/>
            <a:chExt cx="3470087" cy="2611522"/>
          </a:xfrm>
        </p:grpSpPr>
        <p:pic>
          <p:nvPicPr>
            <p:cNvPr id="83999" name="图片 2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88795" y="2261081"/>
              <a:ext cx="3470087" cy="261152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4000" name="文本框 25"/>
            <p:cNvSpPr txBox="1"/>
            <p:nvPr/>
          </p:nvSpPr>
          <p:spPr>
            <a:xfrm>
              <a:off x="1885326" y="4135696"/>
              <a:ext cx="1992294" cy="4865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 b="1" dirty="0">
                  <a:solidFill>
                    <a:srgbClr val="FFFF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层状纳米片</a:t>
              </a:r>
              <a:endParaRPr lang="zh-CN" altLang="en-US" sz="1400" b="1" dirty="0">
                <a:solidFill>
                  <a:srgbClr val="FFFF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3995" name="文本框 26"/>
          <p:cNvSpPr txBox="1"/>
          <p:nvPr/>
        </p:nvSpPr>
        <p:spPr>
          <a:xfrm>
            <a:off x="9601200" y="4152900"/>
            <a:ext cx="2428875" cy="337185"/>
          </a:xfrm>
          <a:prstGeom prst="rect">
            <a:avLst/>
          </a:prstGeom>
          <a:solidFill>
            <a:srgbClr val="0000CC"/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活性氧化铝负载镧氧化物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644063" y="2244725"/>
            <a:ext cx="2314575" cy="1817688"/>
          </a:xfrm>
          <a:prstGeom prst="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748839" y="4678363"/>
            <a:ext cx="2168525" cy="13620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pPr marR="0" algn="just" defTabSz="914400" eaLnBrk="0" hangingPunct="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利用</a:t>
            </a:r>
            <a:r>
              <a:rPr kumimoji="0" lang="en-US" altLang="zh-CN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kumimoji="0" lang="zh-CN" altLang="en-US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超声浸渍烧结法</a:t>
            </a:r>
            <a:r>
              <a:rPr kumimoji="0" lang="en-US" altLang="zh-CN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kumimoji="0" lang="zh-CN" altLang="en-US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对活性氧化铝进行镧氧化物的负载，对氟的去除率高达</a:t>
            </a:r>
            <a:r>
              <a:rPr kumimoji="0" lang="en-US" altLang="zh-CN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90%</a:t>
            </a:r>
            <a:r>
              <a:rPr kumimoji="0" lang="zh-CN" altLang="en-US" sz="1400" b="1" kern="1200" cap="none" spc="0" normalizeH="0" baseline="0" noProof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以上。</a:t>
            </a:r>
            <a:endParaRPr kumimoji="0" lang="zh-CN" altLang="en-US" sz="1400" b="1" kern="1200" cap="none" spc="0" normalizeH="0" baseline="0" noProof="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490983" y="219076"/>
            <a:ext cx="11760629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研发绿色低碳的地下水污染防控与修复技术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311" y="1133444"/>
            <a:ext cx="10869379" cy="459111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775520" y="5925277"/>
            <a:ext cx="8789247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fontAlgn="auto"/>
            <a:r>
              <a:rPr lang="zh-CN" altLang="en-US" sz="3200" b="1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效法自然的</a:t>
            </a:r>
            <a:r>
              <a:rPr lang="zh-CN" altLang="en-US" sz="3200" b="1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地下水</a:t>
            </a:r>
            <a:r>
              <a:rPr lang="zh-CN" altLang="en-US" sz="3200" b="1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无机污染</a:t>
            </a:r>
            <a:r>
              <a:rPr lang="zh-CN" altLang="en-US" sz="3200" b="1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防控与修复技术</a:t>
            </a:r>
            <a:endParaRPr lang="zh-CN" altLang="en-US" sz="3200" b="1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5739" y="933735"/>
            <a:ext cx="10800523" cy="456417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98880" y="5828453"/>
            <a:ext cx="1004231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基于自然衰减的地下水</a:t>
            </a:r>
            <a:r>
              <a:rPr lang="zh-CN" altLang="en-US" sz="3200" b="1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有机污染</a:t>
            </a:r>
            <a:r>
              <a:rPr lang="zh-CN" altLang="en-US" sz="3200" b="1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防控与修复技术</a:t>
            </a:r>
            <a:endParaRPr lang="zh-CN" altLang="en-US" sz="3200" b="1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90983" y="219076"/>
            <a:ext cx="11760629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研发绿色低碳的地下水污染防控与修复技术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86033" y="1130583"/>
            <a:ext cx="11032479" cy="1370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1000"/>
              </a:lnSpc>
            </a:pPr>
            <a:r>
              <a:rPr lang="zh-CN" altLang="en-US" sz="228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把生态修复比作人体健康管理，应由“开刀治病”转向</a:t>
            </a:r>
            <a:r>
              <a:rPr lang="zh-CN" altLang="en-US" sz="228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“健康管理”</a:t>
            </a:r>
            <a:r>
              <a:rPr lang="zh-CN" altLang="en-US" sz="228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或全程</a:t>
            </a:r>
            <a:r>
              <a:rPr lang="zh-CN" altLang="en-US" sz="228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“适应性管理”</a:t>
            </a:r>
            <a:r>
              <a:rPr lang="zh-CN" altLang="en-US" sz="228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。这既是应对生态修复工程实施过程中生态系统演变复杂性的需要，也是应对先进适用、绿色低碳的生态修复技术模式选择的需要。</a:t>
            </a:r>
            <a:endParaRPr lang="zh-CN" altLang="en-US" sz="228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1127" y="2999627"/>
            <a:ext cx="2835638" cy="265302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rcRect l="31660" r="6653" b="7307"/>
          <a:stretch>
            <a:fillRect/>
          </a:stretch>
        </p:blipFill>
        <p:spPr>
          <a:xfrm>
            <a:off x="5004032" y="2917210"/>
            <a:ext cx="1591214" cy="276919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6322769" y="2919468"/>
            <a:ext cx="473449" cy="213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sz="800" b="1">
              <a:solidFill>
                <a:srgbClr val="C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57598" y="3173129"/>
            <a:ext cx="767757" cy="2559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 b="1">
              <a:solidFill>
                <a:srgbClr val="C0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284380" y="3855832"/>
            <a:ext cx="255919" cy="256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 b="1">
              <a:solidFill>
                <a:srgbClr val="C0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17171" y="4368421"/>
            <a:ext cx="597646" cy="2559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 b="1">
              <a:solidFill>
                <a:srgbClr val="C0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942653" y="4624341"/>
            <a:ext cx="341728" cy="1708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 b="1">
              <a:solidFill>
                <a:srgbClr val="C0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70644" y="2977340"/>
            <a:ext cx="815340" cy="346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55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大气圈</a:t>
            </a:r>
            <a:endParaRPr lang="zh-CN" altLang="en-US" sz="1655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42229" y="3457063"/>
            <a:ext cx="815340" cy="346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55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生物圈</a:t>
            </a:r>
            <a:endParaRPr lang="zh-CN" altLang="en-US" sz="1655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158896" y="4002885"/>
            <a:ext cx="815340" cy="346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55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土壤圈</a:t>
            </a:r>
            <a:endParaRPr lang="zh-CN" altLang="en-US" sz="1655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907981" y="4576722"/>
            <a:ext cx="604520" cy="346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55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水圈</a:t>
            </a:r>
            <a:endParaRPr lang="zh-CN" altLang="en-US" sz="1655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540300" y="5210748"/>
            <a:ext cx="1236980" cy="346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55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表层岩石圈</a:t>
            </a:r>
            <a:endParaRPr lang="zh-CN" altLang="en-US" sz="1655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23" descr="宜居地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8226" y="3204080"/>
            <a:ext cx="2462778" cy="236384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257755" y="5764550"/>
            <a:ext cx="318931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285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谋求人与自然和谐共生</a:t>
            </a:r>
            <a:endParaRPr lang="zh-CN" altLang="en-US" sz="2285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333875" y="5764530"/>
            <a:ext cx="361378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285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地球系统科学理论指导</a:t>
            </a:r>
            <a:endParaRPr lang="zh-CN" altLang="en-US" sz="2285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241127" y="5764550"/>
            <a:ext cx="2410801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285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四位一体理念</a:t>
            </a:r>
            <a:endParaRPr lang="zh-CN" altLang="en-US" sz="2285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0080" y="358140"/>
            <a:ext cx="10593705" cy="560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5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展望</a:t>
            </a:r>
            <a:r>
              <a:rPr lang="en-US" altLang="zh-CN" sz="305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305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：流域生态修复需由“开刀治病”转向“健康管理”</a:t>
            </a:r>
            <a:endParaRPr lang="zh-CN" altLang="en-US" sz="3050" b="1" dirty="0">
              <a:solidFill>
                <a:srgbClr val="C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8" t="2461" r="13961" b="20886"/>
          <a:stretch>
            <a:fillRect/>
          </a:stretch>
        </p:blipFill>
        <p:spPr>
          <a:xfrm>
            <a:off x="632731" y="2227795"/>
            <a:ext cx="2746521" cy="2717301"/>
          </a:xfrm>
          <a:prstGeom prst="ellipse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961000" y="999000"/>
            <a:ext cx="3307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5162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677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报告提纲</a:t>
            </a:r>
            <a:endParaRPr kumimoji="0" lang="zh-CN" altLang="en-US" sz="4800" b="1" i="0" u="none" strike="noStrike" kern="1200" cap="none" spc="677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" name="图片 1" descr="0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00" y="369000"/>
            <a:ext cx="2428066" cy="559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37"/>
          <p:cNvSpPr>
            <a:spLocks noChangeArrowheads="1"/>
          </p:cNvSpPr>
          <p:nvPr/>
        </p:nvSpPr>
        <p:spPr bwMode="auto">
          <a:xfrm>
            <a:off x="5081270" y="2630805"/>
            <a:ext cx="6203315" cy="248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03251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75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一、流域生态修复面临之挑战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  <a:p>
            <a:pPr marL="0" marR="0" lvl="0" indent="0" algn="l" defTabSz="103251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75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二、案例分析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（底泥洗脱技术；</a:t>
            </a:r>
            <a:r>
              <a:rPr lang="zh-CN" altLang="en-US" sz="2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逆向调控技术）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  <a:p>
            <a:pPr marL="0" marR="0" lvl="0" indent="0" algn="l" defTabSz="103251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75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三、展望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9090" y="1927225"/>
            <a:ext cx="2510155" cy="3657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440" y="4568825"/>
            <a:ext cx="8186420" cy="1244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033336" y="5902613"/>
            <a:ext cx="673877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工业和信息化部等三部门《关于促进环保装备制造业高质量发展的若干意见》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1800" y="1660525"/>
            <a:ext cx="8506460" cy="20783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 algn="just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智能环保产业是环保新质生产力的核心领域，通过智能化技术赋能传统产业绿色转型与环保产业升级，重构环境治理范式，以国家级产业集聚区模式推动智能环保产业加速发展，最终实现三大战略目标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环境治理精准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化、资源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高效化、污染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防控前瞻化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智能环保产业已进入</a:t>
            </a:r>
            <a:r>
              <a:rPr lang="zh-CN" altLang="en-US"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快速发展期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，细分赛道包括</a:t>
            </a:r>
            <a:r>
              <a:rPr lang="zh-CN" altLang="en-US"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智能监测装备、智慧水务、智慧环保平台、智能固废处理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等，市场规模持续扩容。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6440" y="527050"/>
            <a:ext cx="9604375" cy="6229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buClrTx/>
              <a:buSzTx/>
              <a:buFontTx/>
            </a:pPr>
            <a:r>
              <a:rPr lang="zh-CN" altLang="en-US" sz="305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展望</a:t>
            </a:r>
            <a:r>
              <a:rPr lang="en-US" altLang="zh-CN" sz="305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305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：尽快发展智能环保产业</a:t>
            </a:r>
            <a:endParaRPr lang="zh-CN" altLang="en-US" sz="3050" b="1" dirty="0">
              <a:solidFill>
                <a:srgbClr val="C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1@|5FFC:681197|FBC:16777215|LFC:16777215|LBC:16777215"/>
          <p:cNvSpPr/>
          <p:nvPr/>
        </p:nvSpPr>
        <p:spPr>
          <a:xfrm>
            <a:off x="1863078" y="2152031"/>
            <a:ext cx="1174444" cy="1174444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13" tIns="215013" rIns="215013" bIns="215013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上游产业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Freeform 33@|5FFC:681197|FBC:16777215|LFC:16777215|LBC:16777215"/>
          <p:cNvSpPr/>
          <p:nvPr/>
        </p:nvSpPr>
        <p:spPr>
          <a:xfrm>
            <a:off x="5206752" y="2158190"/>
            <a:ext cx="1174444" cy="1174444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13" tIns="215013" rIns="215013" bIns="215013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中游产业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Freeform 35@|5FFC:681197|FBC:16777215|LFC:16777215|LBC:16777215"/>
          <p:cNvSpPr/>
          <p:nvPr/>
        </p:nvSpPr>
        <p:spPr>
          <a:xfrm>
            <a:off x="8749764" y="2121370"/>
            <a:ext cx="1174444" cy="1174444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13" tIns="215013" rIns="215013" bIns="215013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下游产业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TextBox 13@|17FFC:16777215|FBC:16777215|LFC:16777215|LBC:16777215"/>
          <p:cNvSpPr txBox="1"/>
          <p:nvPr/>
        </p:nvSpPr>
        <p:spPr>
          <a:xfrm>
            <a:off x="4809346" y="5273959"/>
            <a:ext cx="1626764" cy="645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13@|17FFC:16777215|FBC:16777215|LFC:16777215|LBC:16777215"/>
          <p:cNvSpPr txBox="1"/>
          <p:nvPr/>
        </p:nvSpPr>
        <p:spPr>
          <a:xfrm>
            <a:off x="7036028" y="4864490"/>
            <a:ext cx="1628351" cy="3073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13@|17FFC:16777215|FBC:16777215|LFC:16777215|LBC:16777215"/>
          <p:cNvSpPr txBox="1"/>
          <p:nvPr/>
        </p:nvSpPr>
        <p:spPr>
          <a:xfrm>
            <a:off x="7023331" y="5273959"/>
            <a:ext cx="1628351" cy="645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加号 9"/>
          <p:cNvSpPr/>
          <p:nvPr/>
        </p:nvSpPr>
        <p:spPr>
          <a:xfrm>
            <a:off x="6926519" y="2198819"/>
            <a:ext cx="1187141" cy="1084932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46307" y="4402894"/>
            <a:ext cx="3243825" cy="2001520"/>
          </a:xfrm>
          <a:prstGeom prst="rect">
            <a:avLst/>
          </a:prstGeom>
          <a:noFill/>
          <a:ln w="38100">
            <a:solidFill>
              <a:srgbClr val="5AAB31"/>
            </a:solidFill>
            <a:prstDash val="dash"/>
          </a:ln>
        </p:spPr>
        <p:txBody>
          <a:bodyPr wrap="square" rtlCol="0" anchor="ctr" anchorCtr="0">
            <a:spAutoFit/>
          </a:bodyPr>
          <a:lstStyle/>
          <a:p>
            <a:pPr algn="ctr">
              <a:lnSpc>
                <a:spcPct val="230000"/>
              </a:lnSpc>
            </a:pPr>
            <a:r>
              <a:rPr lang="zh-CN" altLang="en-US" b="1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以关键零部件、新材料、数字基座为核心的</a:t>
            </a:r>
            <a:r>
              <a:rPr lang="zh-CN" altLang="en-US" b="1" u="sng" dirty="0"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智能环保材料设备零部件生产制造</a:t>
            </a:r>
            <a:r>
              <a:rPr lang="zh-CN" altLang="en-US" b="1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的上游产业</a:t>
            </a:r>
            <a:endParaRPr lang="zh-CN" altLang="en-US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215551" y="4402102"/>
            <a:ext cx="3410710" cy="2003103"/>
          </a:xfrm>
          <a:prstGeom prst="rect">
            <a:avLst/>
          </a:prstGeom>
          <a:noFill/>
          <a:ln w="38100">
            <a:solidFill>
              <a:srgbClr val="5AAB31"/>
            </a:solidFill>
            <a:prstDash val="dash"/>
          </a:ln>
        </p:spPr>
        <p:txBody>
          <a:bodyPr wrap="square" rtlCol="0" anchor="ctr" anchorCtr="0">
            <a:noAutofit/>
          </a:bodyPr>
          <a:lstStyle/>
          <a:p>
            <a:pPr algn="l">
              <a:lnSpc>
                <a:spcPct val="230000"/>
              </a:lnSpc>
            </a:pPr>
            <a:r>
              <a:rPr lang="zh-CN" altLang="en-US" b="1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以绿色管家服务、智能建造、智慧运维等为核心的</a:t>
            </a:r>
            <a:r>
              <a:rPr lang="zh-CN" altLang="en-US" b="1" u="sng" dirty="0"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环保综合服务及智慧运维</a:t>
            </a:r>
            <a:r>
              <a:rPr lang="zh-CN" altLang="en-US" b="1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的下游产业</a:t>
            </a:r>
            <a:endParaRPr lang="zh-CN" altLang="en-US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加号 15"/>
          <p:cNvSpPr/>
          <p:nvPr/>
        </p:nvSpPr>
        <p:spPr>
          <a:xfrm>
            <a:off x="3570148" y="2185488"/>
            <a:ext cx="1187141" cy="1084932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Down Arrow 37@|1FFC:192|FBC:16777215|LFC:16777215|LBC:16777215"/>
          <p:cNvSpPr/>
          <p:nvPr/>
        </p:nvSpPr>
        <p:spPr bwMode="auto">
          <a:xfrm>
            <a:off x="2311906" y="3339806"/>
            <a:ext cx="297103" cy="731964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5000">
                <a:schemeClr val="accent1">
                  <a:lumMod val="45000"/>
                  <a:lumOff val="55000"/>
                </a:schemeClr>
              </a:gs>
              <a:gs pos="78000">
                <a:schemeClr val="accent1">
                  <a:lumMod val="45000"/>
                  <a:lumOff val="55000"/>
                </a:schemeClr>
              </a:gs>
              <a:gs pos="26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13" tIns="215013" rIns="215013" bIns="215013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Down Arrow 37@|1FFC:192|FBC:16777215|LFC:16777215|LBC:16777215"/>
          <p:cNvSpPr/>
          <p:nvPr/>
        </p:nvSpPr>
        <p:spPr bwMode="auto">
          <a:xfrm>
            <a:off x="5645740" y="3340887"/>
            <a:ext cx="297103" cy="731964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5000">
                <a:schemeClr val="accent1">
                  <a:lumMod val="45000"/>
                  <a:lumOff val="55000"/>
                </a:schemeClr>
              </a:gs>
              <a:gs pos="78000">
                <a:schemeClr val="accent1">
                  <a:lumMod val="45000"/>
                  <a:lumOff val="55000"/>
                </a:schemeClr>
              </a:gs>
              <a:gs pos="26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13" tIns="215013" rIns="215013" bIns="215013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Down Arrow 37@|1FFC:192|FBC:16777215|LFC:16777215|LBC:16777215"/>
          <p:cNvSpPr/>
          <p:nvPr/>
        </p:nvSpPr>
        <p:spPr bwMode="auto">
          <a:xfrm>
            <a:off x="9240809" y="3295179"/>
            <a:ext cx="297103" cy="731964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5000">
                <a:schemeClr val="accent1">
                  <a:lumMod val="45000"/>
                  <a:lumOff val="55000"/>
                </a:schemeClr>
              </a:gs>
              <a:gs pos="78000">
                <a:schemeClr val="accent1">
                  <a:lumMod val="45000"/>
                  <a:lumOff val="55000"/>
                </a:schemeClr>
              </a:gs>
              <a:gs pos="26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13" tIns="215013" rIns="215013" bIns="215013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81964" y="4379999"/>
            <a:ext cx="3243825" cy="2084070"/>
          </a:xfrm>
          <a:prstGeom prst="rect">
            <a:avLst/>
          </a:prstGeom>
          <a:noFill/>
          <a:ln w="38100">
            <a:solidFill>
              <a:srgbClr val="5AAB31"/>
            </a:solidFill>
            <a:prstDash val="dash"/>
          </a:ln>
        </p:spPr>
        <p:txBody>
          <a:bodyPr wrap="square" rtlCol="0" anchor="ctr" anchorCtr="0">
            <a:spAutoFit/>
          </a:bodyPr>
          <a:lstStyle/>
          <a:p>
            <a:pPr algn="l">
              <a:lnSpc>
                <a:spcPct val="180000"/>
              </a:lnSpc>
            </a:pPr>
            <a:r>
              <a:rPr lang="zh-CN" altLang="en-US" b="1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以智能环境检测与治理装备、低碳循环装备、行业大模型等为核心的</a:t>
            </a:r>
            <a:r>
              <a:rPr lang="zh-CN" altLang="en-US" b="1" u="sng" dirty="0"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智能环保装备集成</a:t>
            </a:r>
            <a:r>
              <a:rPr lang="zh-CN" altLang="en-US" b="1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的中游产业</a:t>
            </a:r>
            <a:endParaRPr lang="zh-CN" altLang="en-US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51171" y="1138645"/>
            <a:ext cx="11369254" cy="958600"/>
          </a:xfrm>
          <a:prstGeom prst="rect">
            <a:avLst/>
          </a:prstGeom>
          <a:noFill/>
          <a:ln>
            <a:solidFill>
              <a:srgbClr val="006DB8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006DB8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03996" y="1112176"/>
            <a:ext cx="111750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智能环保产业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是融合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物联网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大数据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AI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传感器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等技术的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新型环保产业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，通过</a:t>
            </a:r>
            <a:r>
              <a:rPr lang="en-US" altLang="zh-CN" sz="1600" b="1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感知</a:t>
            </a:r>
            <a:r>
              <a:rPr lang="en-US" altLang="zh-CN" sz="1600" b="1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1600" b="1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分析</a:t>
            </a:r>
            <a:r>
              <a:rPr lang="en-US" altLang="zh-CN" sz="1600" b="1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1600" b="1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决策</a:t>
            </a:r>
            <a:r>
              <a:rPr lang="en-US" altLang="zh-CN" sz="1600" b="1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1600" b="1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治理</a:t>
            </a:r>
            <a:r>
              <a:rPr lang="en-US" altLang="zh-CN" sz="1600" b="1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的智能化闭环，实现</a:t>
            </a:r>
            <a:r>
              <a:rPr lang="en-US" altLang="zh-CN" sz="1600" b="1" dirty="0" err="1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生态环境监测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zh-CN" sz="1600" b="1" dirty="0" err="1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污染治理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zh-CN" sz="1600" b="1" dirty="0" err="1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资源循环利用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的高效化、精准化，是双碳战略下</a:t>
            </a:r>
            <a:r>
              <a:rPr lang="en-US" altLang="zh-CN" sz="1600" b="1" dirty="0" err="1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生态环境保护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和</a:t>
            </a:r>
            <a:r>
              <a:rPr lang="en-US" altLang="zh-CN" sz="1600" b="1" dirty="0" err="1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绿色产业发展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的重要支撑。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4495" y="304800"/>
            <a:ext cx="7811135" cy="6229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rgbClr val="1275E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智能环保产业发展的概念阐释</a:t>
            </a:r>
            <a:endParaRPr lang="zh-CN" altLang="en-US" sz="2800" b="1" dirty="0">
              <a:solidFill>
                <a:srgbClr val="1275E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87680" y="1229995"/>
            <a:ext cx="11553825" cy="5130800"/>
            <a:chOff x="1616" y="2827"/>
            <a:chExt cx="18195" cy="8080"/>
          </a:xfrm>
        </p:grpSpPr>
        <p:sp>
          <p:nvSpPr>
            <p:cNvPr id="4" name="圆角矩形 3"/>
            <p:cNvSpPr/>
            <p:nvPr/>
          </p:nvSpPr>
          <p:spPr>
            <a:xfrm>
              <a:off x="2829" y="2882"/>
              <a:ext cx="4440" cy="737"/>
            </a:xfrm>
            <a:prstGeom prst="roundRect">
              <a:avLst/>
            </a:prstGeom>
            <a:solidFill>
              <a:srgbClr val="006DB8"/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01 </a:t>
              </a: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全域感知监测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080" y="7275"/>
              <a:ext cx="5780" cy="3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lnSpc>
                  <a:spcPct val="120000"/>
                </a:lnSpc>
                <a:buFont typeface="Wingdings" panose="05000000000000000000" charset="0"/>
                <a:buChar char="l"/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构建</a:t>
              </a:r>
              <a:r>
                <a:rPr lang="zh-CN" altLang="en-US" sz="2400"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天地空一体化</a:t>
              </a: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生态环境监测网络</a:t>
              </a: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algn="just">
                <a:lnSpc>
                  <a:spcPct val="120000"/>
                </a:lnSpc>
                <a:buFont typeface="Wingdings" panose="05000000000000000000" charset="0"/>
                <a:buChar char="l"/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实现大气、水、土壤、固废等污染物的</a:t>
              </a:r>
              <a:r>
                <a:rPr lang="zh-CN" altLang="en-US" sz="2400"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实时、精准、全覆盖监测</a:t>
              </a: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241" y="3784"/>
              <a:ext cx="5287" cy="322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圆角矩形 6"/>
            <p:cNvSpPr/>
            <p:nvPr/>
          </p:nvSpPr>
          <p:spPr>
            <a:xfrm>
              <a:off x="8759" y="2978"/>
              <a:ext cx="4281" cy="737"/>
            </a:xfrm>
            <a:prstGeom prst="roundRect">
              <a:avLst/>
            </a:prstGeom>
            <a:solidFill>
              <a:srgbClr val="006DB8"/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02 </a:t>
              </a: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智能治理装备</a:t>
              </a: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460" y="7275"/>
              <a:ext cx="5058" cy="3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lnSpc>
                  <a:spcPct val="120000"/>
                </a:lnSpc>
                <a:buClrTx/>
                <a:buSzTx/>
                <a:buFont typeface="Wingdings" panose="05000000000000000000" charset="0"/>
                <a:buChar char="l"/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实现污水处理、废气治理、固废处置的</a:t>
              </a:r>
              <a:r>
                <a:rPr lang="zh-CN" altLang="en-US" sz="2400"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自动化运行</a:t>
              </a: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和智能优化</a:t>
              </a: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algn="just">
                <a:lnSpc>
                  <a:spcPct val="120000"/>
                </a:lnSpc>
                <a:buClrTx/>
                <a:buSzTx/>
                <a:buFont typeface="Wingdings" panose="05000000000000000000" charset="0"/>
                <a:buChar char="l"/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提升</a:t>
              </a:r>
              <a:r>
                <a:rPr lang="zh-CN" altLang="en-US" sz="2400"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治理效率</a:t>
              </a: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和</a:t>
              </a:r>
              <a:r>
                <a:rPr lang="zh-CN" altLang="en-US" sz="2400"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资源回收利用率</a:t>
              </a:r>
              <a:endParaRPr lang="zh-CN" altLang="en-US"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11" y="3784"/>
              <a:ext cx="5800" cy="333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圆角矩形 9"/>
            <p:cNvSpPr/>
            <p:nvPr/>
          </p:nvSpPr>
          <p:spPr>
            <a:xfrm>
              <a:off x="14435" y="2827"/>
              <a:ext cx="4952" cy="737"/>
            </a:xfrm>
            <a:prstGeom prst="roundRect">
              <a:avLst/>
            </a:prstGeom>
            <a:solidFill>
              <a:srgbClr val="006DB8"/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03 </a:t>
              </a: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资源循环智能化</a:t>
              </a: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119" y="7275"/>
              <a:ext cx="4919" cy="2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lnSpc>
                  <a:spcPct val="120000"/>
                </a:lnSpc>
                <a:buClrTx/>
                <a:buSzTx/>
                <a:buFont typeface="Wingdings" panose="05000000000000000000" charset="0"/>
                <a:buChar char="l"/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通过大数据</a:t>
              </a:r>
              <a:r>
                <a:rPr lang="zh-CN" altLang="en-US" sz="2400"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追踪固废流向</a:t>
              </a: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algn="just">
                <a:lnSpc>
                  <a:spcPct val="120000"/>
                </a:lnSpc>
                <a:buClrTx/>
                <a:buSzTx/>
                <a:buFont typeface="Wingdings" panose="05000000000000000000" charset="0"/>
                <a:buChar char="l"/>
              </a:pP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实现再生资源的</a:t>
              </a:r>
              <a:r>
                <a:rPr lang="zh-CN" altLang="en-US" sz="2400"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精准分选</a:t>
              </a:r>
              <a:r>
                <a: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和</a:t>
              </a:r>
              <a:r>
                <a:rPr lang="zh-CN" altLang="en-US" sz="2400"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高效利用</a:t>
              </a:r>
              <a:endParaRPr lang="zh-CN" altLang="en-US" sz="2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rcRect l="462" r="16982"/>
            <a:stretch>
              <a:fillRect/>
            </a:stretch>
          </p:blipFill>
          <p:spPr>
            <a:xfrm>
              <a:off x="1616" y="3784"/>
              <a:ext cx="6254" cy="320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" name="文本框 1"/>
          <p:cNvSpPr txBox="1"/>
          <p:nvPr/>
        </p:nvSpPr>
        <p:spPr>
          <a:xfrm>
            <a:off x="726440" y="304800"/>
            <a:ext cx="9705975" cy="6229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buClrTx/>
              <a:buSzTx/>
              <a:buFontTx/>
            </a:pPr>
            <a:r>
              <a:rPr lang="zh-CN" altLang="en-US" sz="2800" b="1" dirty="0">
                <a:solidFill>
                  <a:srgbClr val="1275E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智能环保产业的核心技术</a:t>
            </a:r>
            <a:endParaRPr lang="zh-CN" altLang="en-US" sz="2800" b="1" dirty="0">
              <a:solidFill>
                <a:srgbClr val="1275E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7"/>
          <p:cNvSpPr txBox="1"/>
          <p:nvPr/>
        </p:nvSpPr>
        <p:spPr>
          <a:xfrm>
            <a:off x="5525429" y="2662830"/>
            <a:ext cx="1247166" cy="1107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b="1" dirty="0">
                <a:solidFill>
                  <a:srgbClr val="000000"/>
                </a:solidFill>
                <a:uFillTx/>
              </a:rPr>
              <a:t>战略意义</a:t>
            </a:r>
            <a:endParaRPr lang="zh-CN" altLang="en-US" sz="3600" b="1" dirty="0">
              <a:solidFill>
                <a:srgbClr val="000000"/>
              </a:solidFill>
              <a:uFillTx/>
            </a:endParaRPr>
          </a:p>
        </p:txBody>
      </p:sp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4488726" y="1550701"/>
            <a:ext cx="3320571" cy="3333263"/>
            <a:chOff x="3325813" y="1973262"/>
            <a:chExt cx="2492375" cy="2501901"/>
          </a:xfrm>
        </p:grpSpPr>
        <p:sp>
          <p:nvSpPr>
            <p:cNvPr id="4" name="Freeform 5"/>
            <p:cNvSpPr/>
            <p:nvPr>
              <p:custDataLst>
                <p:tags r:id="rId2"/>
              </p:custDataLst>
            </p:nvPr>
          </p:nvSpPr>
          <p:spPr bwMode="auto">
            <a:xfrm>
              <a:off x="3325813" y="3276600"/>
              <a:ext cx="1193800" cy="1198563"/>
            </a:xfrm>
            <a:custGeom>
              <a:avLst/>
              <a:gdLst>
                <a:gd name="T0" fmla="*/ 1809 w 4497"/>
                <a:gd name="T1" fmla="*/ 3511 h 4497"/>
                <a:gd name="T2" fmla="*/ 986 w 4497"/>
                <a:gd name="T3" fmla="*/ 3511 h 4497"/>
                <a:gd name="T4" fmla="*/ 986 w 4497"/>
                <a:gd name="T5" fmla="*/ 2687 h 4497"/>
                <a:gd name="T6" fmla="*/ 0 w 4497"/>
                <a:gd name="T7" fmla="*/ 0 h 4497"/>
                <a:gd name="T8" fmla="*/ 1873 w 4497"/>
                <a:gd name="T9" fmla="*/ 0 h 4497"/>
                <a:gd name="T10" fmla="*/ 2721 w 4497"/>
                <a:gd name="T11" fmla="*/ 1776 h 4497"/>
                <a:gd name="T12" fmla="*/ 4497 w 4497"/>
                <a:gd name="T13" fmla="*/ 2624 h 4497"/>
                <a:gd name="T14" fmla="*/ 4497 w 4497"/>
                <a:gd name="T15" fmla="*/ 4497 h 4497"/>
                <a:gd name="T16" fmla="*/ 1809 w 4497"/>
                <a:gd name="T17" fmla="*/ 3511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1809" y="3511"/>
                  </a:moveTo>
                  <a:lnTo>
                    <a:pt x="986" y="3511"/>
                  </a:lnTo>
                  <a:lnTo>
                    <a:pt x="986" y="2687"/>
                  </a:lnTo>
                  <a:cubicBezTo>
                    <a:pt x="369" y="1896"/>
                    <a:pt x="40" y="953"/>
                    <a:pt x="0" y="0"/>
                  </a:cubicBezTo>
                  <a:lnTo>
                    <a:pt x="1873" y="0"/>
                  </a:lnTo>
                  <a:cubicBezTo>
                    <a:pt x="1938" y="644"/>
                    <a:pt x="2222" y="1276"/>
                    <a:pt x="2721" y="1776"/>
                  </a:cubicBezTo>
                  <a:cubicBezTo>
                    <a:pt x="3221" y="2275"/>
                    <a:pt x="3853" y="2558"/>
                    <a:pt x="4497" y="2624"/>
                  </a:cubicBezTo>
                  <a:lnTo>
                    <a:pt x="4497" y="4497"/>
                  </a:lnTo>
                  <a:cubicBezTo>
                    <a:pt x="3544" y="4457"/>
                    <a:pt x="2601" y="4128"/>
                    <a:pt x="1809" y="3511"/>
                  </a:cubicBezTo>
                  <a:close/>
                </a:path>
              </a:pathLst>
            </a:custGeom>
            <a:gradFill>
              <a:gsLst>
                <a:gs pos="5000">
                  <a:srgbClr val="23AF70"/>
                </a:gs>
                <a:gs pos="100000">
                  <a:srgbClr val="B3C449"/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121824" tIns="60912" rIns="121824" bIns="60912" numCol="1" anchor="t" anchorCtr="0" compatLnSpc="1"/>
            <a:lstStyle/>
            <a:p>
              <a:endParaRPr lang="zh-CN" altLang="en-US" sz="2485" dirty="0">
                <a:solidFill>
                  <a:sysClr val="window" lastClr="FFFFFF"/>
                </a:solidFill>
                <a:latin typeface="思源黑体 CN Medium" charset="0"/>
              </a:endParaRPr>
            </a:p>
          </p:txBody>
        </p:sp>
        <p:sp>
          <p:nvSpPr>
            <p:cNvPr id="5" name="Freeform 6"/>
            <p:cNvSpPr/>
            <p:nvPr>
              <p:custDataLst>
                <p:tags r:id="rId3"/>
              </p:custDataLst>
            </p:nvPr>
          </p:nvSpPr>
          <p:spPr bwMode="auto">
            <a:xfrm>
              <a:off x="3325814" y="1973262"/>
              <a:ext cx="1193800" cy="1196975"/>
            </a:xfrm>
            <a:custGeom>
              <a:avLst/>
              <a:gdLst>
                <a:gd name="T0" fmla="*/ 986 w 4497"/>
                <a:gd name="T1" fmla="*/ 1809 h 4497"/>
                <a:gd name="T2" fmla="*/ 986 w 4497"/>
                <a:gd name="T3" fmla="*/ 986 h 4497"/>
                <a:gd name="T4" fmla="*/ 1809 w 4497"/>
                <a:gd name="T5" fmla="*/ 986 h 4497"/>
                <a:gd name="T6" fmla="*/ 4497 w 4497"/>
                <a:gd name="T7" fmla="*/ 0 h 4497"/>
                <a:gd name="T8" fmla="*/ 4497 w 4497"/>
                <a:gd name="T9" fmla="*/ 1861 h 4497"/>
                <a:gd name="T10" fmla="*/ 2659 w 4497"/>
                <a:gd name="T11" fmla="*/ 2659 h 4497"/>
                <a:gd name="T12" fmla="*/ 1861 w 4497"/>
                <a:gd name="T13" fmla="*/ 4497 h 4497"/>
                <a:gd name="T14" fmla="*/ 0 w 4497"/>
                <a:gd name="T15" fmla="*/ 4497 h 4497"/>
                <a:gd name="T16" fmla="*/ 986 w 4497"/>
                <a:gd name="T17" fmla="*/ 1809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986" y="1809"/>
                  </a:moveTo>
                  <a:lnTo>
                    <a:pt x="986" y="986"/>
                  </a:lnTo>
                  <a:lnTo>
                    <a:pt x="1809" y="986"/>
                  </a:lnTo>
                  <a:cubicBezTo>
                    <a:pt x="2601" y="369"/>
                    <a:pt x="3544" y="40"/>
                    <a:pt x="4497" y="0"/>
                  </a:cubicBezTo>
                  <a:lnTo>
                    <a:pt x="4497" y="1861"/>
                  </a:lnTo>
                  <a:cubicBezTo>
                    <a:pt x="3824" y="1887"/>
                    <a:pt x="3165" y="2152"/>
                    <a:pt x="2659" y="2659"/>
                  </a:cubicBezTo>
                  <a:cubicBezTo>
                    <a:pt x="2152" y="3165"/>
                    <a:pt x="1887" y="3824"/>
                    <a:pt x="1861" y="4497"/>
                  </a:cubicBezTo>
                  <a:lnTo>
                    <a:pt x="0" y="4497"/>
                  </a:lnTo>
                  <a:cubicBezTo>
                    <a:pt x="40" y="3544"/>
                    <a:pt x="369" y="2601"/>
                    <a:pt x="986" y="1809"/>
                  </a:cubicBezTo>
                  <a:close/>
                </a:path>
              </a:pathLst>
            </a:custGeom>
            <a:gradFill>
              <a:gsLst>
                <a:gs pos="5000">
                  <a:srgbClr val="23AF70"/>
                </a:gs>
                <a:gs pos="100000">
                  <a:srgbClr val="B3C449"/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121824" tIns="60912" rIns="121824" bIns="60912" numCol="1" anchor="t" anchorCtr="0" compatLnSpc="1"/>
            <a:lstStyle/>
            <a:p>
              <a:endParaRPr lang="zh-CN" altLang="en-US" sz="2485" dirty="0">
                <a:solidFill>
                  <a:sysClr val="window" lastClr="FFFFFF"/>
                </a:solidFill>
                <a:latin typeface="思源黑体 CN Medium" charset="0"/>
              </a:endParaRPr>
            </a:p>
          </p:txBody>
        </p:sp>
        <p:sp>
          <p:nvSpPr>
            <p:cNvPr id="6" name="Freeform 7"/>
            <p:cNvSpPr/>
            <p:nvPr>
              <p:custDataLst>
                <p:tags r:id="rId4"/>
              </p:custDataLst>
            </p:nvPr>
          </p:nvSpPr>
          <p:spPr bwMode="auto">
            <a:xfrm>
              <a:off x="4624388" y="3276600"/>
              <a:ext cx="1193800" cy="1198563"/>
            </a:xfrm>
            <a:custGeom>
              <a:avLst/>
              <a:gdLst>
                <a:gd name="T0" fmla="*/ 3511 w 4497"/>
                <a:gd name="T1" fmla="*/ 3511 h 4497"/>
                <a:gd name="T2" fmla="*/ 2687 w 4497"/>
                <a:gd name="T3" fmla="*/ 3511 h 4497"/>
                <a:gd name="T4" fmla="*/ 0 w 4497"/>
                <a:gd name="T5" fmla="*/ 4497 h 4497"/>
                <a:gd name="T6" fmla="*/ 0 w 4497"/>
                <a:gd name="T7" fmla="*/ 2636 h 4497"/>
                <a:gd name="T8" fmla="*/ 1838 w 4497"/>
                <a:gd name="T9" fmla="*/ 1838 h 4497"/>
                <a:gd name="T10" fmla="*/ 2636 w 4497"/>
                <a:gd name="T11" fmla="*/ 0 h 4497"/>
                <a:gd name="T12" fmla="*/ 4497 w 4497"/>
                <a:gd name="T13" fmla="*/ 0 h 4497"/>
                <a:gd name="T14" fmla="*/ 3511 w 4497"/>
                <a:gd name="T15" fmla="*/ 2687 h 4497"/>
                <a:gd name="T16" fmla="*/ 3511 w 4497"/>
                <a:gd name="T17" fmla="*/ 3511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3511" y="3511"/>
                  </a:moveTo>
                  <a:lnTo>
                    <a:pt x="2687" y="3511"/>
                  </a:lnTo>
                  <a:cubicBezTo>
                    <a:pt x="1896" y="4128"/>
                    <a:pt x="953" y="4457"/>
                    <a:pt x="0" y="4497"/>
                  </a:cubicBezTo>
                  <a:lnTo>
                    <a:pt x="0" y="2636"/>
                  </a:lnTo>
                  <a:cubicBezTo>
                    <a:pt x="673" y="2610"/>
                    <a:pt x="1332" y="2345"/>
                    <a:pt x="1838" y="1838"/>
                  </a:cubicBezTo>
                  <a:cubicBezTo>
                    <a:pt x="2345" y="1332"/>
                    <a:pt x="2610" y="673"/>
                    <a:pt x="2636" y="0"/>
                  </a:cubicBezTo>
                  <a:lnTo>
                    <a:pt x="4497" y="0"/>
                  </a:lnTo>
                  <a:cubicBezTo>
                    <a:pt x="4457" y="953"/>
                    <a:pt x="4128" y="1896"/>
                    <a:pt x="3511" y="2687"/>
                  </a:cubicBezTo>
                  <a:lnTo>
                    <a:pt x="3511" y="3511"/>
                  </a:lnTo>
                  <a:close/>
                </a:path>
              </a:pathLst>
            </a:custGeom>
            <a:gradFill>
              <a:gsLst>
                <a:gs pos="5000">
                  <a:srgbClr val="23AF70"/>
                </a:gs>
                <a:gs pos="100000">
                  <a:srgbClr val="B3C449"/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121824" tIns="60912" rIns="121824" bIns="60912" numCol="1" anchor="t" anchorCtr="0" compatLnSpc="1"/>
            <a:lstStyle/>
            <a:p>
              <a:endParaRPr lang="zh-CN" altLang="en-US" sz="2485" dirty="0">
                <a:solidFill>
                  <a:sysClr val="window" lastClr="FFFFFF"/>
                </a:solidFill>
                <a:latin typeface="思源黑体 CN Medium" charset="0"/>
              </a:endParaRPr>
            </a:p>
          </p:txBody>
        </p:sp>
        <p:sp>
          <p:nvSpPr>
            <p:cNvPr id="7" name="Freeform 8"/>
            <p:cNvSpPr/>
            <p:nvPr>
              <p:custDataLst>
                <p:tags r:id="rId5"/>
              </p:custDataLst>
            </p:nvPr>
          </p:nvSpPr>
          <p:spPr bwMode="auto">
            <a:xfrm>
              <a:off x="4624388" y="1973262"/>
              <a:ext cx="1193800" cy="1196975"/>
            </a:xfrm>
            <a:custGeom>
              <a:avLst/>
              <a:gdLst>
                <a:gd name="T0" fmla="*/ 3511 w 4497"/>
                <a:gd name="T1" fmla="*/ 1809 h 4497"/>
                <a:gd name="T2" fmla="*/ 4497 w 4497"/>
                <a:gd name="T3" fmla="*/ 4497 h 4497"/>
                <a:gd name="T4" fmla="*/ 2624 w 4497"/>
                <a:gd name="T5" fmla="*/ 4497 h 4497"/>
                <a:gd name="T6" fmla="*/ 1776 w 4497"/>
                <a:gd name="T7" fmla="*/ 2721 h 4497"/>
                <a:gd name="T8" fmla="*/ 0 w 4497"/>
                <a:gd name="T9" fmla="*/ 1873 h 4497"/>
                <a:gd name="T10" fmla="*/ 0 w 4497"/>
                <a:gd name="T11" fmla="*/ 0 h 4497"/>
                <a:gd name="T12" fmla="*/ 2687 w 4497"/>
                <a:gd name="T13" fmla="*/ 986 h 4497"/>
                <a:gd name="T14" fmla="*/ 3511 w 4497"/>
                <a:gd name="T15" fmla="*/ 986 h 4497"/>
                <a:gd name="T16" fmla="*/ 3511 w 4497"/>
                <a:gd name="T17" fmla="*/ 1809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3511" y="1809"/>
                  </a:moveTo>
                  <a:cubicBezTo>
                    <a:pt x="4128" y="2601"/>
                    <a:pt x="4457" y="3544"/>
                    <a:pt x="4497" y="4497"/>
                  </a:cubicBezTo>
                  <a:lnTo>
                    <a:pt x="2624" y="4497"/>
                  </a:lnTo>
                  <a:cubicBezTo>
                    <a:pt x="2558" y="3853"/>
                    <a:pt x="2275" y="3221"/>
                    <a:pt x="1776" y="2721"/>
                  </a:cubicBezTo>
                  <a:cubicBezTo>
                    <a:pt x="1276" y="2222"/>
                    <a:pt x="644" y="1938"/>
                    <a:pt x="0" y="1873"/>
                  </a:cubicBezTo>
                  <a:lnTo>
                    <a:pt x="0" y="0"/>
                  </a:lnTo>
                  <a:cubicBezTo>
                    <a:pt x="953" y="40"/>
                    <a:pt x="1896" y="369"/>
                    <a:pt x="2687" y="986"/>
                  </a:cubicBezTo>
                  <a:lnTo>
                    <a:pt x="3511" y="986"/>
                  </a:lnTo>
                  <a:lnTo>
                    <a:pt x="3511" y="1809"/>
                  </a:lnTo>
                  <a:close/>
                </a:path>
              </a:pathLst>
            </a:custGeom>
            <a:gradFill>
              <a:gsLst>
                <a:gs pos="5000">
                  <a:srgbClr val="23AF70"/>
                </a:gs>
                <a:gs pos="100000">
                  <a:srgbClr val="B3C449"/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121824" tIns="60912" rIns="121824" bIns="60912" numCol="1" anchor="t" anchorCtr="0" compatLnSpc="1"/>
            <a:lstStyle/>
            <a:p>
              <a:endParaRPr lang="zh-CN" altLang="en-US" sz="2485" dirty="0">
                <a:solidFill>
                  <a:sysClr val="window" lastClr="FFFFFF"/>
                </a:solidFill>
                <a:latin typeface="思源黑体 CN Medium" charset="0"/>
              </a:endParaRPr>
            </a:p>
          </p:txBody>
        </p:sp>
        <p:sp>
          <p:nvSpPr>
            <p:cNvPr id="8" name="TextBox 50"/>
            <p:cNvSpPr txBox="1"/>
            <p:nvPr>
              <p:custDataLst>
                <p:tags r:id="rId6"/>
              </p:custDataLst>
            </p:nvPr>
          </p:nvSpPr>
          <p:spPr>
            <a:xfrm>
              <a:off x="3786883" y="2348629"/>
              <a:ext cx="144016" cy="3388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935" dirty="0">
                  <a:solidFill>
                    <a:sysClr val="window" lastClr="FFFFFF"/>
                  </a:solidFill>
                  <a:latin typeface="思源黑体 CN Medium" charset="0"/>
                </a:rPr>
                <a:t>1</a:t>
              </a:r>
              <a:endParaRPr lang="zh-CN" altLang="en-US" sz="2935" dirty="0">
                <a:solidFill>
                  <a:sysClr val="window" lastClr="FFFFFF"/>
                </a:solidFill>
                <a:latin typeface="思源黑体 CN Medium" charset="0"/>
              </a:endParaRPr>
            </a:p>
          </p:txBody>
        </p:sp>
        <p:sp>
          <p:nvSpPr>
            <p:cNvPr id="9" name="TextBox 36"/>
            <p:cNvSpPr txBox="1"/>
            <p:nvPr>
              <p:custDataLst>
                <p:tags r:id="rId7"/>
              </p:custDataLst>
            </p:nvPr>
          </p:nvSpPr>
          <p:spPr>
            <a:xfrm>
              <a:off x="5251579" y="2348629"/>
              <a:ext cx="144016" cy="3388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935" dirty="0">
                  <a:solidFill>
                    <a:sysClr val="window" lastClr="FFFFFF"/>
                  </a:solidFill>
                  <a:latin typeface="思源黑体 CN Medium" charset="0"/>
                </a:rPr>
                <a:t>2</a:t>
              </a:r>
              <a:endParaRPr lang="zh-CN" altLang="en-US" sz="2935" dirty="0">
                <a:solidFill>
                  <a:sysClr val="window" lastClr="FFFFFF"/>
                </a:solidFill>
                <a:latin typeface="思源黑体 CN Medium" charset="0"/>
              </a:endParaRPr>
            </a:p>
          </p:txBody>
        </p:sp>
        <p:sp>
          <p:nvSpPr>
            <p:cNvPr id="10" name="TextBox 34"/>
            <p:cNvSpPr txBox="1"/>
            <p:nvPr>
              <p:custDataLst>
                <p:tags r:id="rId8"/>
              </p:custDataLst>
            </p:nvPr>
          </p:nvSpPr>
          <p:spPr>
            <a:xfrm>
              <a:off x="3786883" y="3767794"/>
              <a:ext cx="144016" cy="3388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935" dirty="0">
                  <a:solidFill>
                    <a:sysClr val="window" lastClr="FFFFFF"/>
                  </a:solidFill>
                  <a:latin typeface="思源黑体 CN Medium" charset="0"/>
                </a:rPr>
                <a:t>4</a:t>
              </a:r>
              <a:endParaRPr lang="zh-CN" altLang="en-US" sz="2935" dirty="0">
                <a:solidFill>
                  <a:sysClr val="window" lastClr="FFFFFF"/>
                </a:solidFill>
                <a:latin typeface="思源黑体 CN Medium" charset="0"/>
              </a:endParaRPr>
            </a:p>
          </p:txBody>
        </p:sp>
        <p:sp>
          <p:nvSpPr>
            <p:cNvPr id="11" name="TextBox 32"/>
            <p:cNvSpPr txBox="1"/>
            <p:nvPr>
              <p:custDataLst>
                <p:tags r:id="rId9"/>
              </p:custDataLst>
            </p:nvPr>
          </p:nvSpPr>
          <p:spPr>
            <a:xfrm>
              <a:off x="5251579" y="3767794"/>
              <a:ext cx="144016" cy="3388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935" dirty="0">
                  <a:solidFill>
                    <a:sysClr val="window" lastClr="FFFFFF"/>
                  </a:solidFill>
                  <a:latin typeface="思源黑体 CN Medium" charset="0"/>
                </a:rPr>
                <a:t>3</a:t>
              </a:r>
              <a:endParaRPr lang="zh-CN" altLang="en-US" sz="2935" dirty="0">
                <a:solidFill>
                  <a:sysClr val="window" lastClr="FFFFFF"/>
                </a:solidFill>
                <a:latin typeface="思源黑体 CN Medium" charset="0"/>
              </a:endParaRPr>
            </a:p>
          </p:txBody>
        </p:sp>
      </p:grp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286175" y="1302844"/>
            <a:ext cx="3272573" cy="1124585"/>
          </a:xfrm>
          <a:prstGeom prst="rect">
            <a:avLst/>
          </a:prstGeom>
          <a:noFill/>
          <a:ln w="25400">
            <a:solidFill>
              <a:schemeClr val="accent1"/>
            </a:solidFill>
            <a:prstDash val="dash"/>
          </a:ln>
        </p:spPr>
        <p:txBody>
          <a:bodyPr wrap="square" rtlCol="0" anchor="ctr" anchorCtr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响应双碳目标</a:t>
            </a:r>
            <a:endParaRPr lang="zh-CN" altLang="en-US" sz="2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40000"/>
              </a:lnSpc>
            </a:pP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打造绿色转型示范高地</a:t>
            </a:r>
            <a:endParaRPr lang="zh-CN" altLang="en-US" sz="2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7640870" y="1233012"/>
            <a:ext cx="3272573" cy="1124585"/>
          </a:xfrm>
          <a:prstGeom prst="rect">
            <a:avLst/>
          </a:prstGeom>
          <a:noFill/>
          <a:ln w="25400">
            <a:solidFill>
              <a:schemeClr val="accent1"/>
            </a:solidFill>
            <a:prstDash val="dash"/>
          </a:ln>
        </p:spPr>
        <p:txBody>
          <a:bodyPr wrap="square" rtlCol="0" anchor="ctr" anchorCtr="0">
            <a:spAutoFit/>
          </a:bodyPr>
          <a:lstStyle/>
          <a:p>
            <a:pPr algn="ctr">
              <a:lnSpc>
                <a:spcPct val="140000"/>
              </a:lnSpc>
              <a:buClrTx/>
              <a:buSzTx/>
              <a:buNone/>
            </a:pP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肩负长江大保护使命</a:t>
            </a:r>
            <a:endParaRPr lang="zh-CN" altLang="en-US" sz="2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40000"/>
              </a:lnSpc>
              <a:buClrTx/>
              <a:buSzTx/>
              <a:buNone/>
            </a:pP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构筑生态保护安全屏障</a:t>
            </a:r>
            <a:endParaRPr lang="zh-CN" altLang="en-US" sz="2400" b="1">
              <a:solidFill>
                <a:srgbClr val="5AAB3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286175" y="3769812"/>
            <a:ext cx="3272573" cy="1124585"/>
          </a:xfrm>
          <a:prstGeom prst="rect">
            <a:avLst/>
          </a:prstGeom>
          <a:noFill/>
          <a:ln w="25400">
            <a:solidFill>
              <a:schemeClr val="accent1"/>
            </a:solidFill>
            <a:prstDash val="dash"/>
          </a:ln>
        </p:spPr>
        <p:txBody>
          <a:bodyPr wrap="square" rtlCol="0" anchor="ctr" anchorCtr="0">
            <a:spAutoFit/>
          </a:bodyPr>
          <a:lstStyle/>
          <a:p>
            <a:pPr algn="ctr">
              <a:lnSpc>
                <a:spcPct val="140000"/>
              </a:lnSpc>
              <a:buClrTx/>
              <a:buSzTx/>
              <a:buNone/>
            </a:pP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赋能传统产业</a:t>
            </a:r>
            <a:endParaRPr lang="zh-CN" altLang="en-US" sz="2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40000"/>
              </a:lnSpc>
              <a:buClrTx/>
              <a:buSzTx/>
              <a:buNone/>
            </a:pP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树立智能环保创新标杆</a:t>
            </a:r>
            <a:endParaRPr lang="zh-CN" altLang="en-US" sz="2400" b="1">
              <a:solidFill>
                <a:srgbClr val="5AAB3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7692927" y="3769812"/>
            <a:ext cx="3272573" cy="1124585"/>
          </a:xfrm>
          <a:prstGeom prst="rect">
            <a:avLst/>
          </a:prstGeom>
          <a:noFill/>
          <a:ln w="25400">
            <a:solidFill>
              <a:schemeClr val="accent1"/>
            </a:solidFill>
            <a:prstDash val="dash"/>
          </a:ln>
        </p:spPr>
        <p:txBody>
          <a:bodyPr wrap="square" rtlCol="0" anchor="ctr" anchorCtr="0">
            <a:spAutoFit/>
          </a:bodyPr>
          <a:lstStyle/>
          <a:p>
            <a:pPr algn="ctr">
              <a:lnSpc>
                <a:spcPct val="140000"/>
              </a:lnSpc>
              <a:buClrTx/>
              <a:buSzTx/>
              <a:buNone/>
            </a:pP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破解增长矛盾</a:t>
            </a:r>
            <a:endParaRPr lang="zh-CN" altLang="en-US" sz="2400" b="1" dirty="0">
              <a:solidFill>
                <a:schemeClr val="accent6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40000"/>
              </a:lnSpc>
              <a:buClrTx/>
              <a:buSzTx/>
              <a:buNone/>
            </a:pP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打造中国式现代化样板</a:t>
            </a:r>
            <a:endParaRPr lang="zh-CN" altLang="en-US" sz="2400" b="1">
              <a:solidFill>
                <a:srgbClr val="5AAB3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350" y="5462270"/>
            <a:ext cx="11010265" cy="10242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50"/>
              </a:spcAft>
              <a:buClrTx/>
              <a:buSzTx/>
              <a:buFontTx/>
              <a:defRPr/>
            </a:pPr>
            <a:r>
              <a:rPr lang="zh-CN" altLang="en-US" b="1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破解流域</a:t>
            </a:r>
            <a:r>
              <a:rPr lang="en-US" altLang="zh-CN" b="1">
                <a:solidFill>
                  <a:schemeClr val="tx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生态保护与经济增长矛盾</a:t>
            </a:r>
            <a:r>
              <a:rPr lang="zh-CN" altLang="en-US" b="1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，探索</a:t>
            </a:r>
            <a:r>
              <a:rPr lang="en-US" altLang="zh-CN" b="1">
                <a:solidFill>
                  <a:schemeClr val="tx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区域绿色转型实践标杆</a:t>
            </a:r>
            <a:r>
              <a:rPr lang="zh-CN" altLang="en-US" b="1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，为中国式现代化提供</a:t>
            </a:r>
            <a:r>
              <a:rPr lang="en-US" altLang="zh-CN" b="1">
                <a:solidFill>
                  <a:schemeClr val="tx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“生态优先、科技赋能”</a:t>
            </a:r>
            <a:r>
              <a:rPr lang="zh-CN" altLang="en-US" b="1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实践样板，最终实现</a:t>
            </a:r>
            <a:r>
              <a:rPr lang="zh-CN" altLang="en-US" b="1">
                <a:solidFill>
                  <a:srgbClr val="C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环境治理精准化、资源利用高效化、污染防控前瞻化</a:t>
            </a:r>
            <a:r>
              <a:rPr lang="zh-CN" altLang="en-US" b="1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三大战略目标。</a:t>
            </a:r>
            <a:endParaRPr lang="zh-CN" altLang="en-US" b="1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26440" y="304800"/>
            <a:ext cx="9403080" cy="6229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buClrTx/>
              <a:buSzTx/>
              <a:buFontTx/>
            </a:pPr>
            <a:r>
              <a:rPr lang="zh-CN" altLang="en-US" sz="2800" b="1" dirty="0">
                <a:solidFill>
                  <a:srgbClr val="1275E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智能环保产业发展的战略意义</a:t>
            </a:r>
            <a:endParaRPr lang="zh-CN" altLang="en-US" sz="2800" b="1" dirty="0">
              <a:solidFill>
                <a:srgbClr val="1275E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242570" y="477520"/>
            <a:ext cx="70434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（一）技术体系梳理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"/>
            </p:custDataLst>
          </p:nvPr>
        </p:nvSpPr>
        <p:spPr>
          <a:xfrm>
            <a:off x="926096" y="1957004"/>
            <a:ext cx="2712700" cy="118632"/>
          </a:xfrm>
          <a:prstGeom prst="rect">
            <a:avLst/>
          </a:prstGeom>
          <a:solidFill>
            <a:srgbClr val="376FFF"/>
          </a:solidFill>
          <a:ln w="12700" cap="flat" cmpd="sng" algn="ctr">
            <a:noFill/>
            <a:prstDash val="solid"/>
            <a:miter lim="800000"/>
          </a:ln>
          <a:effectLst>
            <a:outerShdw blurRad="254000" dist="101600" dir="2700000" algn="tl" rotWithShape="0">
              <a:srgbClr val="FFFFFF">
                <a:lumMod val="75000"/>
                <a:alpha val="40000"/>
              </a:srgbClr>
            </a:outerShdw>
          </a:effectLst>
        </p:spPr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>
            <p:custDataLst>
              <p:tags r:id="rId2"/>
            </p:custDataLst>
          </p:nvPr>
        </p:nvSpPr>
        <p:spPr>
          <a:xfrm>
            <a:off x="972861" y="2369184"/>
            <a:ext cx="2712453" cy="3481773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54000" dist="101600" dir="2700000" algn="tl" rotWithShape="0">
              <a:srgbClr val="000000">
                <a:lumMod val="75000"/>
                <a:lumOff val="25000"/>
                <a:alpha val="15000"/>
              </a:srgbClr>
            </a:outerShdw>
          </a:effectLst>
        </p:spPr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1054817" y="2223200"/>
            <a:ext cx="2206637" cy="324578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376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查</a:t>
            </a:r>
            <a:endParaRPr lang="zh-CN" altLang="en-US" sz="3200" b="1" dirty="0">
              <a:solidFill>
                <a:srgbClr val="376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3852678" y="1957140"/>
            <a:ext cx="2712453" cy="196446"/>
          </a:xfrm>
          <a:prstGeom prst="rect">
            <a:avLst/>
          </a:prstGeom>
          <a:solidFill>
            <a:srgbClr val="17D594"/>
          </a:solidFill>
          <a:ln w="12700" cap="flat" cmpd="sng" algn="ctr">
            <a:noFill/>
            <a:prstDash val="solid"/>
            <a:miter lim="800000"/>
          </a:ln>
          <a:effectLst>
            <a:outerShdw blurRad="254000" dist="101600" dir="2700000" algn="tl" rotWithShape="0">
              <a:srgbClr val="FFFFFF">
                <a:lumMod val="75000"/>
                <a:alpha val="40000"/>
              </a:srgbClr>
            </a:outerShdw>
          </a:effectLst>
        </p:spPr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3852545" y="2063115"/>
            <a:ext cx="2712720" cy="378841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54000" dist="101600" dir="2700000" algn="tl" rotWithShape="0">
              <a:srgbClr val="000000">
                <a:lumMod val="75000"/>
                <a:lumOff val="25000"/>
                <a:alpha val="15000"/>
              </a:srgbClr>
            </a:outerShdw>
          </a:effectLst>
        </p:spPr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4105500" y="2402451"/>
            <a:ext cx="2206637" cy="278334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pPr lvl="0" algn="ctr">
              <a:lnSpc>
                <a:spcPct val="200000"/>
              </a:lnSpc>
              <a:buClrTx/>
              <a:buSzTx/>
              <a:buFontTx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UV-cipp 光固化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ctr">
              <a:lnSpc>
                <a:spcPct val="200000"/>
              </a:lnSpc>
              <a:buClrTx/>
              <a:buSzTx/>
              <a:buFontTx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点状原位固化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ctr">
              <a:lnSpc>
                <a:spcPct val="200000"/>
              </a:lnSpc>
              <a:buClrTx/>
              <a:buSzTx/>
              <a:buFontTx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不锈钢套环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ctr">
              <a:lnSpc>
                <a:spcPct val="200000"/>
              </a:lnSpc>
              <a:buClrTx/>
              <a:buSzTx/>
              <a:buFontTx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智能分流井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ctr">
              <a:lnSpc>
                <a:spcPct val="200000"/>
              </a:lnSpc>
              <a:buClrTx/>
              <a:buSzTx/>
              <a:buFontTx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快速净化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ctr">
              <a:lnSpc>
                <a:spcPct val="200000"/>
              </a:lnSpc>
              <a:buClrTx/>
              <a:buSzTx/>
              <a:buFontTx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高效沉淀/磁分离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ctr">
              <a:lnSpc>
                <a:spcPct val="200000"/>
              </a:lnSpc>
              <a:buClrTx/>
              <a:buSzTx/>
              <a:buFontTx/>
            </a:pP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........</a:t>
            </a:r>
            <a:endParaRPr lang="en-US" altLang="zh-CN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0" algn="ctr">
              <a:lnSpc>
                <a:spcPct val="200000"/>
              </a:lnSpc>
              <a:buClrTx/>
              <a:buSzTx/>
              <a:buFontTx/>
            </a:pPr>
            <a:endParaRPr lang="en-US" altLang="zh-CN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4043723" y="2226472"/>
            <a:ext cx="2206637" cy="324578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改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6779261" y="1957140"/>
            <a:ext cx="2712453" cy="196446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>
            <a:outerShdw blurRad="254000" dist="101600" dir="2700000" algn="tl" rotWithShape="0">
              <a:srgbClr val="FFFFFF">
                <a:lumMod val="75000"/>
                <a:alpha val="40000"/>
              </a:srgbClr>
            </a:outerShdw>
          </a:effectLst>
        </p:spPr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>
            <p:custDataLst>
              <p:tags r:id="rId9"/>
            </p:custDataLst>
          </p:nvPr>
        </p:nvSpPr>
        <p:spPr>
          <a:xfrm>
            <a:off x="6779260" y="2063115"/>
            <a:ext cx="2712720" cy="378904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54000" dist="101600" dir="2700000" algn="tl" rotWithShape="0">
              <a:srgbClr val="000000">
                <a:lumMod val="75000"/>
                <a:lumOff val="25000"/>
                <a:alpha val="15000"/>
              </a:srgbClr>
            </a:outerShdw>
          </a:effectLst>
        </p:spPr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7032082" y="2677159"/>
            <a:ext cx="2206637" cy="278334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pPr lvl="0" algn="ctr">
              <a:lnSpc>
                <a:spcPct val="200000"/>
              </a:lnSpc>
              <a:buClrTx/>
              <a:buSzTx/>
              <a:buFontTx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疏涝机器人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ctr">
              <a:lnSpc>
                <a:spcPct val="200000"/>
              </a:lnSpc>
              <a:buClrTx/>
              <a:buSzTx/>
              <a:buFontTx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巡检机器人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ctr">
              <a:lnSpc>
                <a:spcPct val="200000"/>
              </a:lnSpc>
              <a:buClrTx/>
              <a:buSzTx/>
              <a:buFontTx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智能井盖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ctr">
              <a:lnSpc>
                <a:spcPct val="200000"/>
              </a:lnSpc>
              <a:buClrTx/>
              <a:buSzTx/>
              <a:buFontTx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信息化平台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ctr">
              <a:lnSpc>
                <a:spcPct val="200000"/>
              </a:lnSpc>
              <a:buClrTx/>
              <a:buSzTx/>
              <a:buFontTx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数智孪生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ctr">
              <a:lnSpc>
                <a:spcPct val="200000"/>
              </a:lnSpc>
              <a:buClrTx/>
              <a:buSzTx/>
              <a:buFontTx/>
            </a:pP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.......</a:t>
            </a:r>
            <a:endParaRPr lang="en-US" altLang="zh-CN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>
            <p:custDataLst>
              <p:tags r:id="rId11"/>
            </p:custDataLst>
          </p:nvPr>
        </p:nvSpPr>
        <p:spPr>
          <a:xfrm>
            <a:off x="7032629" y="2223192"/>
            <a:ext cx="2206637" cy="324578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管</a:t>
            </a:r>
            <a:endParaRPr lang="zh-CN" altLang="en-US" sz="3200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23845" y="2449195"/>
            <a:ext cx="2106930" cy="29178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fontAlgn="auto">
              <a:lnSpc>
                <a:spcPct val="20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人员进入检测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ctr" fontAlgn="auto">
              <a:lnSpc>
                <a:spcPct val="20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CCTV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检测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ctr" fontAlgn="auto">
              <a:lnSpc>
                <a:spcPct val="20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QV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检测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ctr" fontAlgn="auto">
              <a:lnSpc>
                <a:spcPct val="20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声呐检测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ctr" fontAlgn="auto">
              <a:lnSpc>
                <a:spcPct val="20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电法测漏检测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ctr" fontAlgn="auto">
              <a:lnSpc>
                <a:spcPct val="20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气体追踪检测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ctr" fontAlgn="auto">
              <a:lnSpc>
                <a:spcPct val="20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........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950210" y="6224270"/>
            <a:ext cx="14116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AI智能识别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36185" y="6224270"/>
            <a:ext cx="14116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大数据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779260" y="6224270"/>
            <a:ext cx="9734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智能体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247380" y="6224270"/>
            <a:ext cx="1513205" cy="2990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数字孪生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332085" y="2244725"/>
            <a:ext cx="1239520" cy="368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技术原理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332085" y="2830830"/>
            <a:ext cx="1239520" cy="368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试用条件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332085" y="3416935"/>
            <a:ext cx="1239520" cy="368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应用情况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332085" y="4003040"/>
            <a:ext cx="1239520" cy="368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优缺点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332085" y="4589145"/>
            <a:ext cx="1239520" cy="368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成本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332085" y="5175250"/>
            <a:ext cx="1239520" cy="368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.......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>
            <p:custDataLst>
              <p:tags r:id="rId12"/>
            </p:custDataLst>
          </p:nvPr>
        </p:nvSpPr>
        <p:spPr>
          <a:xfrm>
            <a:off x="651510" y="6320790"/>
            <a:ext cx="2052955" cy="34353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交叉应用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68020" y="6097905"/>
            <a:ext cx="9361805" cy="50673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numCol="1" anchor="t" anchorCtr="0" compatLnSpc="1"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MS PGothic" panose="020B0600070205080204" charset="-128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70230" y="772160"/>
            <a:ext cx="10600055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fontAlgn="auto">
              <a:lnSpc>
                <a:spcPct val="130000"/>
              </a:lnSpc>
              <a:extLst>
                <a:ext uri="{35155182-B16C-46BC-9424-99874614C6A1}">
                  <wpsdc:marlchars xmlns:wpsdc="http://www.wps.cn/officeDocument/2017/drawingmlCustomData" val="0" checksum="0"/>
                </a:ext>
              </a:extLst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查、改、管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排水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管道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的技术手段和装备水平偏低，通过多种检测手段及整改方案辅以现代化的管理技术，整体提升</a:t>
            </a:r>
            <a:r>
              <a:rPr lang="zh-CN" altLang="en-US" sz="2000" b="1" i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技术装备体系。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044825" y="278765"/>
            <a:ext cx="6102985" cy="5219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ctr">
              <a:buClrTx/>
              <a:buSzTx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sym typeface="+mn-ea"/>
              </a:rPr>
              <a:t>厂网一体化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技术装备体系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2" name="组合 31"/>
          <p:cNvGrpSpPr/>
          <p:nvPr/>
        </p:nvGrpSpPr>
        <p:grpSpPr>
          <a:xfrm>
            <a:off x="150100" y="290404"/>
            <a:ext cx="5234085" cy="675331"/>
            <a:chOff x="149929" y="449020"/>
            <a:chExt cx="5234236" cy="675351"/>
          </a:xfrm>
        </p:grpSpPr>
        <p:sp>
          <p:nvSpPr>
            <p:cNvPr id="35" name="Freeform 1031"/>
            <p:cNvSpPr/>
            <p:nvPr>
              <p:custDataLst>
                <p:tags r:id="rId1"/>
              </p:custDataLst>
            </p:nvPr>
          </p:nvSpPr>
          <p:spPr bwMode="auto">
            <a:xfrm>
              <a:off x="253025" y="579757"/>
              <a:ext cx="402673" cy="526684"/>
            </a:xfrm>
            <a:custGeom>
              <a:avLst/>
              <a:gdLst>
                <a:gd name="T0" fmla="*/ 162 w 539"/>
                <a:gd name="T1" fmla="*/ 705 h 705"/>
                <a:gd name="T2" fmla="*/ 0 w 539"/>
                <a:gd name="T3" fmla="*/ 705 h 705"/>
                <a:gd name="T4" fmla="*/ 375 w 539"/>
                <a:gd name="T5" fmla="*/ 0 h 705"/>
                <a:gd name="T6" fmla="*/ 539 w 539"/>
                <a:gd name="T7" fmla="*/ 0 h 705"/>
                <a:gd name="T8" fmla="*/ 162 w 539"/>
                <a:gd name="T9" fmla="*/ 70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9" h="705">
                  <a:moveTo>
                    <a:pt x="162" y="705"/>
                  </a:moveTo>
                  <a:lnTo>
                    <a:pt x="0" y="705"/>
                  </a:lnTo>
                  <a:lnTo>
                    <a:pt x="375" y="0"/>
                  </a:lnTo>
                  <a:lnTo>
                    <a:pt x="539" y="0"/>
                  </a:lnTo>
                  <a:lnTo>
                    <a:pt x="162" y="70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472C4">
                    <a:alpha val="0"/>
                  </a:srgbClr>
                </a:gs>
                <a:gs pos="100000">
                  <a:srgbClr val="4472C4">
                    <a:alpha val="26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37" tIns="45719" rIns="91437" bIns="4571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1034"/>
            <p:cNvSpPr/>
            <p:nvPr>
              <p:custDataLst>
                <p:tags r:id="rId2"/>
              </p:custDataLst>
            </p:nvPr>
          </p:nvSpPr>
          <p:spPr bwMode="auto">
            <a:xfrm>
              <a:off x="149929" y="636533"/>
              <a:ext cx="252509" cy="330205"/>
            </a:xfrm>
            <a:custGeom>
              <a:avLst/>
              <a:gdLst>
                <a:gd name="T0" fmla="*/ 102 w 338"/>
                <a:gd name="T1" fmla="*/ 442 h 442"/>
                <a:gd name="T2" fmla="*/ 0 w 338"/>
                <a:gd name="T3" fmla="*/ 442 h 442"/>
                <a:gd name="T4" fmla="*/ 235 w 338"/>
                <a:gd name="T5" fmla="*/ 0 h 442"/>
                <a:gd name="T6" fmla="*/ 338 w 338"/>
                <a:gd name="T7" fmla="*/ 0 h 442"/>
                <a:gd name="T8" fmla="*/ 102 w 338"/>
                <a:gd name="T9" fmla="*/ 44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" h="442">
                  <a:moveTo>
                    <a:pt x="102" y="442"/>
                  </a:moveTo>
                  <a:lnTo>
                    <a:pt x="0" y="442"/>
                  </a:lnTo>
                  <a:lnTo>
                    <a:pt x="235" y="0"/>
                  </a:lnTo>
                  <a:lnTo>
                    <a:pt x="338" y="0"/>
                  </a:lnTo>
                  <a:lnTo>
                    <a:pt x="102" y="44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7E6E6"/>
                </a:gs>
                <a:gs pos="100000">
                  <a:srgbClr val="E7E6E6"/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37" tIns="45719" rIns="91437" bIns="4571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1032"/>
            <p:cNvSpPr/>
            <p:nvPr>
              <p:custDataLst>
                <p:tags r:id="rId3"/>
              </p:custDataLst>
            </p:nvPr>
          </p:nvSpPr>
          <p:spPr bwMode="auto">
            <a:xfrm>
              <a:off x="503902" y="793418"/>
              <a:ext cx="252509" cy="330953"/>
            </a:xfrm>
            <a:custGeom>
              <a:avLst/>
              <a:gdLst>
                <a:gd name="T0" fmla="*/ 102 w 338"/>
                <a:gd name="T1" fmla="*/ 443 h 443"/>
                <a:gd name="T2" fmla="*/ 0 w 338"/>
                <a:gd name="T3" fmla="*/ 443 h 443"/>
                <a:gd name="T4" fmla="*/ 235 w 338"/>
                <a:gd name="T5" fmla="*/ 0 h 443"/>
                <a:gd name="T6" fmla="*/ 338 w 338"/>
                <a:gd name="T7" fmla="*/ 0 h 443"/>
                <a:gd name="T8" fmla="*/ 102 w 338"/>
                <a:gd name="T9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" h="443">
                  <a:moveTo>
                    <a:pt x="102" y="443"/>
                  </a:moveTo>
                  <a:lnTo>
                    <a:pt x="0" y="443"/>
                  </a:lnTo>
                  <a:lnTo>
                    <a:pt x="235" y="0"/>
                  </a:lnTo>
                  <a:lnTo>
                    <a:pt x="338" y="0"/>
                  </a:lnTo>
                  <a:lnTo>
                    <a:pt x="102" y="44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7E6E6">
                    <a:lumMod val="50000"/>
                    <a:alpha val="51000"/>
                  </a:srgbClr>
                </a:gs>
                <a:gs pos="100000">
                  <a:srgbClr val="44546A">
                    <a:lumMod val="60000"/>
                    <a:lumOff val="40000"/>
                    <a:alpha val="39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37" tIns="45719" rIns="91437" bIns="4571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1033"/>
            <p:cNvSpPr/>
            <p:nvPr>
              <p:custDataLst>
                <p:tags r:id="rId4"/>
              </p:custDataLst>
            </p:nvPr>
          </p:nvSpPr>
          <p:spPr bwMode="auto">
            <a:xfrm>
              <a:off x="297102" y="449020"/>
              <a:ext cx="252509" cy="330205"/>
            </a:xfrm>
            <a:custGeom>
              <a:avLst/>
              <a:gdLst>
                <a:gd name="T0" fmla="*/ 103 w 338"/>
                <a:gd name="T1" fmla="*/ 442 h 442"/>
                <a:gd name="T2" fmla="*/ 0 w 338"/>
                <a:gd name="T3" fmla="*/ 442 h 442"/>
                <a:gd name="T4" fmla="*/ 236 w 338"/>
                <a:gd name="T5" fmla="*/ 0 h 442"/>
                <a:gd name="T6" fmla="*/ 338 w 338"/>
                <a:gd name="T7" fmla="*/ 0 h 442"/>
                <a:gd name="T8" fmla="*/ 103 w 338"/>
                <a:gd name="T9" fmla="*/ 44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" h="442">
                  <a:moveTo>
                    <a:pt x="103" y="442"/>
                  </a:moveTo>
                  <a:lnTo>
                    <a:pt x="0" y="442"/>
                  </a:lnTo>
                  <a:lnTo>
                    <a:pt x="236" y="0"/>
                  </a:lnTo>
                  <a:lnTo>
                    <a:pt x="338" y="0"/>
                  </a:lnTo>
                  <a:lnTo>
                    <a:pt x="103" y="442"/>
                  </a:lnTo>
                  <a:close/>
                </a:path>
              </a:pathLst>
            </a:custGeom>
            <a:solidFill>
              <a:srgbClr val="4472C4">
                <a:lumMod val="40000"/>
                <a:lumOff val="60000"/>
                <a:alpha val="73000"/>
              </a:srgbClr>
            </a:solidFill>
            <a:ln>
              <a:noFill/>
            </a:ln>
          </p:spPr>
          <p:txBody>
            <a:bodyPr vert="horz" wrap="square" lIns="91437" tIns="45719" rIns="91437" bIns="4571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1029"/>
            <p:cNvSpPr/>
            <p:nvPr>
              <p:custDataLst>
                <p:tags r:id="rId5"/>
              </p:custDataLst>
            </p:nvPr>
          </p:nvSpPr>
          <p:spPr bwMode="auto">
            <a:xfrm>
              <a:off x="353530" y="462125"/>
              <a:ext cx="5030635" cy="598750"/>
            </a:xfrm>
            <a:prstGeom prst="parallelogram">
              <a:avLst>
                <a:gd name="adj" fmla="val 53329"/>
              </a:avLst>
            </a:prstGeom>
            <a:gradFill flip="none" rotWithShape="1">
              <a:gsLst>
                <a:gs pos="0">
                  <a:srgbClr val="4472C4">
                    <a:lumMod val="60000"/>
                    <a:lumOff val="40000"/>
                    <a:alpha val="22000"/>
                  </a:srgbClr>
                </a:gs>
                <a:gs pos="100000">
                  <a:srgbClr val="44546A">
                    <a:lumMod val="20000"/>
                    <a:lumOff val="80000"/>
                    <a:alpha val="0"/>
                  </a:srgbClr>
                </a:gs>
              </a:gsLst>
              <a:lin ang="2400000" scaled="0"/>
              <a:tileRect/>
            </a:gradFill>
            <a:ln>
              <a:noFill/>
            </a:ln>
          </p:spPr>
          <p:txBody>
            <a:bodyPr vert="horz" wrap="square" lIns="91437" tIns="45719" rIns="91437" bIns="4571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1030"/>
            <p:cNvSpPr/>
            <p:nvPr>
              <p:custDataLst>
                <p:tags r:id="rId6"/>
              </p:custDataLst>
            </p:nvPr>
          </p:nvSpPr>
          <p:spPr bwMode="auto">
            <a:xfrm>
              <a:off x="353431" y="460220"/>
              <a:ext cx="457769" cy="598750"/>
            </a:xfrm>
            <a:custGeom>
              <a:avLst/>
              <a:gdLst>
                <a:gd name="T0" fmla="*/ 161 w 539"/>
                <a:gd name="T1" fmla="*/ 705 h 705"/>
                <a:gd name="T2" fmla="*/ 0 w 539"/>
                <a:gd name="T3" fmla="*/ 705 h 705"/>
                <a:gd name="T4" fmla="*/ 377 w 539"/>
                <a:gd name="T5" fmla="*/ 0 h 705"/>
                <a:gd name="T6" fmla="*/ 539 w 539"/>
                <a:gd name="T7" fmla="*/ 0 h 705"/>
                <a:gd name="T8" fmla="*/ 161 w 539"/>
                <a:gd name="T9" fmla="*/ 70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9" h="705">
                  <a:moveTo>
                    <a:pt x="161" y="705"/>
                  </a:moveTo>
                  <a:lnTo>
                    <a:pt x="0" y="705"/>
                  </a:lnTo>
                  <a:lnTo>
                    <a:pt x="377" y="0"/>
                  </a:lnTo>
                  <a:lnTo>
                    <a:pt x="539" y="0"/>
                  </a:lnTo>
                  <a:lnTo>
                    <a:pt x="161" y="705"/>
                  </a:lnTo>
                  <a:close/>
                </a:path>
              </a:pathLst>
            </a:custGeom>
            <a:solidFill>
              <a:srgbClr val="44546A">
                <a:lumMod val="60000"/>
                <a:lumOff val="40000"/>
                <a:alpha val="73000"/>
              </a:srgbClr>
            </a:solidFill>
            <a:ln>
              <a:noFill/>
            </a:ln>
          </p:spPr>
          <p:txBody>
            <a:bodyPr vert="horz" wrap="square" lIns="91437" tIns="45719" rIns="91437" bIns="4571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867819" y="350052"/>
            <a:ext cx="784147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275E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智能环保产业的典型案例：</a:t>
            </a:r>
            <a:r>
              <a:rPr lang="en-US" altLang="zh-CN" sz="2800" b="1" dirty="0">
                <a:solidFill>
                  <a:srgbClr val="1275E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AI+</a:t>
            </a:r>
            <a:r>
              <a:rPr lang="zh-CN" altLang="en-US" sz="2800" b="1" dirty="0">
                <a:solidFill>
                  <a:srgbClr val="1275E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水处理</a:t>
            </a:r>
            <a:endParaRPr lang="zh-CN" altLang="en-US" sz="2800" b="1" dirty="0">
              <a:solidFill>
                <a:srgbClr val="1275E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9767" y="1279450"/>
            <a:ext cx="4739041" cy="4593590"/>
          </a:xfrm>
          <a:prstGeom prst="rect">
            <a:avLst/>
          </a:prstGeom>
        </p:spPr>
        <p:txBody>
          <a:bodyPr wrap="square">
            <a:spAutoFit/>
          </a:bodyPr>
          <a:p>
            <a:pPr indent="0" algn="just">
              <a:lnSpc>
                <a:spcPct val="120000"/>
              </a:lnSpc>
              <a:buClrTx/>
              <a:buSzTx/>
              <a:buFont typeface="Wingdings" panose="05000000000000000000" charset="0"/>
              <a:buNone/>
            </a:pPr>
            <a:r>
              <a:rPr lang="zh-CN" altLang="en-US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全国城镇污水处理厂约</a:t>
            </a:r>
            <a:r>
              <a:rPr lang="en-US" altLang="zh-CN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000座，日处理能力约</a:t>
            </a:r>
            <a:r>
              <a:rPr lang="en-US" altLang="zh-CN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2.83</a:t>
            </a:r>
            <a:r>
              <a:rPr lang="zh-CN" altLang="en-US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亿立方米，</a:t>
            </a:r>
            <a:r>
              <a:rPr lang="zh-CN" altLang="en-US" b="1" i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日均耗电超</a:t>
            </a:r>
            <a:r>
              <a:rPr lang="en-US" altLang="zh-CN" b="1" i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i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亿度</a:t>
            </a:r>
            <a:r>
              <a:rPr lang="zh-CN" altLang="en-US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。其中曝气系统占总能耗约60%，长期依赖人工经验操控参数，"过量曝气"和"过量加药"是行业普遍现象，</a:t>
            </a:r>
            <a:r>
              <a:rPr lang="zh-CN" altLang="en-US" b="1" i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每年直接浪费数十亿元</a:t>
            </a:r>
            <a:r>
              <a:rPr lang="zh-CN" altLang="en-US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i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just">
              <a:lnSpc>
                <a:spcPct val="120000"/>
              </a:lnSpc>
              <a:buClrTx/>
              <a:buSzTx/>
              <a:buFont typeface="Wingdings" panose="05000000000000000000" charset="0"/>
              <a:buNone/>
            </a:pPr>
            <a:r>
              <a:rPr lang="en-US" altLang="zh-CN" sz="1000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lang="zh-CN" altLang="en-US" sz="1000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数据来源：住建部统计口径</a:t>
            </a:r>
            <a:endParaRPr lang="zh-CN" altLang="en-US" sz="1000" b="1" i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just">
              <a:lnSpc>
                <a:spcPct val="120000"/>
              </a:lnSpc>
              <a:buClrTx/>
              <a:buSzTx/>
              <a:buFont typeface="Wingdings" panose="05000000000000000000" charset="0"/>
              <a:buNone/>
            </a:pPr>
            <a:endParaRPr lang="zh-CN" altLang="en-US" b="1" i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just">
              <a:lnSpc>
                <a:spcPct val="120000"/>
              </a:lnSpc>
              <a:buClrTx/>
              <a:buSzTx/>
              <a:buFont typeface="Wingdings" panose="05000000000000000000" charset="0"/>
              <a:buNone/>
            </a:pPr>
            <a:r>
              <a:rPr lang="zh-CN" altLang="en-US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传统水处理</a:t>
            </a:r>
            <a:r>
              <a:rPr lang="zh-CN" altLang="en-US" b="1" i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三大痛点</a:t>
            </a:r>
            <a:r>
              <a:rPr lang="zh-CN" altLang="en-US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b="1" i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just">
              <a:lnSpc>
                <a:spcPct val="120000"/>
              </a:lnSpc>
              <a:buClrTx/>
              <a:buSzTx/>
              <a:buFont typeface="Wingdings" panose="05000000000000000000" charset="0"/>
              <a:buNone/>
            </a:pPr>
            <a:r>
              <a:rPr lang="en-US" altLang="zh-CN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b="1" i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人工经验天花板</a:t>
            </a:r>
            <a:r>
              <a:rPr lang="zh-CN" altLang="en-US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：参数调整依赖工人经验，水质波动响应慢</a:t>
            </a:r>
            <a:r>
              <a:rPr lang="en-US" altLang="zh-CN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4~6</a:t>
            </a:r>
            <a:r>
              <a:rPr lang="zh-CN" altLang="en-US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小时</a:t>
            </a:r>
            <a:endParaRPr lang="zh-CN" altLang="en-US" b="1" i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just">
              <a:lnSpc>
                <a:spcPct val="120000"/>
              </a:lnSpc>
              <a:buClrTx/>
              <a:buSzTx/>
              <a:buFont typeface="Wingdings" panose="05000000000000000000" charset="0"/>
              <a:buNone/>
            </a:pPr>
            <a:r>
              <a:rPr lang="en-US" altLang="zh-CN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b="1" i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能耗高居不下</a:t>
            </a:r>
            <a:r>
              <a:rPr lang="zh-CN" altLang="en-US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：曝气、加药、管网泵站能耗缺乏精准控制，浪费严重</a:t>
            </a:r>
            <a:endParaRPr lang="zh-CN" altLang="en-US" b="1" i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just">
              <a:lnSpc>
                <a:spcPct val="120000"/>
              </a:lnSpc>
              <a:buClrTx/>
              <a:buSzTx/>
              <a:buFont typeface="Wingdings" panose="05000000000000000000" charset="0"/>
              <a:buNone/>
            </a:pPr>
            <a:r>
              <a:rPr lang="en-US" altLang="zh-CN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b="1" i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应急处置滞后</a:t>
            </a:r>
            <a:r>
              <a:rPr lang="zh-CN" altLang="en-US" b="1" i="0">
                <a:latin typeface="微软雅黑" panose="020B0503020204020204" pitchFamily="34" charset="-122"/>
                <a:ea typeface="微软雅黑" panose="020B0503020204020204" pitchFamily="34" charset="-122"/>
              </a:rPr>
              <a:t>：污染溯源人工操作需数天，超标即受环保处罚</a:t>
            </a:r>
            <a:endParaRPr lang="zh-CN" altLang="en-US" b="1" i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感叹号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5784" y="3828311"/>
            <a:ext cx="269170" cy="269170"/>
          </a:xfrm>
          <a:prstGeom prst="rect">
            <a:avLst/>
          </a:prstGeom>
        </p:spPr>
      </p:pic>
      <p:pic>
        <p:nvPicPr>
          <p:cNvPr id="6" name="图片 5" descr="感叹号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5784" y="5169717"/>
            <a:ext cx="269170" cy="269170"/>
          </a:xfrm>
          <a:prstGeom prst="rect">
            <a:avLst/>
          </a:prstGeom>
        </p:spPr>
      </p:pic>
      <p:pic>
        <p:nvPicPr>
          <p:cNvPr id="7" name="图片 6" descr="感叹号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5784" y="4521550"/>
            <a:ext cx="269170" cy="269170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12"/>
          <a:stretch>
            <a:fillRect/>
          </a:stretch>
        </p:blipFill>
        <p:spPr>
          <a:xfrm>
            <a:off x="6100761" y="1279450"/>
            <a:ext cx="5264684" cy="183594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054418" y="3244898"/>
            <a:ext cx="6094413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>
              <a:lnSpc>
                <a:spcPct val="120000"/>
              </a:lnSpc>
              <a:buClrTx/>
              <a:buSzTx/>
              <a:buFont typeface="Wingdings" panose="05000000000000000000" charset="0"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案例：北控水务洛阳瀍东污水处理厂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buClrTx/>
              <a:buSzTx/>
              <a:buFont typeface="Wingdings" panose="05000000000000000000" charset="0"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采用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算法预测进水负荷，实现污泥厌氧消化产沼气发电，能量自给自足。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13"/>
            </p:custDataLst>
          </p:nvPr>
        </p:nvGraphicFramePr>
        <p:xfrm>
          <a:off x="6427701" y="4425690"/>
          <a:ext cx="4516755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5205"/>
                <a:gridCol w="2241550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/>
                        <a:t>指标</a:t>
                      </a:r>
                      <a:endParaRPr lang="zh-CN" altLang="en-US" sz="1800"/>
                    </a:p>
                  </a:txBody>
                  <a:tcPr marL="91416" marR="91416" marT="45708" marB="45708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/>
                        <a:t>数据</a:t>
                      </a:r>
                      <a:endParaRPr lang="zh-CN" altLang="en-US" sz="1800"/>
                    </a:p>
                  </a:txBody>
                  <a:tcPr marL="91416" marR="91416" marT="45708" marB="45708"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/>
                        <a:t>吨水电耗</a:t>
                      </a:r>
                      <a:endParaRPr lang="zh-CN" altLang="en-US" sz="1800"/>
                    </a:p>
                  </a:txBody>
                  <a:tcPr marL="91416" marR="91416" marT="45708" marB="45708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/>
                        <a:t>降低</a:t>
                      </a:r>
                      <a:r>
                        <a:rPr lang="en-US" altLang="zh-CN" sz="1800"/>
                        <a:t>18%</a:t>
                      </a:r>
                      <a:endParaRPr lang="en-US" altLang="zh-CN" sz="1800"/>
                    </a:p>
                  </a:txBody>
                  <a:tcPr marL="91416" marR="91416" marT="45708" marB="45708"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/>
                        <a:t>年碳减排量</a:t>
                      </a:r>
                      <a:endParaRPr lang="zh-CN" altLang="en-US" sz="1800"/>
                    </a:p>
                  </a:txBody>
                  <a:tcPr marL="91416" marR="91416" marT="45708" marB="45708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/>
                        <a:t>1.2</a:t>
                      </a:r>
                      <a:r>
                        <a:rPr lang="zh-CN" altLang="en-US" sz="1800"/>
                        <a:t>万吨</a:t>
                      </a:r>
                      <a:endParaRPr lang="zh-CN" altLang="en-US" sz="1800"/>
                    </a:p>
                  </a:txBody>
                  <a:tcPr marL="91416" marR="91416" marT="45708" marB="45708"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/>
                        <a:t>化学除磷成本</a:t>
                      </a:r>
                      <a:endParaRPr lang="zh-CN" altLang="en-US" sz="1800"/>
                    </a:p>
                  </a:txBody>
                  <a:tcPr marL="91416" marR="91416" marT="45708" marB="45708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/>
                        <a:t>降低</a:t>
                      </a:r>
                      <a:r>
                        <a:rPr lang="en-US" altLang="zh-CN" sz="1800"/>
                        <a:t>25%</a:t>
                      </a:r>
                      <a:endParaRPr lang="en-US" altLang="zh-CN" sz="1800"/>
                    </a:p>
                  </a:txBody>
                  <a:tcPr marL="91416" marR="91416" marT="45708" marB="45708"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/>
                        <a:t>值守人员</a:t>
                      </a:r>
                      <a:endParaRPr lang="zh-CN" altLang="en-US" sz="1800"/>
                    </a:p>
                  </a:txBody>
                  <a:tcPr marL="91416" marR="91416" marT="45708" marB="45708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/>
                        <a:t>减少</a:t>
                      </a:r>
                      <a:r>
                        <a:rPr lang="en-US" altLang="zh-CN" sz="1800"/>
                        <a:t>64%</a:t>
                      </a:r>
                      <a:endParaRPr lang="en-US" altLang="zh-CN" sz="1800"/>
                    </a:p>
                  </a:txBody>
                  <a:tcPr marL="91416" marR="91416" marT="45708" marB="45708"/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图片 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14985" y="1400175"/>
            <a:ext cx="4706620" cy="5309870"/>
          </a:xfrm>
          <a:prstGeom prst="rect">
            <a:avLst/>
          </a:prstGeom>
          <a:ln>
            <a:solidFill>
              <a:srgbClr val="006DB8"/>
            </a:solidFill>
          </a:ln>
        </p:spPr>
      </p:pic>
      <p:sp>
        <p:nvSpPr>
          <p:cNvPr id="1048872" name="文本框 11"/>
          <p:cNvSpPr txBox="1"/>
          <p:nvPr/>
        </p:nvSpPr>
        <p:spPr>
          <a:xfrm>
            <a:off x="5288123" y="6222933"/>
            <a:ext cx="6828439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fontAlgn="auto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UN Environment: “Healthy Planet, Healthy People”, GEO-6 (2019)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873" name="文本框 13"/>
          <p:cNvSpPr txBox="1"/>
          <p:nvPr/>
        </p:nvSpPr>
        <p:spPr>
          <a:xfrm>
            <a:off x="5684520" y="2085340"/>
            <a:ext cx="5918835" cy="28200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通过长期主义的政策选择，持续推动生产生活方式的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系统性变革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清洁能源；循环经济；宜居城市；可持续粮食系统；适应气候变化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），实现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健康星球，健康人类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目标。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874" name="íṧḻïḍê"/>
          <p:cNvSpPr txBox="1"/>
          <p:nvPr>
            <p:custDataLst>
              <p:tags r:id="rId2"/>
            </p:custDataLst>
          </p:nvPr>
        </p:nvSpPr>
        <p:spPr bwMode="auto">
          <a:xfrm>
            <a:off x="596900" y="29845"/>
            <a:ext cx="11388090" cy="127889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1283" tIns="40642" rIns="81283" bIns="40642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ctr">
              <a:defRPr sz="2800" spc="300">
                <a:solidFill>
                  <a:schemeClr val="bg1"/>
                </a:solidFill>
                <a:latin typeface="字魂111号-金榜招牌体" panose="00000500000000000000" pitchFamily="2" charset="-122"/>
                <a:ea typeface="字魂111号-金榜招牌体" panose="00000500000000000000" pitchFamily="2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32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展望</a:t>
            </a:r>
            <a:r>
              <a:rPr lang="en-US" altLang="zh-CN" sz="32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3</a:t>
            </a:r>
            <a:r>
              <a:rPr lang="zh-CN" altLang="en-US" sz="32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：持续推进河长制，长期主义的政策选择是关键</a:t>
            </a:r>
            <a:endParaRPr lang="zh-CN" altLang="en-US" sz="3200" b="1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 advClick="0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图片 2" descr="城市的风景&#10;&#10;描述已自动生成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60" y="357"/>
            <a:ext cx="12191082" cy="6857286"/>
          </a:xfrm>
          <a:prstGeom prst="rect">
            <a:avLst/>
          </a:prstGeom>
        </p:spPr>
      </p:pic>
      <p:sp>
        <p:nvSpPr>
          <p:cNvPr id="1048645" name="文本框 1"/>
          <p:cNvSpPr txBox="1"/>
          <p:nvPr/>
        </p:nvSpPr>
        <p:spPr>
          <a:xfrm>
            <a:off x="6096000" y="916305"/>
            <a:ext cx="57023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4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谢谢</a:t>
            </a:r>
            <a:endParaRPr lang="zh-CN" altLang="en-US" sz="4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REFSHAPE" val="195442564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REFSHAPE" val="195440932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REFSHAPE" val="195443108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PLACING_PICTURE_USER_VIEWPORT" val="{&quot;height&quot;:10978,&quot;width&quot;:19206}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PLACING_PICTURE_USER_VIEWPORT" val="{&quot;height&quot;:10978,&quot;width&quot;:19206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8.xml><?xml version="1.0" encoding="utf-8"?>
<p:tagLst xmlns:p="http://schemas.openxmlformats.org/presentationml/2006/main">
  <p:tag name="KSO_WM_UNIT_PLACING_PICTURE_USER_VIEWPORT" val="{&quot;height&quot;:8503.500787401576,&quot;width&quot;:17007.500787401576}"/>
</p:tagLst>
</file>

<file path=ppt/tags/tag9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0.xml><?xml version="1.0" encoding="utf-8"?>
<p:tagLst xmlns:p="http://schemas.openxmlformats.org/presentationml/2006/main">
  <p:tag name="KSO_WM_SLIDE_ID" val="custom20204533_4"/>
  <p:tag name="KSO_WM_TEMPLATE_SUBCATEGORY" val="0"/>
  <p:tag name="KSO_WM_TEMPLATE_MASTER_TYPE" val="1"/>
  <p:tag name="KSO_WM_TEMPLATE_COLOR_TYPE" val="1"/>
  <p:tag name="KSO_WM_SLIDE_TYPE" val="contents"/>
  <p:tag name="KSO_WM_SLIDE_SUBTYPE" val="diag"/>
  <p:tag name="KSO_WM_SLIDE_ITEM_CNT" val="4"/>
  <p:tag name="KSO_WM_SLIDE_INDEX" val="4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04533"/>
  <p:tag name="KSO_WM_SLIDE_LAYOUT" val="a_l"/>
  <p:tag name="KSO_WM_SLIDE_LAYOUT_CNT" val="1_1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SPECIAL_SOURCE" val="bdnull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SPECIAL_SOURCE" val="bdnull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SPECIAL_SOURCE" val="bdnull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OP_SCP_SHAPE_TYPE" val="Title"/>
  <p:tag name="OP_SCP_ITEM_INDEX" val="2"/>
  <p:tag name="OP_SCP_DEFAULT_TEXT" val="添加标题"/>
</p:tagLst>
</file>

<file path=ppt/tags/tag109.xml><?xml version="1.0" encoding="utf-8"?>
<p:tagLst xmlns:p="http://schemas.openxmlformats.org/presentationml/2006/main">
  <p:tag name="OP_SCP_SHAPE_TYPE" val="Title"/>
  <p:tag name="OP_SCP_ITEM_INDEX" val="3"/>
  <p:tag name="OP_SCP_DEFAULT_TEXT" val="添加标题"/>
</p:tagLst>
</file>

<file path=ppt/tags/tag110.xml><?xml version="1.0" encoding="utf-8"?>
<p:tagLst xmlns:p="http://schemas.openxmlformats.org/presentationml/2006/main">
  <p:tag name="OP_SCP_SHAPE_TYPE" val="Title"/>
  <p:tag name="OP_SCP_ITEM_INDEX" val="4"/>
  <p:tag name="OP_SCP_DEFAULT_TEXT" val="添加标题"/>
</p:tagLst>
</file>

<file path=ppt/tags/tag111.xml><?xml version="1.0" encoding="utf-8"?>
<p:tagLst xmlns:p="http://schemas.openxmlformats.org/presentationml/2006/main">
  <p:tag name="OP_SCP_SHAPE_TYPE" val="Title"/>
  <p:tag name="OP_SCP_ITEM_INDEX" val="5"/>
  <p:tag name="OP_SCP_DEFAULT_TEXT" val="添加标题"/>
</p:tagLst>
</file>

<file path=ppt/tags/tag112.xml><?xml version="1.0" encoding="utf-8"?>
<p:tagLst xmlns:p="http://schemas.openxmlformats.org/presentationml/2006/main">
  <p:tag name="OP_SCP_SHAPE_TYPE" val="Title"/>
  <p:tag name="OP_SCP_ITEM_INDEX" val="1"/>
  <p:tag name="OP_SCP_DEFAULT_TEXT" val="添加标题"/>
</p:tagLst>
</file>

<file path=ppt/tags/tag113.xml><?xml version="1.0" encoding="utf-8"?>
<p:tagLst xmlns:p="http://schemas.openxmlformats.org/presentationml/2006/main">
  <p:tag name="OP_SCP_SHAPE_TYPE" val="Title"/>
  <p:tag name="OP_SCP_ITEM_INDEX" val="2"/>
  <p:tag name="OP_SCP_DEFAULT_TEXT" val="添加标题"/>
</p:tagLst>
</file>

<file path=ppt/tags/tag114.xml><?xml version="1.0" encoding="utf-8"?>
<p:tagLst xmlns:p="http://schemas.openxmlformats.org/presentationml/2006/main">
  <p:tag name="KSO_WM_SPECIAL_SOURCE" val="bdnull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SPECIAL_SOURCE" val="bdnull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4836_3*m_h_f*1_1_1"/>
  <p:tag name="KSO_WM_TEMPLATE_CATEGORY" val="diagram"/>
  <p:tag name="KSO_WM_TEMPLATE_INDEX" val="20234836"/>
  <p:tag name="KSO_WM_UNIT_LAYERLEVEL" val="1_1_1"/>
  <p:tag name="KSO_WM_TAG_VERSION" val="3.0"/>
  <p:tag name="KSO_WM_UNIT_TEXT_FILL_FORE_SCHEMECOLOR_INDEX_BRIGHTNESS" val="0.15"/>
  <p:tag name="KSO_WM_DIAGRAM_GROUP_CODE" val="m1-1"/>
  <p:tag name="KSO_WM_DIAGRAM_MAX_ITEMCNT" val="6"/>
  <p:tag name="KSO_WM_DIAGRAM_MIN_ITEMCNT" val="3"/>
  <p:tag name="KSO_WM_DIAGRAM_VIRTUALLY_FRAME" val="{&quot;height&quot;:443.3821166992187,&quot;left&quot;:10.799842519685035,&quot;top&quot;:90.25335109920952,&quot;width&quot;:939.570551181102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单击输入你的项正文，请尽量言简意赅的阐述观点"/>
  <p:tag name="KSO_WM_UNIT_TEXT_TYPE" val="1"/>
  <p:tag name="KSO_WM_UNIT_USESOURCEFORMAT_APPLY" val="1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4836_3*m_h_f*1_1_1"/>
  <p:tag name="KSO_WM_TEMPLATE_CATEGORY" val="diagram"/>
  <p:tag name="KSO_WM_TEMPLATE_INDEX" val="20234836"/>
  <p:tag name="KSO_WM_UNIT_LAYERLEVEL" val="1_1_1"/>
  <p:tag name="KSO_WM_TAG_VERSION" val="3.0"/>
  <p:tag name="KSO_WM_UNIT_TEXT_FILL_FORE_SCHEMECOLOR_INDEX_BRIGHTNESS" val="0.15"/>
  <p:tag name="KSO_WM_DIAGRAM_GROUP_CODE" val="m1-1"/>
  <p:tag name="KSO_WM_DIAGRAM_MAX_ITEMCNT" val="6"/>
  <p:tag name="KSO_WM_DIAGRAM_MIN_ITEMCNT" val="3"/>
  <p:tag name="KSO_WM_DIAGRAM_VIRTUALLY_FRAME" val="{&quot;height&quot;:443.3821166992187,&quot;left&quot;:10.799842519685035,&quot;top&quot;:90.25335109920952,&quot;width&quot;:939.570551181102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单击输入你的项正文，请尽量言简意赅的阐述观点"/>
  <p:tag name="KSO_WM_UNIT_TEXT_TYPE" val="1"/>
  <p:tag name="KSO_WM_UNIT_USESOURCEFORMAT_APPLY" val="1"/>
</p:tagLst>
</file>

<file path=ppt/tags/tag1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4836_3*m_h_f*1_1_1"/>
  <p:tag name="KSO_WM_TEMPLATE_CATEGORY" val="diagram"/>
  <p:tag name="KSO_WM_TEMPLATE_INDEX" val="20234836"/>
  <p:tag name="KSO_WM_UNIT_LAYERLEVEL" val="1_1_1"/>
  <p:tag name="KSO_WM_TAG_VERSION" val="3.0"/>
  <p:tag name="KSO_WM_UNIT_TEXT_FILL_FORE_SCHEMECOLOR_INDEX_BRIGHTNESS" val="0.15"/>
  <p:tag name="KSO_WM_DIAGRAM_GROUP_CODE" val="m1-1"/>
  <p:tag name="KSO_WM_DIAGRAM_MAX_ITEMCNT" val="6"/>
  <p:tag name="KSO_WM_DIAGRAM_MIN_ITEMCNT" val="3"/>
  <p:tag name="KSO_WM_DIAGRAM_VIRTUALLY_FRAME" val="{&quot;height&quot;:443.3821166992187,&quot;left&quot;:10.799842519685035,&quot;top&quot;:90.25335109920952,&quot;width&quot;:939.570551181102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单击输入你的项正文，请尽量言简意赅的阐述观点"/>
  <p:tag name="KSO_WM_UNIT_TEXT_TYPE" val="1"/>
  <p:tag name="KSO_WM_UNIT_USESOURCEFORMAT_APPLY" val="1"/>
</p:tagLst>
</file>

<file path=ppt/tags/tag1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4836_3*m_h_f*1_1_1"/>
  <p:tag name="KSO_WM_TEMPLATE_CATEGORY" val="diagram"/>
  <p:tag name="KSO_WM_TEMPLATE_INDEX" val="20234836"/>
  <p:tag name="KSO_WM_UNIT_LAYERLEVEL" val="1_1_1"/>
  <p:tag name="KSO_WM_TAG_VERSION" val="3.0"/>
  <p:tag name="KSO_WM_UNIT_TEXT_FILL_FORE_SCHEMECOLOR_INDEX_BRIGHTNESS" val="0.15"/>
  <p:tag name="KSO_WM_DIAGRAM_GROUP_CODE" val="m1-1"/>
  <p:tag name="KSO_WM_DIAGRAM_MAX_ITEMCNT" val="6"/>
  <p:tag name="KSO_WM_DIAGRAM_MIN_ITEMCNT" val="3"/>
  <p:tag name="KSO_WM_DIAGRAM_VIRTUALLY_FRAME" val="{&quot;height&quot;:443.3821166992187,&quot;left&quot;:10.799842519685035,&quot;top&quot;:90.25335109920952,&quot;width&quot;:939.570551181102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单击输入你的项正文，请尽量言简意赅的阐述观点"/>
  <p:tag name="KSO_WM_UNIT_TEXT_TYPE" val="1"/>
  <p:tag name="KSO_WM_UNIT_USESOURCEFORMAT_APPLY" val="1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4836_3*m_h_f*1_1_1"/>
  <p:tag name="KSO_WM_TEMPLATE_CATEGORY" val="diagram"/>
  <p:tag name="KSO_WM_TEMPLATE_INDEX" val="20234836"/>
  <p:tag name="KSO_WM_UNIT_LAYERLEVEL" val="1_1_1"/>
  <p:tag name="KSO_WM_TAG_VERSION" val="3.0"/>
  <p:tag name="KSO_WM_UNIT_TEXT_FILL_FORE_SCHEMECOLOR_INDEX_BRIGHTNESS" val="0.15"/>
  <p:tag name="KSO_WM_DIAGRAM_GROUP_CODE" val="m1-1"/>
  <p:tag name="KSO_WM_DIAGRAM_MAX_ITEMCNT" val="6"/>
  <p:tag name="KSO_WM_DIAGRAM_MIN_ITEMCNT" val="3"/>
  <p:tag name="KSO_WM_DIAGRAM_VIRTUALLY_FRAME" val="{&quot;height&quot;:443.3821166992187,&quot;left&quot;:10.799842519685035,&quot;top&quot;:90.25335109920952,&quot;width&quot;:939.570551181102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单击输入你的项正文，请尽量言简意赅的阐述观点"/>
  <p:tag name="KSO_WM_UNIT_TEXT_TYPE" val="1"/>
  <p:tag name="KSO_WM_UNIT_USESOURCEFORMAT_APPLY" val="1"/>
</p:tagLst>
</file>

<file path=ppt/tags/tag12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4836_3*m_h_f*1_1_1"/>
  <p:tag name="KSO_WM_TEMPLATE_CATEGORY" val="diagram"/>
  <p:tag name="KSO_WM_TEMPLATE_INDEX" val="20234836"/>
  <p:tag name="KSO_WM_UNIT_LAYERLEVEL" val="1_1_1"/>
  <p:tag name="KSO_WM_TAG_VERSION" val="3.0"/>
  <p:tag name="KSO_WM_UNIT_TEXT_FILL_FORE_SCHEMECOLOR_INDEX_BRIGHTNESS" val="0.15"/>
  <p:tag name="KSO_WM_DIAGRAM_GROUP_CODE" val="m1-1"/>
  <p:tag name="KSO_WM_DIAGRAM_MAX_ITEMCNT" val="6"/>
  <p:tag name="KSO_WM_DIAGRAM_MIN_ITEMCNT" val="3"/>
  <p:tag name="KSO_WM_DIAGRAM_VIRTUALLY_FRAME" val="{&quot;height&quot;:443.3821166992187,&quot;left&quot;:10.799842519685035,&quot;top&quot;:90.25335109920952,&quot;width&quot;:939.570551181102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单击输入你的项正文，请尽量言简意赅的阐述观点"/>
  <p:tag name="KSO_WM_UNIT_TEXT_TYPE" val="1"/>
  <p:tag name="KSO_WM_UNIT_USESOURCEFORMAT_APPLY" val="1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4836_3*m_h_f*1_1_1"/>
  <p:tag name="KSO_WM_TEMPLATE_CATEGORY" val="diagram"/>
  <p:tag name="KSO_WM_TEMPLATE_INDEX" val="20234836"/>
  <p:tag name="KSO_WM_UNIT_LAYERLEVEL" val="1_1_1"/>
  <p:tag name="KSO_WM_TAG_VERSION" val="3.0"/>
  <p:tag name="KSO_WM_UNIT_TEXT_FILL_FORE_SCHEMECOLOR_INDEX_BRIGHTNESS" val="0.15"/>
  <p:tag name="KSO_WM_DIAGRAM_GROUP_CODE" val="m1-1"/>
  <p:tag name="KSO_WM_DIAGRAM_MAX_ITEMCNT" val="6"/>
  <p:tag name="KSO_WM_DIAGRAM_MIN_ITEMCNT" val="3"/>
  <p:tag name="KSO_WM_DIAGRAM_VIRTUALLY_FRAME" val="{&quot;height&quot;:443.3821166992187,&quot;left&quot;:10.799842519685035,&quot;top&quot;:90.25335109920952,&quot;width&quot;:939.570551181102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单击输入你的项正文，请尽量言简意赅的阐述观点"/>
  <p:tag name="KSO_WM_UNIT_TEXT_TYPE" val="1"/>
  <p:tag name="KSO_WM_UNIT_USESOURCEFORMAT_APPLY" val="1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4836_3*m_h_f*1_1_1"/>
  <p:tag name="KSO_WM_TEMPLATE_CATEGORY" val="diagram"/>
  <p:tag name="KSO_WM_TEMPLATE_INDEX" val="20234836"/>
  <p:tag name="KSO_WM_UNIT_LAYERLEVEL" val="1_1_1"/>
  <p:tag name="KSO_WM_TAG_VERSION" val="3.0"/>
  <p:tag name="KSO_WM_UNIT_TEXT_FILL_FORE_SCHEMECOLOR_INDEX_BRIGHTNESS" val="0.15"/>
  <p:tag name="KSO_WM_DIAGRAM_GROUP_CODE" val="m1-1"/>
  <p:tag name="KSO_WM_DIAGRAM_MAX_ITEMCNT" val="6"/>
  <p:tag name="KSO_WM_DIAGRAM_MIN_ITEMCNT" val="3"/>
  <p:tag name="KSO_WM_DIAGRAM_VIRTUALLY_FRAME" val="{&quot;height&quot;:443.3821166992187,&quot;left&quot;:10.799842519685035,&quot;top&quot;:90.25335109920952,&quot;width&quot;:939.570551181102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单击输入你的项正文，请尽量言简意赅的阐述观点"/>
  <p:tag name="KSO_WM_UNIT_TEXT_TYPE" val="1"/>
  <p:tag name="KSO_WM_UNIT_USESOURCEFORMAT_APPLY" val="1"/>
</p:tagLst>
</file>

<file path=ppt/tags/tag1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4836_3*m_h_f*1_1_1"/>
  <p:tag name="KSO_WM_TEMPLATE_CATEGORY" val="diagram"/>
  <p:tag name="KSO_WM_TEMPLATE_INDEX" val="20234836"/>
  <p:tag name="KSO_WM_UNIT_LAYERLEVEL" val="1_1_1"/>
  <p:tag name="KSO_WM_TAG_VERSION" val="3.0"/>
  <p:tag name="KSO_WM_UNIT_TEXT_FILL_FORE_SCHEMECOLOR_INDEX_BRIGHTNESS" val="0.15"/>
  <p:tag name="KSO_WM_DIAGRAM_GROUP_CODE" val="m1-1"/>
  <p:tag name="KSO_WM_DIAGRAM_MAX_ITEMCNT" val="6"/>
  <p:tag name="KSO_WM_DIAGRAM_MIN_ITEMCNT" val="3"/>
  <p:tag name="KSO_WM_DIAGRAM_VIRTUALLY_FRAME" val="{&quot;height&quot;:443.3821166992187,&quot;left&quot;:10.799842519685035,&quot;top&quot;:90.25335109920952,&quot;width&quot;:939.570551181102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单击输入你的项正文，请尽量言简意赅的阐述观点"/>
  <p:tag name="KSO_WM_UNIT_TEXT_TYPE" val="1"/>
  <p:tag name="KSO_WM_UNIT_USESOURCEFORMAT_APPLY" val="1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4836_3*m_h_f*1_1_1"/>
  <p:tag name="KSO_WM_TEMPLATE_CATEGORY" val="diagram"/>
  <p:tag name="KSO_WM_TEMPLATE_INDEX" val="20234836"/>
  <p:tag name="KSO_WM_UNIT_LAYERLEVEL" val="1_1_1"/>
  <p:tag name="KSO_WM_TAG_VERSION" val="3.0"/>
  <p:tag name="KSO_WM_UNIT_TEXT_FILL_FORE_SCHEMECOLOR_INDEX_BRIGHTNESS" val="0.15"/>
  <p:tag name="KSO_WM_DIAGRAM_GROUP_CODE" val="m1-1"/>
  <p:tag name="KSO_WM_DIAGRAM_MAX_ITEMCNT" val="6"/>
  <p:tag name="KSO_WM_DIAGRAM_MIN_ITEMCNT" val="3"/>
  <p:tag name="KSO_WM_DIAGRAM_VIRTUALLY_FRAME" val="{&quot;height&quot;:443.3821166992187,&quot;left&quot;:10.799842519685035,&quot;top&quot;:90.25335109920952,&quot;width&quot;:939.570551181102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单击输入你的项正文，请尽量言简意赅的阐述观点"/>
  <p:tag name="KSO_WM_UNIT_TEXT_TYPE" val="1"/>
  <p:tag name="KSO_WM_UNIT_USESOURCEFORMAT_APPLY" val="1"/>
</p:tagLst>
</file>

<file path=ppt/tags/tag1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4836_3*m_h_f*1_1_1"/>
  <p:tag name="KSO_WM_TEMPLATE_CATEGORY" val="diagram"/>
  <p:tag name="KSO_WM_TEMPLATE_INDEX" val="20234836"/>
  <p:tag name="KSO_WM_UNIT_LAYERLEVEL" val="1_1_1"/>
  <p:tag name="KSO_WM_TAG_VERSION" val="3.0"/>
  <p:tag name="KSO_WM_UNIT_TEXT_FILL_FORE_SCHEMECOLOR_INDEX_BRIGHTNESS" val="0.15"/>
  <p:tag name="KSO_WM_DIAGRAM_GROUP_CODE" val="m1-1"/>
  <p:tag name="KSO_WM_DIAGRAM_MAX_ITEMCNT" val="6"/>
  <p:tag name="KSO_WM_DIAGRAM_MIN_ITEMCNT" val="3"/>
  <p:tag name="KSO_WM_DIAGRAM_VIRTUALLY_FRAME" val="{&quot;height&quot;:443.3821166992187,&quot;left&quot;:10.799842519685035,&quot;top&quot;:90.25335109920952,&quot;width&quot;:939.570551181102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单击输入你的项正文，请尽量言简意赅的阐述观点"/>
  <p:tag name="KSO_WM_UNIT_TEXT_TYPE" val="1"/>
  <p:tag name="KSO_WM_UNIT_USESOURCEFORMAT_APPLY" val="1"/>
</p:tagLst>
</file>

<file path=ppt/tags/tag1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4836_3*m_h_f*1_1_1"/>
  <p:tag name="KSO_WM_TEMPLATE_CATEGORY" val="diagram"/>
  <p:tag name="KSO_WM_TEMPLATE_INDEX" val="20234836"/>
  <p:tag name="KSO_WM_UNIT_LAYERLEVEL" val="1_1_1"/>
  <p:tag name="KSO_WM_TAG_VERSION" val="3.0"/>
  <p:tag name="KSO_WM_UNIT_TEXT_FILL_FORE_SCHEMECOLOR_INDEX_BRIGHTNESS" val="0.15"/>
  <p:tag name="KSO_WM_DIAGRAM_GROUP_CODE" val="m1-1"/>
  <p:tag name="KSO_WM_DIAGRAM_MAX_ITEMCNT" val="6"/>
  <p:tag name="KSO_WM_DIAGRAM_MIN_ITEMCNT" val="3"/>
  <p:tag name="KSO_WM_DIAGRAM_VIRTUALLY_FRAME" val="{&quot;height&quot;:443.3821166992187,&quot;left&quot;:10.799842519685035,&quot;top&quot;:90.25335109920952,&quot;width&quot;:939.570551181102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单击输入你的项正文，请尽量言简意赅的阐述观点"/>
  <p:tag name="KSO_WM_UNIT_TEXT_TYPE" val="1"/>
  <p:tag name="KSO_WM_UNIT_USESOURCEFORMAT_APPLY" val="1"/>
</p:tagLst>
</file>

<file path=ppt/tags/tag13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4836_3*m_h_f*1_1_1"/>
  <p:tag name="KSO_WM_TEMPLATE_CATEGORY" val="diagram"/>
  <p:tag name="KSO_WM_TEMPLATE_INDEX" val="20234836"/>
  <p:tag name="KSO_WM_UNIT_LAYERLEVEL" val="1_1_1"/>
  <p:tag name="KSO_WM_TAG_VERSION" val="3.0"/>
  <p:tag name="KSO_WM_UNIT_TEXT_FILL_FORE_SCHEMECOLOR_INDEX_BRIGHTNESS" val="0.15"/>
  <p:tag name="KSO_WM_DIAGRAM_GROUP_CODE" val="m1-1"/>
  <p:tag name="KSO_WM_DIAGRAM_MAX_ITEMCNT" val="6"/>
  <p:tag name="KSO_WM_DIAGRAM_MIN_ITEMCNT" val="3"/>
  <p:tag name="KSO_WM_DIAGRAM_VIRTUALLY_FRAME" val="{&quot;height&quot;:443.3821166992187,&quot;left&quot;:10.799842519685035,&quot;top&quot;:90.25335109920952,&quot;width&quot;:939.570551181102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PRESET_TEXT" val="单击输入你的项正文，请尽量言简意赅的阐述观点"/>
  <p:tag name="KSO_WM_UNIT_TEXT_TYPE" val="1"/>
  <p:tag name="KSO_WM_UNIT_USESOURCEFORMAT_APPLY" val="1"/>
</p:tagLst>
</file>

<file path=ppt/tags/tag131.xml><?xml version="1.0" encoding="utf-8"?>
<p:tagLst xmlns:p="http://schemas.openxmlformats.org/presentationml/2006/main">
  <p:tag name="KSO_WM_SPECIAL_SOURCE" val="bdnull"/>
</p:tagLst>
</file>

<file path=ppt/tags/tag132.xml><?xml version="1.0" encoding="utf-8"?>
<p:tagLst xmlns:p="http://schemas.openxmlformats.org/presentationml/2006/main">
  <p:tag name="KSO_WM_SLIDE_ITEM_CNT" val="6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SPECIAL_SOURCE" val="bdnull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SPECIAL_SOURCE" val="bdnull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SPECIAL_SOURCE" val="bdnull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SPECIAL_SOURCE" val="bdnull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DIAGRAM_VIRTUALLY_FRAME" val="{&quot;height&quot;:282.95,&quot;left&quot;:39.5,&quot;top&quot;:203.8,&quot;width&quot;:888.15}"/>
</p:tagLst>
</file>

<file path=ppt/tags/tag149.xml><?xml version="1.0" encoding="utf-8"?>
<p:tagLst xmlns:p="http://schemas.openxmlformats.org/presentationml/2006/main">
  <p:tag name="KSO_WM_DIAGRAM_VIRTUALLY_FRAME" val="{&quot;height&quot;:282.95,&quot;left&quot;:39.5,&quot;top&quot;:203.8,&quot;width&quot;:888.15}"/>
</p:tagLst>
</file>

<file path=ppt/tags/tag150.xml><?xml version="1.0" encoding="utf-8"?>
<p:tagLst xmlns:p="http://schemas.openxmlformats.org/presentationml/2006/main">
  <p:tag name="KSO_WM_DIAGRAM_VIRTUALLY_FRAME" val="{&quot;height&quot;:282.95,&quot;left&quot;:39.5,&quot;top&quot;:203.8,&quot;width&quot;:888.15}"/>
</p:tagLst>
</file>

<file path=ppt/tags/tag151.xml><?xml version="1.0" encoding="utf-8"?>
<p:tagLst xmlns:p="http://schemas.openxmlformats.org/presentationml/2006/main">
  <p:tag name="KSO_WM_DIAGRAM_VIRTUALLY_FRAME" val="{&quot;height&quot;:282.95,&quot;left&quot;:39.5,&quot;top&quot;:203.8,&quot;width&quot;:888.15}"/>
</p:tagLst>
</file>

<file path=ppt/tags/tag152.xml><?xml version="1.0" encoding="utf-8"?>
<p:tagLst xmlns:p="http://schemas.openxmlformats.org/presentationml/2006/main">
  <p:tag name="KSO_WM_DIAGRAM_VIRTUALLY_FRAME" val="{&quot;height&quot;:282.95,&quot;left&quot;:39.5,&quot;top&quot;:203.8,&quot;width&quot;:888.15}"/>
</p:tagLst>
</file>

<file path=ppt/tags/tag153.xml><?xml version="1.0" encoding="utf-8"?>
<p:tagLst xmlns:p="http://schemas.openxmlformats.org/presentationml/2006/main">
  <p:tag name="KSO_WM_DIAGRAM_VIRTUALLY_FRAME" val="{&quot;height&quot;:282.95,&quot;left&quot;:39.5,&quot;top&quot;:203.8,&quot;width&quot;:888.15}"/>
</p:tagLst>
</file>

<file path=ppt/tags/tag154.xml><?xml version="1.0" encoding="utf-8"?>
<p:tagLst xmlns:p="http://schemas.openxmlformats.org/presentationml/2006/main">
  <p:tag name="KSO_WM_DIAGRAM_VIRTUALLY_FRAME" val="{&quot;height&quot;:282.95,&quot;left&quot;:39.5,&quot;top&quot;:203.8,&quot;width&quot;:888.15}"/>
</p:tagLst>
</file>

<file path=ppt/tags/tag155.xml><?xml version="1.0" encoding="utf-8"?>
<p:tagLst xmlns:p="http://schemas.openxmlformats.org/presentationml/2006/main">
  <p:tag name="KSO_WM_DIAGRAM_VIRTUALLY_FRAME" val="{&quot;height&quot;:282.95,&quot;left&quot;:39.5,&quot;top&quot;:203.8,&quot;width&quot;:888.15}"/>
</p:tagLst>
</file>

<file path=ppt/tags/tag156.xml><?xml version="1.0" encoding="utf-8"?>
<p:tagLst xmlns:p="http://schemas.openxmlformats.org/presentationml/2006/main">
  <p:tag name="KSO_WM_DIAGRAM_VIRTUALLY_FRAME" val="{&quot;height&quot;:282.95,&quot;left&quot;:39.5,&quot;top&quot;:203.8,&quot;width&quot;:888.15}"/>
</p:tagLst>
</file>

<file path=ppt/tags/tag157.xml><?xml version="1.0" encoding="utf-8"?>
<p:tagLst xmlns:p="http://schemas.openxmlformats.org/presentationml/2006/main">
  <p:tag name="KSO_WM_SPECIAL_SOURCE" val="bdnull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SPECIAL_SOURCE" val="bdnull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SPECIAL_SOURCE" val="bdnull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SPECIAL_SOURCE" val="bdnull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UNIT_PLACING_PICTURE_USER_VIEWPORT" val="{&quot;height&quot;:10230,&quot;width&quot;:18019}"/>
</p:tagLst>
</file>

<file path=ppt/tags/tag166.xml><?xml version="1.0" encoding="utf-8"?>
<p:tagLst xmlns:p="http://schemas.openxmlformats.org/presentationml/2006/main">
  <p:tag name="KSO_WM_SPECIAL_SOURCE" val="bdnull"/>
</p:tagLst>
</file>

<file path=ppt/tags/tag167.xml><?xml version="1.0" encoding="utf-8"?>
<p:tagLst xmlns:p="http://schemas.openxmlformats.org/presentationml/2006/main">
  <p:tag name="KSO_WM_SLIDE_ID" val="custom20204533_4"/>
  <p:tag name="KSO_WM_TEMPLATE_SUBCATEGORY" val="0"/>
  <p:tag name="KSO_WM_TEMPLATE_MASTER_TYPE" val="1"/>
  <p:tag name="KSO_WM_TEMPLATE_COLOR_TYPE" val="1"/>
  <p:tag name="KSO_WM_SLIDE_TYPE" val="contents"/>
  <p:tag name="KSO_WM_SLIDE_SUBTYPE" val="diag"/>
  <p:tag name="KSO_WM_SLIDE_ITEM_CNT" val="4"/>
  <p:tag name="KSO_WM_SLIDE_INDEX" val="4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04533"/>
  <p:tag name="KSO_WM_SLIDE_LAYOUT" val="a_l"/>
  <p:tag name="KSO_WM_SLIDE_LAYOUT_CNT" val="1_1"/>
</p:tagLst>
</file>

<file path=ppt/tags/tag168.xml><?xml version="1.0" encoding="utf-8"?>
<p:tagLst xmlns:p="http://schemas.openxmlformats.org/presentationml/2006/main">
  <p:tag name="KSO_WM_UNIT_PLACING_PICTURE_USER_VIEWPORT" val="{&quot;height&quot;:8503.500787401576,&quot;width&quot;:17007.500787401576}"/>
</p:tagLst>
</file>

<file path=ppt/tags/tag16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70.xml><?xml version="1.0" encoding="utf-8"?>
<p:tagLst xmlns:p="http://schemas.openxmlformats.org/presentationml/2006/main">
  <p:tag name="KSO_WM_UNIT_PLACING_PICTURE_USER_VIEWPORT" val="{&quot;height&quot;:8503.500787401576,&quot;width&quot;:17007.500787401576}"/>
</p:tagLst>
</file>

<file path=ppt/tags/tag17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SPECIAL_SOURCE" val="bdnull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SPECIAL_SOURCE" val="bdnull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SPECIAL_SOURCE" val="bdnull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SPECIAL_SOURCE" val="bdnull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BEAUTIFY_FLAG" val="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SPECIAL_SOURCE" val="bdnull"/>
</p:tagLst>
</file>

<file path=ppt/tags/tag277.xml><?xml version="1.0" encoding="utf-8"?>
<p:tagLst xmlns:p="http://schemas.openxmlformats.org/presentationml/2006/main">
  <p:tag name="KSO_WM_BEAUTIFY_FLAG" val=""/>
</p:tagLst>
</file>

<file path=ppt/tags/tag278.xml><?xml version="1.0" encoding="utf-8"?>
<p:tagLst xmlns:p="http://schemas.openxmlformats.org/presentationml/2006/main">
  <p:tag name="KSO_WM_BEAUTIFY_FLAG" val=""/>
</p:tagLst>
</file>

<file path=ppt/tags/tag279.xml><?xml version="1.0" encoding="utf-8"?>
<p:tagLst xmlns:p="http://schemas.openxmlformats.org/presentationml/2006/main">
  <p:tag name="KSO_WM_SPECIAL_SOURCE" val="bdnull"/>
</p:tagLst>
</file>

<file path=ppt/tags/tag280.xml><?xml version="1.0" encoding="utf-8"?>
<p:tagLst xmlns:p="http://schemas.openxmlformats.org/presentationml/2006/main">
  <p:tag name="KSO_WM_BEAUTIFY_FLAG" val="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1642_3*n_h_h_f*170_2_1_1"/>
  <p:tag name="KSO_WM_TEMPLATE_CATEGORY" val="diagram"/>
  <p:tag name="KSO_WM_TEMPLATE_INDEX" val="20231642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UNIT_VALUE" val="96"/>
  <p:tag name="KSO_WM_UNIT_TYPE" val="n_h_h_f"/>
  <p:tag name="KSO_WM_UNIT_INDEX" val="170_2_1_1"/>
  <p:tag name="KSO_WM_UNIT_PRESET_TEXT" val="单击此处添加正文，文字是您思想的提炼，请言简意赅的阐述您的观点。"/>
  <p:tag name="KSO_WM_UNIT_FILL_TYPE" val="3"/>
  <p:tag name="KSO_WM_UNIT_TEXT_FILL_FORE_SCHEMECOLOR_INDEX" val="1"/>
  <p:tag name="KSO_WM_UNIT_TEXT_FILL_TYPE" val="1"/>
  <p:tag name="KSO_WM_UNIT_TEXT_TYPE" val="1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.8999999761581421},{&quot;brightness&quot;:0,&quot;colorType&quot;:1,&quot;foreColorIndex&quot;:2,&quot;pos&quot;:1,&quot;transparency&quot;:1}],&quot;type&quot;:3},&quot;glow&quot;:{&quot;colorType&quot;:0},&quot;line&quot;:{&quot;gradient&quot;:[{&quot;brightness&quot;:0,&quot;colorType&quot;:1,&quot;foreColorIndex&quot;:14,&quot;pos&quot;:0,&quot;transparency&quot;:1},{&quot;brightness&quot;:0,&quot;colorType&quot;:1,&quot;foreColorIndex&quot;:6,&quot;pos&quot;:1,&quot;transparency&quot;:0.5}],&quot;type&quot;:2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82.xml><?xml version="1.0" encoding="utf-8"?>
<p:tagLst xmlns:p="http://schemas.openxmlformats.org/presentationml/2006/main">
  <p:tag name="KSO_WM_UNIT_COMPATIBLE" val="0"/>
  <p:tag name="KSO_WM_UNIT_DIAGRAM_ISREFERUNIT" val="0"/>
  <p:tag name="KSO_WM_TEMPLATE_CATEGORY" val="diagram"/>
  <p:tag name="KSO_WM_UNIT_LAYERLEVEL" val="1_1_1"/>
  <p:tag name="KSO_WM_DIAGRAM_COLOR_TRICK" val="1"/>
  <p:tag name="KSO_WM_DIAGRAM_GROUP_CODE" val="n1-1"/>
  <p:tag name="KSO_WM_UNIT_INDEX" val="170_1_1"/>
  <p:tag name="KSO_WM_DIAGRAM_MAX_ITEMCNT" val="6"/>
  <p:tag name="KSO_WM_DIAGRAM_VIRTUALLY_FRAME" val="{&quot;height&quot;:368.35,&quot;left&quot;:-7.5,&quot;top&quot;:64.1,&quot;width&quot;:961.55}"/>
  <p:tag name="KSO_WM_UNIT_HIGHLIGHT" val="0"/>
  <p:tag name="KSO_WM_UNIT_DIAGRAM_ISNUMVISUAL" val="0"/>
  <p:tag name="KSO_WM_UNIT_ID" val="diagram20231642_3*n_h_a*170_1_1"/>
  <p:tag name="KSO_WM_TEMPLATE_INDEX" val="20231642"/>
  <p:tag name="KSO_WM_TAG_VERSION" val="3.0"/>
  <p:tag name="KSO_WM_DIAGRAM_VERSION" val="3"/>
  <p:tag name="KSO_WM_DIAGRAM_COLOR_TEXT_CAN_REMOVE" val="n"/>
  <p:tag name="KSO_WM_UNIT_ISCONTENTSTITLE" val="0"/>
  <p:tag name="KSO_WM_UNIT_ISNUMDGMTITLE" val="0"/>
  <p:tag name="KSO_WM_UNIT_NOCLEAR" val="0"/>
  <p:tag name="KSO_WM_UNIT_TYPE" val="n_h_a"/>
  <p:tag name="KSO_WM_DIAGRAM_MIN_ITEMCNT" val="2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VALUE" val="42"/>
  <p:tag name="KSO_WM_UNIT_TEXT_TYPE" val="1"/>
  <p:tag name="KSO_WM_BEAUTIFY_FLAG" val="#wm#"/>
  <p:tag name="KSO_WM_UNIT_PRESET_TEXT" val="添加标题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42_3*n_h_i*170_1_2"/>
  <p:tag name="KSO_WM_TEMPLATE_CATEGORY" val="diagram"/>
  <p:tag name="KSO_WM_TEMPLATE_INDEX" val="2023164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UNIT_TYPE" val="n_h_i"/>
  <p:tag name="KSO_WM_UNIT_INDEX" val="170_1_2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.800000011920929},{&quot;brightness&quot;:0,&quot;colorType&quot;:1,&quot;foreColorIndex&quot;:5,&quot;pos&quot;:1,&quot;transparency&quot;:0.800000011920929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42_3*n_h_i*170_1_1"/>
  <p:tag name="KSO_WM_TEMPLATE_CATEGORY" val="diagram"/>
  <p:tag name="KSO_WM_TEMPLATE_INDEX" val="2023164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UNIT_TYPE" val="n_h_i"/>
  <p:tag name="KSO_WM_UNIT_INDEX" val="170_1_1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1642_3*n_h_h_f*170_2_2_1"/>
  <p:tag name="KSO_WM_TEMPLATE_CATEGORY" val="diagram"/>
  <p:tag name="KSO_WM_TEMPLATE_INDEX" val="20231642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UNIT_VALUE" val="96"/>
  <p:tag name="KSO_WM_UNIT_TYPE" val="n_h_h_f"/>
  <p:tag name="KSO_WM_UNIT_INDEX" val="170_2_2_1"/>
  <p:tag name="KSO_WM_UNIT_PRESET_TEXT" val="单击此处输入你的正文，文字是您思想的提炼，为了最终演示发布的良好效果，请言简意赅的阐述观点。"/>
  <p:tag name="KSO_WM_UNIT_FILL_TYPE" val="3"/>
  <p:tag name="KSO_WM_UNIT_TEXT_FILL_FORE_SCHEMECOLOR_INDEX" val="1"/>
  <p:tag name="KSO_WM_UNIT_TEXT_FILL_TYPE" val="1"/>
  <p:tag name="KSO_WM_UNIT_TEXT_TYPE" val="1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.8999999761581421},{&quot;brightness&quot;:0,&quot;colorType&quot;:1,&quot;foreColorIndex&quot;:2,&quot;pos&quot;:1,&quot;transparency&quot;:1}],&quot;type&quot;:3},&quot;glow&quot;:{&quot;colorType&quot;:0},&quot;line&quot;:{&quot;gradient&quot;:[{&quot;brightness&quot;:0,&quot;colorType&quot;:1,&quot;foreColorIndex&quot;:14,&quot;pos&quot;:0,&quot;transparency&quot;:1},{&quot;brightness&quot;:0,&quot;colorType&quot;:1,&quot;foreColorIndex&quot;:6,&quot;pos&quot;:1,&quot;transparency&quot;:0.5}],&quot;type&quot;:2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1642_3*n_h_h_f*170_2_4_1"/>
  <p:tag name="KSO_WM_TEMPLATE_CATEGORY" val="diagram"/>
  <p:tag name="KSO_WM_TEMPLATE_INDEX" val="20231642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UNIT_VALUE" val="96"/>
  <p:tag name="KSO_WM_UNIT_TYPE" val="n_h_h_f"/>
  <p:tag name="KSO_WM_UNIT_INDEX" val="170_2_4_1"/>
  <p:tag name="KSO_WM_UNIT_PRESET_TEXT" val="单击此处添加正文，文字是您思想的提炼，请言简意赅的阐述您的观点。"/>
  <p:tag name="KSO_WM_UNIT_FILL_TYPE" val="3"/>
  <p:tag name="KSO_WM_UNIT_TEXT_FILL_FORE_SCHEMECOLOR_INDEX" val="1"/>
  <p:tag name="KSO_WM_UNIT_TEXT_FILL_TYPE" val="1"/>
  <p:tag name="KSO_WM_UNIT_TEXT_TYPE" val="1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.8999999761581421},{&quot;brightness&quot;:0,&quot;colorType&quot;:1,&quot;foreColorIndex&quot;:2,&quot;pos&quot;:1,&quot;transparency&quot;:1}],&quot;type&quot;:3},&quot;glow&quot;:{&quot;colorType&quot;:0},&quot;line&quot;:{&quot;gradient&quot;:[{&quot;brightness&quot;:0,&quot;colorType&quot;:1,&quot;foreColorIndex&quot;:14,&quot;pos&quot;:0,&quot;transparency&quot;:1},{&quot;brightness&quot;:0,&quot;colorType&quot;:1,&quot;foreColorIndex&quot;:6,&quot;pos&quot;:1,&quot;transparency&quot;:0.5}],&quot;type&quot;:2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70_2_2_1"/>
  <p:tag name="KSO_WM_UNIT_ID" val="diagram20231642_3*n_h_h_i*170_2_2_1"/>
  <p:tag name="KSO_WM_TEMPLATE_CATEGORY" val="diagram"/>
  <p:tag name="KSO_WM_TEMPLATE_INDEX" val="20231642"/>
  <p:tag name="KSO_WM_UNIT_LAYERLEVEL" val="1_1_1_1"/>
  <p:tag name="KSO_WM_TAG_VERSION" val="3.0"/>
  <p:tag name="KSO_WM_UNIT_TEXT_FILL_FORE_SCHEMECOLOR_INDEX_BRIGHTNESS" val="0.15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.6000000238418579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70_2_3_1"/>
  <p:tag name="KSO_WM_UNIT_ID" val="diagram20231642_3*n_h_h_i*170_2_3_1"/>
  <p:tag name="KSO_WM_TEMPLATE_CATEGORY" val="diagram"/>
  <p:tag name="KSO_WM_TEMPLATE_INDEX" val="20231642"/>
  <p:tag name="KSO_WM_UNIT_LAYERLEVEL" val="1_1_1_1"/>
  <p:tag name="KSO_WM_TAG_VERSION" val="3.0"/>
  <p:tag name="KSO_WM_UNIT_TEXT_FILL_FORE_SCHEMECOLOR_INDEX_BRIGHTNESS" val="0.15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.6000000238418579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1642_3*n_h_h_f*170_2_3_1"/>
  <p:tag name="KSO_WM_TEMPLATE_CATEGORY" val="diagram"/>
  <p:tag name="KSO_WM_TEMPLATE_INDEX" val="20231642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UNIT_VALUE" val="96"/>
  <p:tag name="KSO_WM_UNIT_TYPE" val="n_h_h_f"/>
  <p:tag name="KSO_WM_UNIT_INDEX" val="170_2_3_1"/>
  <p:tag name="KSO_WM_UNIT_PRESET_TEXT" val="单击此处输入你的正文，文字是您思想的提炼，为了最终演示发布的良好效果，请言简意赅的阐述观点。"/>
  <p:tag name="KSO_WM_UNIT_FILL_TYPE" val="3"/>
  <p:tag name="KSO_WM_UNIT_TEXT_FILL_FORE_SCHEMECOLOR_INDEX" val="1"/>
  <p:tag name="KSO_WM_UNIT_TEXT_FILL_TYPE" val="1"/>
  <p:tag name="KSO_WM_UNIT_TEXT_TYPE" val="1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.8999999761581421},{&quot;brightness&quot;:0,&quot;colorType&quot;:1,&quot;foreColorIndex&quot;:2,&quot;pos&quot;:1,&quot;transparency&quot;:1}],&quot;type&quot;:3},&quot;glow&quot;:{&quot;colorType&quot;:0},&quot;line&quot;:{&quot;gradient&quot;:[{&quot;brightness&quot;:0,&quot;colorType&quot;:1,&quot;foreColorIndex&quot;:14,&quot;pos&quot;:0,&quot;transparency&quot;:1},{&quot;brightness&quot;:0,&quot;colorType&quot;:1,&quot;foreColorIndex&quot;:6,&quot;pos&quot;:1,&quot;transparency&quot;:0.5}],&quot;type&quot;:2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70_2_4_1"/>
  <p:tag name="KSO_WM_UNIT_ID" val="diagram20231642_3*n_h_h_i*170_2_4_1"/>
  <p:tag name="KSO_WM_TEMPLATE_CATEGORY" val="diagram"/>
  <p:tag name="KSO_WM_TEMPLATE_INDEX" val="20231642"/>
  <p:tag name="KSO_WM_UNIT_LAYERLEVEL" val="1_1_1_1"/>
  <p:tag name="KSO_WM_TAG_VERSION" val="3.0"/>
  <p:tag name="KSO_WM_UNIT_TEXT_FILL_FORE_SCHEMECOLOR_INDEX_BRIGHTNESS" val="0.15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.6000000238418579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70_2_1_1"/>
  <p:tag name="KSO_WM_UNIT_ID" val="diagram20231642_3*n_h_h_i*170_2_1_1"/>
  <p:tag name="KSO_WM_TEMPLATE_CATEGORY" val="diagram"/>
  <p:tag name="KSO_WM_TEMPLATE_INDEX" val="20231642"/>
  <p:tag name="KSO_WM_UNIT_LAYERLEVEL" val="1_1_1_1"/>
  <p:tag name="KSO_WM_TAG_VERSION" val="3.0"/>
  <p:tag name="KSO_WM_UNIT_TEXT_FILL_FORE_SCHEMECOLOR_INDEX_BRIGHTNESS" val="0.15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.6000000238418579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BEAUTIFY_FLAG" val=""/>
  <p:tag name="KSO_WM_UNIT_FILL_TYPE" val="3"/>
  <p:tag name="KSO_WM_DIAGRAM_USE_COLOR_VALUE" val="{&quot;color_scheme&quot;:1,&quot;color_type&quot;:1,&quot;theme_color_indexes&quot;:[5,6,5,6,5,6]}"/>
</p:tagLst>
</file>

<file path=ppt/tags/tag292.xml><?xml version="1.0" encoding="utf-8"?>
<p:tagLst xmlns:p="http://schemas.openxmlformats.org/presentationml/2006/main">
  <p:tag name="KSO_WM_SPECIAL_SOURCE" val="bdnull"/>
</p:tagLst>
</file>

<file path=ppt/tags/tag293.xml><?xml version="1.0" encoding="utf-8"?>
<p:tagLst xmlns:p="http://schemas.openxmlformats.org/presentationml/2006/main">
  <p:tag name="KSO_WM_BEAUTIFY_FLAG" val=""/>
</p:tagLst>
</file>

<file path=ppt/tags/tag294.xml><?xml version="1.0" encoding="utf-8"?>
<p:tagLst xmlns:p="http://schemas.openxmlformats.org/presentationml/2006/main">
  <p:tag name="TABLE_ENDDRAG_ORIGIN_RECT" val="913*441"/>
  <p:tag name="TABLE_ENDDRAG_RECT" val="18*70*913*441"/>
  <p:tag name="KSO_WM_BEAUTIFY_FLAG" val=""/>
</p:tagLst>
</file>

<file path=ppt/tags/tag295.xml><?xml version="1.0" encoding="utf-8"?>
<p:tagLst xmlns:p="http://schemas.openxmlformats.org/presentationml/2006/main">
  <p:tag name="KSO_WM_BEAUTIFY_FLAG" val=""/>
</p:tagLst>
</file>

<file path=ppt/tags/tag296.xml><?xml version="1.0" encoding="utf-8"?>
<p:tagLst xmlns:p="http://schemas.openxmlformats.org/presentationml/2006/main">
  <p:tag name="KSO_WM_BEAUTIFY_FLAG" val=""/>
</p:tagLst>
</file>

<file path=ppt/tags/tag297.xml><?xml version="1.0" encoding="utf-8"?>
<p:tagLst xmlns:p="http://schemas.openxmlformats.org/presentationml/2006/main">
  <p:tag name="KSO_WM_SPECIAL_SOURCE" val="bdnull"/>
</p:tagLst>
</file>

<file path=ppt/tags/tag298.xml><?xml version="1.0" encoding="utf-8"?>
<p:tagLst xmlns:p="http://schemas.openxmlformats.org/presentationml/2006/main">
  <p:tag name="KSO_WM_BEAUTIFY_FLAG" val=""/>
</p:tagLst>
</file>

<file path=ppt/tags/tag299.xml><?xml version="1.0" encoding="utf-8"?>
<p:tagLst xmlns:p="http://schemas.openxmlformats.org/presentationml/2006/main">
  <p:tag name="KSO_WM_BEAUTIFY_FLAG" val=""/>
</p:tagLst>
</file>

<file path=ppt/tags/tag300.xml><?xml version="1.0" encoding="utf-8"?>
<p:tagLst xmlns:p="http://schemas.openxmlformats.org/presentationml/2006/main">
  <p:tag name="KSO_WM_BEAUTIFY_FLAG" val=""/>
</p:tagLst>
</file>

<file path=ppt/tags/tag301.xml><?xml version="1.0" encoding="utf-8"?>
<p:tagLst xmlns:p="http://schemas.openxmlformats.org/presentationml/2006/main">
  <p:tag name="KSO_WM_BEAUTIFY_FLAG" val="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SPECIAL_SOURCE" val="bdnull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SPECIAL_SOURCE" val="bdnull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DIAGRAM_VIRTUALLY_FRAME" val="{&quot;height&quot;:432.7836486816406,&quot;left&quot;:554.65,&quot;top&quot;:92.85,&quot;width&quot;:362.5511779785156}"/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DIAGRAM_VIRTUALLY_FRAME" val="{&quot;height&quot;:432.7836486816406,&quot;left&quot;:554.65,&quot;top&quot;:92.85,&quot;width&quot;:362.5511779785156}"/>
  <p:tag name="KSO_WM_BEAUTIFY_FLAG" val=""/>
</p:tagLst>
</file>

<file path=ppt/tags/tag313.xml><?xml version="1.0" encoding="utf-8"?>
<p:tagLst xmlns:p="http://schemas.openxmlformats.org/presentationml/2006/main">
  <p:tag name="KSO_WM_BEAUTIFY_FLAG" val=""/>
</p:tagLst>
</file>

<file path=ppt/tags/tag314.xml><?xml version="1.0" encoding="utf-8"?>
<p:tagLst xmlns:p="http://schemas.openxmlformats.org/presentationml/2006/main">
  <p:tag name="KSO_WM_SPECIAL_SOURCE" val="bdnull"/>
</p:tagLst>
</file>

<file path=ppt/tags/tag315.xml><?xml version="1.0" encoding="utf-8"?>
<p:tagLst xmlns:p="http://schemas.openxmlformats.org/presentationml/2006/main">
  <p:tag name="KSO_WM_BEAUTIFY_FLAG" val=""/>
</p:tagLst>
</file>

<file path=ppt/tags/tag316.xml><?xml version="1.0" encoding="utf-8"?>
<p:tagLst xmlns:p="http://schemas.openxmlformats.org/presentationml/2006/main">
  <p:tag name="KSO_WM_BEAUTIFY_FLAG" val=""/>
</p:tagLst>
</file>

<file path=ppt/tags/tag317.xml><?xml version="1.0" encoding="utf-8"?>
<p:tagLst xmlns:p="http://schemas.openxmlformats.org/presentationml/2006/main">
  <p:tag name="KSO_WM_BEAUTIFY_FLAG" val=""/>
</p:tagLst>
</file>

<file path=ppt/tags/tag318.xml><?xml version="1.0" encoding="utf-8"?>
<p:tagLst xmlns:p="http://schemas.openxmlformats.org/presentationml/2006/main">
  <p:tag name="KSO_WM_SPECIAL_SOURCE" val="bdnull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DIAGRAM_VIRTUALLY_FRAME" val="{&quot;height&quot;:436.7,&quot;left&quot;:564,&quot;top&quot;:86.25,&quot;width&quot;:365.55}"/>
  <p:tag name="KSO_WM_BEAUTIFY_FLAG" val=""/>
</p:tagLst>
</file>

<file path=ppt/tags/tag321.xml><?xml version="1.0" encoding="utf-8"?>
<p:tagLst xmlns:p="http://schemas.openxmlformats.org/presentationml/2006/main">
  <p:tag name="KSO_WM_DIAGRAM_VIRTUALLY_FRAME" val="{&quot;height&quot;:436.7,&quot;left&quot;:564,&quot;top&quot;:86.25,&quot;width&quot;:365.55}"/>
  <p:tag name="KSO_WM_BEAUTIFY_FLAG" val=""/>
</p:tagLst>
</file>

<file path=ppt/tags/tag322.xml><?xml version="1.0" encoding="utf-8"?>
<p:tagLst xmlns:p="http://schemas.openxmlformats.org/presentationml/2006/main">
  <p:tag name="KSO_WM_BEAUTIFY_FLAG" val=""/>
</p:tagLst>
</file>

<file path=ppt/tags/tag323.xml><?xml version="1.0" encoding="utf-8"?>
<p:tagLst xmlns:p="http://schemas.openxmlformats.org/presentationml/2006/main">
  <p:tag name="KSO_WM_SPECIAL_SOURCE" val="bdnull"/>
</p:tagLst>
</file>

<file path=ppt/tags/tag324.xml><?xml version="1.0" encoding="utf-8"?>
<p:tagLst xmlns:p="http://schemas.openxmlformats.org/presentationml/2006/main">
  <p:tag name="KSO_WM_BEAUTIFY_FLAG" val=""/>
</p:tagLst>
</file>

<file path=ppt/tags/tag325.xml><?xml version="1.0" encoding="utf-8"?>
<p:tagLst xmlns:p="http://schemas.openxmlformats.org/presentationml/2006/main">
  <p:tag name="KSO_WM_BEAUTIFY_FLAG" val=""/>
  <p:tag name="KSO_WM_DIAGRAM_VIRTUALLY_FRAME" val="{&quot;height&quot;:402.95,&quot;left&quot;:2.75,&quot;top&quot;:95.75,&quot;width&quot;:950.8}"/>
</p:tagLst>
</file>

<file path=ppt/tags/tag326.xml><?xml version="1.0" encoding="utf-8"?>
<p:tagLst xmlns:p="http://schemas.openxmlformats.org/presentationml/2006/main">
  <p:tag name="KSO_WM_DIAGRAM_VIRTUALLY_FRAME" val="{&quot;height&quot;:402.95,&quot;left&quot;:2.75,&quot;top&quot;:95.75,&quot;width&quot;:950.8}"/>
</p:tagLst>
</file>

<file path=ppt/tags/tag327.xml><?xml version="1.0" encoding="utf-8"?>
<p:tagLst xmlns:p="http://schemas.openxmlformats.org/presentationml/2006/main">
  <p:tag name="KSO_WM_BEAUTIFY_FLAG" val=""/>
</p:tagLst>
</file>

<file path=ppt/tags/tag328.xml><?xml version="1.0" encoding="utf-8"?>
<p:tagLst xmlns:p="http://schemas.openxmlformats.org/presentationml/2006/main">
  <p:tag name="KSO_WM_SPECIAL_SOURCE" val="bdnull"/>
</p:tagLst>
</file>

<file path=ppt/tags/tag329.xml><?xml version="1.0" encoding="utf-8"?>
<p:tagLst xmlns:p="http://schemas.openxmlformats.org/presentationml/2006/main">
  <p:tag name="KSO_WM_BEAUTIFY_FLAG" val=""/>
</p:tagLst>
</file>

<file path=ppt/tags/tag330.xml><?xml version="1.0" encoding="utf-8"?>
<p:tagLst xmlns:p="http://schemas.openxmlformats.org/presentationml/2006/main">
  <p:tag name="KSO_WM_BEAUTIFY_FLAG" val=""/>
</p:tagLst>
</file>

<file path=ppt/tags/tag331.xml><?xml version="1.0" encoding="utf-8"?>
<p:tagLst xmlns:p="http://schemas.openxmlformats.org/presentationml/2006/main">
  <p:tag name="KSO_WM_BEAUTIFY_FLAG" val="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OP_SCP_SHAPE_TYPE" val="Body"/>
  <p:tag name="OP_SCP_ITEM_INDEX" val="1"/>
  <p:tag name="OP_SCP_DEFAULT_TEXT" val="单击此处添加文本，单击此处添加文本。"/>
  <p:tag name="KSO_WM_BEAUTIFY_FLAG" val="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OP_SCP_SHAPE_TYPE" val="Body"/>
  <p:tag name="OP_SCP_ITEM_INDEX" val="1"/>
  <p:tag name="OP_SCP_DEFAULT_TEXT" val="单击此处添加文本，单击此处添加文本。"/>
  <p:tag name="KSO_WM_BEAUTIFY_FLAG" val=""/>
</p:tagLst>
</file>

<file path=ppt/tags/tag336.xml><?xml version="1.0" encoding="utf-8"?>
<p:tagLst xmlns:p="http://schemas.openxmlformats.org/presentationml/2006/main">
  <p:tag name="KSO_WM_BEAUTIFY_FLAG" val="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OP_SCP_SHAPE_TYPE" val="Body"/>
  <p:tag name="OP_SCP_ITEM_INDEX" val="1"/>
  <p:tag name="OP_SCP_DEFAULT_TEXT" val="单击此处添加文本，单击此处添加文本。"/>
  <p:tag name="KSO_WM_BEAUTIFY_FLAG" val=""/>
</p:tagLst>
</file>

<file path=ppt/tags/tag339.xml><?xml version="1.0" encoding="utf-8"?>
<p:tagLst xmlns:p="http://schemas.openxmlformats.org/presentationml/2006/main">
  <p:tag name="KSO_WM_SPECIAL_SOURCE" val="bdnull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TABLE_ENDDRAG_ORIGIN_RECT" val="880*398"/>
  <p:tag name="TABLE_ENDDRAG_RECT" val="67*126*880*398"/>
  <p:tag name="KSO_WM_BEAUTIFY_FLAG" val=""/>
</p:tagLst>
</file>

<file path=ppt/tags/tag342.xml><?xml version="1.0" encoding="utf-8"?>
<p:tagLst xmlns:p="http://schemas.openxmlformats.org/presentationml/2006/main">
  <p:tag name="KSO_WM_SPECIAL_SOURCE" val="bdnull"/>
</p:tagLst>
</file>

<file path=ppt/tags/tag343.xml><?xml version="1.0" encoding="utf-8"?>
<p:tagLst xmlns:p="http://schemas.openxmlformats.org/presentationml/2006/main">
  <p:tag name="KSO_WM_UNIT_PLACING_PICTURE_USER_VIEWPORT" val="{&quot;height&quot;:8503.500787401576,&quot;width&quot;:17007.500787401576}"/>
</p:tagLst>
</file>

<file path=ppt/tags/tag34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45.xml><?xml version="1.0" encoding="utf-8"?>
<p:tagLst xmlns:p="http://schemas.openxmlformats.org/presentationml/2006/main">
  <p:tag name="KSO_WM_BEAUTIFY_FLAG" val=""/>
</p:tagLst>
</file>

<file path=ppt/tags/tag346.xml><?xml version="1.0" encoding="utf-8"?>
<p:tagLst xmlns:p="http://schemas.openxmlformats.org/presentationml/2006/main">
  <p:tag name="KSO_WM_BEAUTIFY_FLAG" val="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BEAUTIFY_FLAG" val="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DIAGRAM_VIRTUALLY_FRAME" val="{&quot;height&quot;:215.49307086614172,&quot;left&quot;:19.04362204724408,&quot;top&quot;:169.67291338582672,&quot;width&quot;:372.3422047244095}"/>
</p:tagLst>
</file>

<file path=ppt/tags/tag355.xml><?xml version="1.0" encoding="utf-8"?>
<p:tagLst xmlns:p="http://schemas.openxmlformats.org/presentationml/2006/main">
  <p:tag name="KSO_WM_DIAGRAM_VIRTUALLY_FRAME" val="{&quot;height&quot;:215.49307086614172,&quot;left&quot;:19.04362204724408,&quot;top&quot;:169.67291338582672,&quot;width&quot;:372.3422047244095}"/>
</p:tagLst>
</file>

<file path=ppt/tags/tag356.xml><?xml version="1.0" encoding="utf-8"?>
<p:tagLst xmlns:p="http://schemas.openxmlformats.org/presentationml/2006/main">
  <p:tag name="KSO_WM_DIAGRAM_VIRTUALLY_FRAME" val="{&quot;height&quot;:215.49307086614172,&quot;left&quot;:19.04362204724408,&quot;top&quot;:169.67291338582672,&quot;width&quot;:372.3422047244095}"/>
</p:tagLst>
</file>

<file path=ppt/tags/tag357.xml><?xml version="1.0" encoding="utf-8"?>
<p:tagLst xmlns:p="http://schemas.openxmlformats.org/presentationml/2006/main">
  <p:tag name="KSO_WM_DIAGRAM_VIRTUALLY_FRAME" val="{&quot;height&quot;:215.49307086614172,&quot;left&quot;:19.04362204724408,&quot;top&quot;:169.67291338582672,&quot;width&quot;:372.3422047244095}"/>
</p:tagLst>
</file>

<file path=ppt/tags/tag358.xml><?xml version="1.0" encoding="utf-8"?>
<p:tagLst xmlns:p="http://schemas.openxmlformats.org/presentationml/2006/main">
  <p:tag name="KSO_WM_DIAGRAM_VIRTUALLY_FRAME" val="{&quot;height&quot;:215.49307086614172,&quot;left&quot;:19.04362204724408,&quot;top&quot;:169.67291338582672,&quot;width&quot;:372.3422047244095}"/>
</p:tagLst>
</file>

<file path=ppt/tags/tag359.xml><?xml version="1.0" encoding="utf-8"?>
<p:tagLst xmlns:p="http://schemas.openxmlformats.org/presentationml/2006/main">
  <p:tag name="KSO_WM_DIAGRAM_VIRTUALLY_FRAME" val="{&quot;height&quot;:215.49307086614172,&quot;left&quot;:19.04362204724408,&quot;top&quot;:169.67291338582672,&quot;width&quot;:372.3422047244095}"/>
</p:tagLst>
</file>

<file path=ppt/tags/tag360.xml><?xml version="1.0" encoding="utf-8"?>
<p:tagLst xmlns:p="http://schemas.openxmlformats.org/presentationml/2006/main">
  <p:tag name="KSO_WM_SLIDE_ID" val="custom20204533_4"/>
  <p:tag name="KSO_WM_TEMPLATE_SUBCATEGORY" val="0"/>
  <p:tag name="KSO_WM_TEMPLATE_MASTER_TYPE" val="1"/>
  <p:tag name="KSO_WM_TEMPLATE_COLOR_TYPE" val="1"/>
  <p:tag name="KSO_WM_SLIDE_TYPE" val="contents"/>
  <p:tag name="KSO_WM_SLIDE_SUBTYPE" val="diag"/>
  <p:tag name="KSO_WM_SLIDE_ITEM_CNT" val="4"/>
  <p:tag name="KSO_WM_SLIDE_INDEX" val="4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04533"/>
  <p:tag name="KSO_WM_SLIDE_LAYOUT" val="a_l"/>
  <p:tag name="KSO_WM_SLIDE_LAYOUT_CNT" val="1_1"/>
</p:tagLst>
</file>

<file path=ppt/tags/tag361.xml><?xml version="1.0" encoding="utf-8"?>
<p:tagLst xmlns:p="http://schemas.openxmlformats.org/presentationml/2006/main">
  <p:tag name="KSO_WM_DIAGRAM_VIRTUALLY_FRAME" val="{&quot;height&quot;:322.404094488189,&quot;left&quot;:94.1,&quot;top&quot;:73.05,&quot;width&quot;:769.3251968503937}"/>
</p:tagLst>
</file>

<file path=ppt/tags/tag362.xml><?xml version="1.0" encoding="utf-8"?>
<p:tagLst xmlns:p="http://schemas.openxmlformats.org/presentationml/2006/main">
  <p:tag name="KSO_WM_DIAGRAM_VIRTUALLY_FRAME" val="{&quot;height&quot;:322.404094488189,&quot;left&quot;:94.1,&quot;top&quot;:73.05,&quot;width&quot;:769.3251968503937}"/>
</p:tagLst>
</file>

<file path=ppt/tags/tag363.xml><?xml version="1.0" encoding="utf-8"?>
<p:tagLst xmlns:p="http://schemas.openxmlformats.org/presentationml/2006/main">
  <p:tag name="KSO_WM_DIAGRAM_VIRTUALLY_FRAME" val="{&quot;height&quot;:322.404094488189,&quot;left&quot;:94.1,&quot;top&quot;:73.05,&quot;width&quot;:769.3251968503937}"/>
</p:tagLst>
</file>

<file path=ppt/tags/tag364.xml><?xml version="1.0" encoding="utf-8"?>
<p:tagLst xmlns:p="http://schemas.openxmlformats.org/presentationml/2006/main">
  <p:tag name="KSO_WM_DIAGRAM_VIRTUALLY_FRAME" val="{&quot;height&quot;:322.404094488189,&quot;left&quot;:94.1,&quot;top&quot;:73.05,&quot;width&quot;:769.3251968503937}"/>
</p:tagLst>
</file>

<file path=ppt/tags/tag365.xml><?xml version="1.0" encoding="utf-8"?>
<p:tagLst xmlns:p="http://schemas.openxmlformats.org/presentationml/2006/main">
  <p:tag name="KSO_WM_DIAGRAM_VIRTUALLY_FRAME" val="{&quot;height&quot;:322.404094488189,&quot;left&quot;:94.1,&quot;top&quot;:73.05,&quot;width&quot;:769.3251968503937}"/>
</p:tagLst>
</file>

<file path=ppt/tags/tag366.xml><?xml version="1.0" encoding="utf-8"?>
<p:tagLst xmlns:p="http://schemas.openxmlformats.org/presentationml/2006/main">
  <p:tag name="KSO_WM_DIAGRAM_VIRTUALLY_FRAME" val="{&quot;height&quot;:322.404094488189,&quot;left&quot;:94.1,&quot;top&quot;:73.05,&quot;width&quot;:769.3251968503937}"/>
</p:tagLst>
</file>

<file path=ppt/tags/tag367.xml><?xml version="1.0" encoding="utf-8"?>
<p:tagLst xmlns:p="http://schemas.openxmlformats.org/presentationml/2006/main">
  <p:tag name="KSO_WM_DIAGRAM_VIRTUALLY_FRAME" val="{&quot;height&quot;:322.404094488189,&quot;left&quot;:94.1,&quot;top&quot;:73.05,&quot;width&quot;:769.3251968503937}"/>
</p:tagLst>
</file>

<file path=ppt/tags/tag368.xml><?xml version="1.0" encoding="utf-8"?>
<p:tagLst xmlns:p="http://schemas.openxmlformats.org/presentationml/2006/main">
  <p:tag name="KSO_WM_DIAGRAM_VIRTUALLY_FRAME" val="{&quot;height&quot;:322.404094488189,&quot;left&quot;:94.1,&quot;top&quot;:73.05,&quot;width&quot;:769.3251968503937}"/>
</p:tagLst>
</file>

<file path=ppt/tags/tag369.xml><?xml version="1.0" encoding="utf-8"?>
<p:tagLst xmlns:p="http://schemas.openxmlformats.org/presentationml/2006/main">
  <p:tag name="KSO_WM_DIAGRAM_VIRTUALLY_FRAME" val="{&quot;height&quot;:322.404094488189,&quot;left&quot;:94.1,&quot;top&quot;:73.05,&quot;width&quot;:769.3251968503937}"/>
</p:tagLst>
</file>

<file path=ppt/tags/tag370.xml><?xml version="1.0" encoding="utf-8"?>
<p:tagLst xmlns:p="http://schemas.openxmlformats.org/presentationml/2006/main">
  <p:tag name="KSO_WM_DIAGRAM_VIRTUALLY_FRAME" val="{&quot;height&quot;:322.404094488189,&quot;left&quot;:94.1,&quot;top&quot;:73.05,&quot;width&quot;:769.3251968503937}"/>
</p:tagLst>
</file>

<file path=ppt/tags/tag371.xml><?xml version="1.0" encoding="utf-8"?>
<p:tagLst xmlns:p="http://schemas.openxmlformats.org/presentationml/2006/main">
  <p:tag name="KSO_WM_DIAGRAM_VIRTUALLY_FRAME" val="{&quot;height&quot;:322.404094488189,&quot;left&quot;:94.1,&quot;top&quot;:73.05,&quot;width&quot;:769.3251968503937}"/>
</p:tagLst>
</file>

<file path=ppt/tags/tag372.xml><?xml version="1.0" encoding="utf-8"?>
<p:tagLst xmlns:p="http://schemas.openxmlformats.org/presentationml/2006/main">
  <p:tag name="KSO_WM_DIAGRAM_VIRTUALLY_FRAME" val="{&quot;height&quot;:322.404094488189,&quot;left&quot;:94.1,&quot;top&quot;:73.05,&quot;width&quot;:769.3251968503937}"/>
</p:tagLst>
</file>

<file path=ppt/tags/tag373.xml><?xml version="1.0" encoding="utf-8"?>
<p:tagLst xmlns:p="http://schemas.openxmlformats.org/presentationml/2006/main">
  <p:tag name="KSO_WM_DIAGRAM_VIRTUALLY_FRAME" val="{&quot;height&quot;:322.404094488189,&quot;left&quot;:94.1,&quot;top&quot;:73.05,&quot;width&quot;:769.3251968503937}"/>
</p:tagLst>
</file>

<file path=ppt/tags/tag3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2"/>
  <p:tag name="KSO_WM_UNIT_ID" val="diagram20231799_2*l_h_i*1_1_2"/>
  <p:tag name="KSO_WM_TEMPLATE_CATEGORY" val="diagram"/>
  <p:tag name="KSO_WM_TEMPLATE_INDEX" val="20231799"/>
  <p:tag name="KSO_WM_UNIT_LAYERLEVEL" val="1_1_1"/>
  <p:tag name="KSO_WM_TAG_VERSION" val="3.0"/>
  <p:tag name="KSO_WM_DIAGRAM_GROUP_CODE" val="l1-1"/>
  <p:tag name="KSO_WM_DIAGRAM_VERSION" val="3"/>
  <p:tag name="KSO_WM_DIAGRAM_COLOR_TRICK" val="3"/>
  <p:tag name="KSO_WM_DIAGRAM_COLOR_TEXT_CAN_REMOVE" val="n"/>
  <p:tag name="KSO_WM_DIAGRAM_MAX_ITEMCNT" val="3"/>
  <p:tag name="KSO_WM_DIAGRAM_MIN_ITEMCNT" val="2"/>
  <p:tag name="KSO_WM_DIAGRAM_VIRTUALLY_FRAME" val="{&quot;height&quot;:332.5104724409449,&quot;left&quot;:16.349921259842517,&quot;top&quot;:154.0948031496063,&quot;width&quot;:783.40015748031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3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799_2*l_h_i*1_1_1"/>
  <p:tag name="KSO_WM_TEMPLATE_CATEGORY" val="diagram"/>
  <p:tag name="KSO_WM_TEMPLATE_INDEX" val="20231799"/>
  <p:tag name="KSO_WM_UNIT_LAYERLEVEL" val="1_1_1"/>
  <p:tag name="KSO_WM_TAG_VERSION" val="3.0"/>
  <p:tag name="KSO_WM_DIAGRAM_GROUP_CODE" val="l1-1"/>
  <p:tag name="KSO_WM_DIAGRAM_VERSION" val="3"/>
  <p:tag name="KSO_WM_DIAGRAM_COLOR_TRICK" val="3"/>
  <p:tag name="KSO_WM_DIAGRAM_COLOR_TEXT_CAN_REMOVE" val="n"/>
  <p:tag name="KSO_WM_DIAGRAM_MAX_ITEMCNT" val="3"/>
  <p:tag name="KSO_WM_DIAGRAM_MIN_ITEMCNT" val="2"/>
  <p:tag name="KSO_WM_DIAGRAM_VIRTUALLY_FRAME" val="{&quot;height&quot;:332.5104724409449,&quot;left&quot;:16.349921259842517,&quot;top&quot;:154.0948031496063,&quot;width&quot;:783.40015748031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3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99_2*l_h_a*1_1_1"/>
  <p:tag name="KSO_WM_TEMPLATE_CATEGORY" val="diagram"/>
  <p:tag name="KSO_WM_TEMPLATE_INDEX" val="2023179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3"/>
  <p:tag name="KSO_WM_DIAGRAM_COLOR_TEXT_CAN_REMOVE" val="n"/>
  <p:tag name="KSO_WM_DIAGRAM_GROUP_CODE" val="l1-1"/>
  <p:tag name="KSO_WM_DIAGRAM_MAX_ITEMCNT" val="3"/>
  <p:tag name="KSO_WM_DIAGRAM_MIN_ITEMCNT" val="2"/>
  <p:tag name="KSO_WM_DIAGRAM_VIRTUALLY_FRAME" val="{&quot;height&quot;:332.5104724409449,&quot;left&quot;:16.349921259842517,&quot;top&quot;:154.0948031496063,&quot;width&quot;:783.40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项标题"/>
  <p:tag name="KSO_WM_DIAGRAM_USE_COLOR_VALUE" val="{&quot;color_scheme&quot;:1,&quot;color_type&quot;:1,&quot;theme_color_indexes&quot;:[]}"/>
</p:tagLst>
</file>

<file path=ppt/tags/tag3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2"/>
  <p:tag name="KSO_WM_UNIT_ID" val="diagram20231799_2*l_h_i*1_2_2"/>
  <p:tag name="KSO_WM_TEMPLATE_CATEGORY" val="diagram"/>
  <p:tag name="KSO_WM_TEMPLATE_INDEX" val="20231799"/>
  <p:tag name="KSO_WM_UNIT_LAYERLEVEL" val="1_1_1"/>
  <p:tag name="KSO_WM_TAG_VERSION" val="3.0"/>
  <p:tag name="KSO_WM_DIAGRAM_GROUP_CODE" val="l1-1"/>
  <p:tag name="KSO_WM_DIAGRAM_VERSION" val="3"/>
  <p:tag name="KSO_WM_DIAGRAM_COLOR_TRICK" val="3"/>
  <p:tag name="KSO_WM_DIAGRAM_COLOR_TEXT_CAN_REMOVE" val="n"/>
  <p:tag name="KSO_WM_DIAGRAM_MAX_ITEMCNT" val="3"/>
  <p:tag name="KSO_WM_DIAGRAM_MIN_ITEMCNT" val="2"/>
  <p:tag name="KSO_WM_DIAGRAM_VIRTUALLY_FRAME" val="{&quot;height&quot;:332.5104724409449,&quot;left&quot;:16.349921259842517,&quot;top&quot;:154.0948031496063,&quot;width&quot;:783.40015748031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6"/>
  <p:tag name="KSO_WM_UNIT_FILL_FORE_SCHEMECOLOR_INDEX_BRIGHTNESS" val="0"/>
  <p:tag name="KSO_WM_DIAGRAM_USE_COLOR_VALUE" val="{&quot;color_scheme&quot;:1,&quot;color_type&quot;:1,&quot;theme_color_indexes&quot;:[]}"/>
</p:tagLst>
</file>

<file path=ppt/tags/tag37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799_2*l_h_i*1_2_1"/>
  <p:tag name="KSO_WM_TEMPLATE_CATEGORY" val="diagram"/>
  <p:tag name="KSO_WM_TEMPLATE_INDEX" val="20231799"/>
  <p:tag name="KSO_WM_UNIT_LAYERLEVEL" val="1_1_1"/>
  <p:tag name="KSO_WM_TAG_VERSION" val="3.0"/>
  <p:tag name="KSO_WM_DIAGRAM_GROUP_CODE" val="l1-1"/>
  <p:tag name="KSO_WM_DIAGRAM_VERSION" val="3"/>
  <p:tag name="KSO_WM_DIAGRAM_COLOR_TRICK" val="3"/>
  <p:tag name="KSO_WM_DIAGRAM_COLOR_TEXT_CAN_REMOVE" val="n"/>
  <p:tag name="KSO_WM_DIAGRAM_MAX_ITEMCNT" val="3"/>
  <p:tag name="KSO_WM_DIAGRAM_MIN_ITEMCNT" val="2"/>
  <p:tag name="KSO_WM_DIAGRAM_VIRTUALLY_FRAME" val="{&quot;height&quot;:332.5104724409449,&quot;left&quot;:16.349921259842517,&quot;top&quot;:154.0948031496063,&quot;width&quot;:783.40015748031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3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99_2*l_h_f*1_2_1"/>
  <p:tag name="KSO_WM_TEMPLATE_CATEGORY" val="diagram"/>
  <p:tag name="KSO_WM_TEMPLATE_INDEX" val="2023179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DIAGRAM_MAX_ITEMCNT" val="3"/>
  <p:tag name="KSO_WM_DIAGRAM_MIN_ITEMCNT" val="2"/>
  <p:tag name="KSO_WM_DIAGRAM_VIRTUALLY_FRAME" val="{&quot;height&quot;:332.5104724409449,&quot;left&quot;:16.349921259842517,&quot;top&quot;:154.0948031496063,&quot;width&quot;:783.40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"/>
  <p:tag name="KSO_WM_DIAGRAM_USE_COLOR_VALUE" val="{&quot;color_scheme&quot;:1,&quot;color_type&quot;:1,&quot;theme_color_indexes&quot;:[]}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99_2*l_h_a*1_2_1"/>
  <p:tag name="KSO_WM_TEMPLATE_CATEGORY" val="diagram"/>
  <p:tag name="KSO_WM_TEMPLATE_INDEX" val="2023179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3"/>
  <p:tag name="KSO_WM_DIAGRAM_COLOR_TEXT_CAN_REMOVE" val="n"/>
  <p:tag name="KSO_WM_DIAGRAM_GROUP_CODE" val="l1-1"/>
  <p:tag name="KSO_WM_DIAGRAM_MAX_ITEMCNT" val="3"/>
  <p:tag name="KSO_WM_DIAGRAM_MIN_ITEMCNT" val="2"/>
  <p:tag name="KSO_WM_DIAGRAM_VIRTUALLY_FRAME" val="{&quot;height&quot;:332.5104724409449,&quot;left&quot;:16.349921259842517,&quot;top&quot;:154.0948031496063,&quot;width&quot;:783.40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项标题"/>
  <p:tag name="KSO_WM_DIAGRAM_USE_COLOR_VALUE" val="{&quot;color_scheme&quot;:1,&quot;color_type&quot;:1,&quot;theme_color_indexes&quot;:[]}"/>
</p:tagLst>
</file>

<file path=ppt/tags/tag3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2"/>
  <p:tag name="KSO_WM_UNIT_ID" val="diagram20231799_2*l_h_i*1_3_2"/>
  <p:tag name="KSO_WM_TEMPLATE_CATEGORY" val="diagram"/>
  <p:tag name="KSO_WM_TEMPLATE_INDEX" val="20231799"/>
  <p:tag name="KSO_WM_UNIT_LAYERLEVEL" val="1_1_1"/>
  <p:tag name="KSO_WM_TAG_VERSION" val="3.0"/>
  <p:tag name="KSO_WM_DIAGRAM_GROUP_CODE" val="l1-1"/>
  <p:tag name="KSO_WM_DIAGRAM_VERSION" val="3"/>
  <p:tag name="KSO_WM_DIAGRAM_COLOR_TRICK" val="3"/>
  <p:tag name="KSO_WM_DIAGRAM_COLOR_TEXT_CAN_REMOVE" val="n"/>
  <p:tag name="KSO_WM_DIAGRAM_MAX_ITEMCNT" val="3"/>
  <p:tag name="KSO_WM_DIAGRAM_MIN_ITEMCNT" val="2"/>
  <p:tag name="KSO_WM_DIAGRAM_VIRTUALLY_FRAME" val="{&quot;height&quot;:332.5104724409449,&quot;left&quot;:16.349921259842517,&quot;top&quot;:154.0948031496063,&quot;width&quot;:783.400157480315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-0.25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7"/>
  <p:tag name="KSO_WM_UNIT_FILL_FORE_SCHEMECOLOR_INDEX_BRIGHTNESS" val="0"/>
  <p:tag name="KSO_WM_DIAGRAM_USE_COLOR_VALUE" val="{&quot;color_scheme&quot;:1,&quot;color_type&quot;:1,&quot;theme_color_indexes&quot;:[]}"/>
</p:tagLst>
</file>

<file path=ppt/tags/tag3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799_2*l_h_i*1_3_1"/>
  <p:tag name="KSO_WM_TEMPLATE_CATEGORY" val="diagram"/>
  <p:tag name="KSO_WM_TEMPLATE_INDEX" val="20231799"/>
  <p:tag name="KSO_WM_UNIT_LAYERLEVEL" val="1_1_1"/>
  <p:tag name="KSO_WM_TAG_VERSION" val="3.0"/>
  <p:tag name="KSO_WM_DIAGRAM_GROUP_CODE" val="l1-1"/>
  <p:tag name="KSO_WM_DIAGRAM_VERSION" val="3"/>
  <p:tag name="KSO_WM_DIAGRAM_COLOR_TRICK" val="3"/>
  <p:tag name="KSO_WM_DIAGRAM_COLOR_TEXT_CAN_REMOVE" val="n"/>
  <p:tag name="KSO_WM_DIAGRAM_MAX_ITEMCNT" val="3"/>
  <p:tag name="KSO_WM_DIAGRAM_MIN_ITEMCNT" val="2"/>
  <p:tag name="KSO_WM_DIAGRAM_VIRTUALLY_FRAME" val="{&quot;height&quot;:332.5104724409449,&quot;left&quot;:16.349921259842517,&quot;top&quot;:154.0948031496063,&quot;width&quot;:783.40015748031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.25,&quot;colorType&quot;:1,&quot;foreColorIndex&quot;:13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]}"/>
</p:tagLst>
</file>

<file path=ppt/tags/tag3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799_2*l_h_f*1_3_1"/>
  <p:tag name="KSO_WM_TEMPLATE_CATEGORY" val="diagram"/>
  <p:tag name="KSO_WM_TEMPLATE_INDEX" val="20231799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3"/>
  <p:tag name="KSO_WM_DIAGRAM_COLOR_TEXT_CAN_REMOVE" val="n"/>
  <p:tag name="KSO_WM_DIAGRAM_GROUP_CODE" val="l1-1"/>
  <p:tag name="KSO_WM_DIAGRAM_MAX_ITEMCNT" val="3"/>
  <p:tag name="KSO_WM_DIAGRAM_MIN_ITEMCNT" val="2"/>
  <p:tag name="KSO_WM_DIAGRAM_VIRTUALLY_FRAME" val="{&quot;height&quot;:332.5104724409449,&quot;left&quot;:16.349921259842517,&quot;top&quot;:154.0948031496063,&quot;width&quot;:783.40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"/>
  <p:tag name="KSO_WM_DIAGRAM_USE_COLOR_VALUE" val="{&quot;color_scheme&quot;:1,&quot;color_type&quot;:1,&quot;theme_color_indexes&quot;:[]}"/>
</p:tagLst>
</file>

<file path=ppt/tags/tag3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799_2*l_h_a*1_3_1"/>
  <p:tag name="KSO_WM_TEMPLATE_CATEGORY" val="diagram"/>
  <p:tag name="KSO_WM_TEMPLATE_INDEX" val="20231799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3"/>
  <p:tag name="KSO_WM_DIAGRAM_COLOR_TEXT_CAN_REMOVE" val="n"/>
  <p:tag name="KSO_WM_DIAGRAM_GROUP_CODE" val="l1-1"/>
  <p:tag name="KSO_WM_DIAGRAM_MAX_ITEMCNT" val="3"/>
  <p:tag name="KSO_WM_DIAGRAM_MIN_ITEMCNT" val="2"/>
  <p:tag name="KSO_WM_DIAGRAM_VIRTUALLY_FRAME" val="{&quot;height&quot;:332.5104724409449,&quot;left&quot;:16.349921259842517,&quot;top&quot;:154.0948031496063,&quot;width&quot;:783.40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项标题"/>
  <p:tag name="KSO_WM_DIAGRAM_USE_COLOR_VALUE" val="{&quot;color_scheme&quot;:1,&quot;color_type&quot;:1,&quot;theme_color_indexes&quot;:[]}"/>
</p:tagLst>
</file>

<file path=ppt/tags/tag3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99_2*l_h_a*1_1_1"/>
  <p:tag name="KSO_WM_TEMPLATE_CATEGORY" val="diagram"/>
  <p:tag name="KSO_WM_TEMPLATE_INDEX" val="2023179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3"/>
  <p:tag name="KSO_WM_DIAGRAM_COLOR_TEXT_CAN_REMOVE" val="n"/>
  <p:tag name="KSO_WM_DIAGRAM_GROUP_CODE" val="l1-1"/>
  <p:tag name="KSO_WM_DIAGRAM_MAX_ITEMCNT" val="3"/>
  <p:tag name="KSO_WM_DIAGRAM_MIN_ITEMCNT" val="2"/>
  <p:tag name="KSO_WM_DIAGRAM_VIRTUALLY_FRAME" val="{&quot;height&quot;:314.3604675292969,&quot;left&quot;:16.349921259842517,&quot;top&quot;:138.69476623535155,&quot;width&quot;:783.40015748031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PRESET_TEXT" val="单击此处添加项标题"/>
  <p:tag name="KSO_WM_DIAGRAM_USE_COLOR_VALUE" val="{&quot;color_scheme&quot;:1,&quot;color_type&quot;:1,&quot;theme_color_indexes&quot;:[]}"/>
</p:tagLst>
</file>

<file path=ppt/tags/tag386.xml><?xml version="1.0" encoding="utf-8"?>
<p:tagLst xmlns:p="http://schemas.openxmlformats.org/presentationml/2006/main">
  <p:tag name="KSO_WM_BEAUTIFY_FLAG" val="#wm#"/>
  <p:tag name="KSO_WM_TEMPLATE_CATEGORY" val="custom"/>
  <p:tag name="KSO_WM_TEMPLATE_INDEX" val="20204533"/>
</p:tagLst>
</file>

<file path=ppt/tags/tag387.xml><?xml version="1.0" encoding="utf-8"?>
<p:tagLst xmlns:p="http://schemas.openxmlformats.org/presentationml/2006/main">
  <p:tag name="KSO_WM_BEAUTIFY_FLAG" val=""/>
</p:tagLst>
</file>

<file path=ppt/tags/tag388.xml><?xml version="1.0" encoding="utf-8"?>
<p:tagLst xmlns:p="http://schemas.openxmlformats.org/presentationml/2006/main">
  <p:tag name="KSO_WM_BEAUTIFY_FLAG" val=""/>
</p:tagLst>
</file>

<file path=ppt/tags/tag389.xml><?xml version="1.0" encoding="utf-8"?>
<p:tagLst xmlns:p="http://schemas.openxmlformats.org/presentationml/2006/main">
  <p:tag name="KSO_WM_BEAUTIFY_FLAG" val=""/>
</p:tagLst>
</file>

<file path=ppt/tags/tag390.xml><?xml version="1.0" encoding="utf-8"?>
<p:tagLst xmlns:p="http://schemas.openxmlformats.org/presentationml/2006/main">
  <p:tag name="KSO_WM_BEAUTIFY_FLAG" val=""/>
</p:tagLst>
</file>

<file path=ppt/tags/tag391.xml><?xml version="1.0" encoding="utf-8"?>
<p:tagLst xmlns:p="http://schemas.openxmlformats.org/presentationml/2006/main">
  <p:tag name="KSO_WM_BEAUTIFY_FLAG" val=""/>
</p:tagLst>
</file>

<file path=ppt/tags/tag392.xml><?xml version="1.0" encoding="utf-8"?>
<p:tagLst xmlns:p="http://schemas.openxmlformats.org/presentationml/2006/main">
  <p:tag name="KSO_WM_BEAUTIFY_FLAG" val=""/>
</p:tagLst>
</file>

<file path=ppt/tags/tag393.xml><?xml version="1.0" encoding="utf-8"?>
<p:tagLst xmlns:p="http://schemas.openxmlformats.org/presentationml/2006/main">
  <p:tag name="KSO_DOCER_RESOURCE_TRACE_INFO" val="{&quot;id&quot;:&quot;21567372&quot;,&quot;origin&quot;:0,&quot;type&quot;:&quot;icons&quot;,&quot;user&quot;:&quot;751476410&quot;}"/>
</p:tagLst>
</file>

<file path=ppt/tags/tag394.xml><?xml version="1.0" encoding="utf-8"?>
<p:tagLst xmlns:p="http://schemas.openxmlformats.org/presentationml/2006/main">
  <p:tag name="KSO_DOCER_RESOURCE_TRACE_INFO" val="{&quot;id&quot;:&quot;21567372&quot;,&quot;origin&quot;:0,&quot;type&quot;:&quot;icons&quot;,&quot;user&quot;:&quot;751476410&quot;}"/>
</p:tagLst>
</file>

<file path=ppt/tags/tag395.xml><?xml version="1.0" encoding="utf-8"?>
<p:tagLst xmlns:p="http://schemas.openxmlformats.org/presentationml/2006/main">
  <p:tag name="KSO_DOCER_RESOURCE_TRACE_INFO" val="{&quot;id&quot;:&quot;21567372&quot;,&quot;origin&quot;:0,&quot;type&quot;:&quot;icons&quot;,&quot;user&quot;:&quot;751476410&quot;}"/>
</p:tagLst>
</file>

<file path=ppt/tags/tag396.xml><?xml version="1.0" encoding="utf-8"?>
<p:tagLst xmlns:p="http://schemas.openxmlformats.org/presentationml/2006/main">
  <p:tag name="TABLE_ENDDRAG_ORIGIN_RECT" val="355*150"/>
  <p:tag name="TABLE_ENDDRAG_RECT" val="585*345*355*150"/>
</p:tagLst>
</file>

<file path=ppt/tags/tag397.xml><?xml version="1.0" encoding="utf-8"?>
<p:tagLst xmlns:p="http://schemas.openxmlformats.org/presentationml/2006/main">
  <p:tag name="KSO_WM_BEAUTIFY_FLAG" val=""/>
</p:tagLst>
</file>

<file path=ppt/tags/tag398.xml><?xml version="1.0" encoding="utf-8"?>
<p:tagLst xmlns:p="http://schemas.openxmlformats.org/presentationml/2006/main">
  <p:tag name="KSO_DOCER_TEMPLATE_OPEN_ONCE_MARK" val="1"/>
  <p:tag name="KSO_WPP_MARK_KEY" val="f757472d-a8cf-42f7-a489-ce3c0f173284"/>
  <p:tag name="COMMONDATA" val="eyJoZGlkIjoiMWNiODQ4YjUyM2QzYTJlZDQ5ODk0Mjg2ZjMxMzhlMWQifQ=="/>
  <p:tag name="commondata" val="eyJoZGlkIjoiOTQ4ODBlYjhmNjMxNDY4MzEzN2FmZGQ3Yjg2ZTU1NzM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 Light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 Light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10695</Words>
  <Application>WPS 演示</Application>
  <PresentationFormat>宽屏</PresentationFormat>
  <Paragraphs>1189</Paragraphs>
  <Slides>55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8</vt:i4>
      </vt:variant>
      <vt:variant>
        <vt:lpstr>幻灯片标题</vt:lpstr>
      </vt:variant>
      <vt:variant>
        <vt:i4>55</vt:i4>
      </vt:variant>
    </vt:vector>
  </HeadingPairs>
  <TitlesOfParts>
    <vt:vector size="96" baseType="lpstr">
      <vt:lpstr>Arial</vt:lpstr>
      <vt:lpstr>宋体</vt:lpstr>
      <vt:lpstr>Wingdings</vt:lpstr>
      <vt:lpstr>微软雅黑</vt:lpstr>
      <vt:lpstr>Wingdings</vt:lpstr>
      <vt:lpstr>汉仪旗黑-85S</vt:lpstr>
      <vt:lpstr>黑体</vt:lpstr>
      <vt:lpstr>Calibri</vt:lpstr>
      <vt:lpstr>Arial</vt:lpstr>
      <vt:lpstr>Calibri</vt:lpstr>
      <vt:lpstr>幼圆</vt:lpstr>
      <vt:lpstr>微软雅黑 Light</vt:lpstr>
      <vt:lpstr>等线</vt:lpstr>
      <vt:lpstr>Georgia</vt:lpstr>
      <vt:lpstr>Times New Roman</vt:lpstr>
      <vt:lpstr>Noto Sans SC</vt:lpstr>
      <vt:lpstr>仿宋</vt:lpstr>
      <vt:lpstr>Tahoma</vt:lpstr>
      <vt:lpstr>Roboto</vt:lpstr>
      <vt:lpstr>思源黑体 CN Regular</vt:lpstr>
      <vt:lpstr>仿宋_GB2312</vt:lpstr>
      <vt:lpstr>Arial Unicode MS</vt:lpstr>
      <vt:lpstr>等线 Light</vt:lpstr>
      <vt:lpstr>Calibri Light</vt:lpstr>
      <vt:lpstr>Monotype Sorts</vt:lpstr>
      <vt:lpstr>Arial Black</vt:lpstr>
      <vt:lpstr>Noto Sans S Chinese DemiLight</vt:lpstr>
      <vt:lpstr>楷体</vt:lpstr>
      <vt:lpstr>Franklin Gothic Medium</vt:lpstr>
      <vt:lpstr>思源黑体 CN Bold</vt:lpstr>
      <vt:lpstr>思源黑体 CN Medium</vt:lpstr>
      <vt:lpstr>MS PGothic</vt:lpstr>
      <vt:lpstr>字魂111号-金榜招牌体</vt:lpstr>
      <vt:lpstr>Office 主题​​</vt:lpstr>
      <vt:lpstr>3_Office 主题​​</vt:lpstr>
      <vt:lpstr>4_Office 主题​​</vt:lpstr>
      <vt:lpstr>Office 主题</vt:lpstr>
      <vt:lpstr>1_Office 主题​​</vt:lpstr>
      <vt:lpstr>5_Office 主题​​</vt:lpstr>
      <vt:lpstr>1_Office 主题</vt:lpstr>
      <vt:lpstr>2_Office 主题</vt:lpstr>
      <vt:lpstr>PowerPoint 演示文稿</vt:lpstr>
      <vt:lpstr>PowerPoint 演示文稿</vt:lpstr>
      <vt:lpstr>全球水体富营养化问题日趋严重</vt:lpstr>
      <vt:lpstr>长江流域水资源、水环境、水生态问题</vt:lpstr>
      <vt:lpstr>幸福河湖建设任重道远</vt:lpstr>
      <vt:lpstr>长江大保护重点领域：江河湖库生态复苏（许继军，2026）</vt:lpstr>
      <vt:lpstr>突出短板和当务之急在于湖泊的污染防治和生态修复</vt:lpstr>
      <vt:lpstr>突出短板和当务之急在于湖泊的污染防治和生态修复</vt:lpstr>
      <vt:lpstr>PowerPoint 演示文稿</vt:lpstr>
      <vt:lpstr>突出短板和当务之急在于湖泊的污染防治和生态修复</vt:lpstr>
      <vt:lpstr>突出短板和当务之急在于湖泊的污染防治和生态修复</vt:lpstr>
      <vt:lpstr>城镇化改变水循环，加剧流域生态环境质量恶化</vt:lpstr>
      <vt:lpstr>城市地下三维空间水循环规律研究与管网泄漏治理迫在眉睫</vt:lpstr>
      <vt:lpstr>挑战1：如何建立多主体协同共治机制？</vt:lpstr>
      <vt:lpstr>挑战2：如何构建“减污-降碳-增汇”协同治理模式？</vt:lpstr>
      <vt:lpstr>挑战3：如何补齐气候变化与生态环境监测基础短板？</vt:lpstr>
      <vt:lpstr>PowerPoint 演示文稿</vt:lpstr>
      <vt:lpstr>挑战4：如何精细刻画湖泊流域物质循环过程？</vt:lpstr>
      <vt:lpstr>挑战5：如何推动污染一体化协同防控与技术创新？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阿进</cp:lastModifiedBy>
  <cp:revision>752</cp:revision>
  <dcterms:created xsi:type="dcterms:W3CDTF">2019-06-19T02:08:00Z</dcterms:created>
  <dcterms:modified xsi:type="dcterms:W3CDTF">2026-10-27T06:12:19Z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2052-12.1.0.15990</vt:lpwstr>
  </property>
  <property fmtid="{D5CDD505-2E9C-101B-9397-08002B2CF9AE}" pid="3" name="ICV">
    <vt:lpwstr>BFFAB7302BDB47B3ACC36C3D4A5ED812_12</vt:lpwstr>
  </property>
</Properties>
</file>