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696" r:id="rId3"/>
    <p:sldId id="796" r:id="rId4"/>
    <p:sldId id="800" r:id="rId5"/>
    <p:sldId id="711" r:id="rId6"/>
    <p:sldId id="776" r:id="rId7"/>
    <p:sldId id="777" r:id="rId8"/>
    <p:sldId id="792" r:id="rId9"/>
    <p:sldId id="801" r:id="rId10"/>
    <p:sldId id="790" r:id="rId11"/>
    <p:sldId id="791" r:id="rId12"/>
    <p:sldId id="778" r:id="rId14"/>
    <p:sldId id="780" r:id="rId15"/>
    <p:sldId id="793" r:id="rId16"/>
    <p:sldId id="794" r:id="rId17"/>
    <p:sldId id="789" r:id="rId18"/>
    <p:sldId id="782" r:id="rId19"/>
    <p:sldId id="785" r:id="rId20"/>
    <p:sldId id="799" r:id="rId21"/>
    <p:sldId id="732" r:id="rId22"/>
    <p:sldId id="784" r:id="rId23"/>
    <p:sldId id="797" r:id="rId24"/>
    <p:sldId id="795" r:id="rId25"/>
    <p:sldId id="36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2" userDrawn="1">
          <p15:clr>
            <a:srgbClr val="A4A3A4"/>
          </p15:clr>
        </p15:guide>
        <p15:guide id="2" pos="39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8E0000"/>
    <a:srgbClr val="000099"/>
    <a:srgbClr val="EAEAEA"/>
    <a:srgbClr val="FFFFFF"/>
    <a:srgbClr val="FA0000"/>
    <a:srgbClr val="004F91"/>
    <a:srgbClr val="0061AF"/>
    <a:srgbClr val="287C00"/>
    <a:srgbClr val="7E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6" autoAdjust="0"/>
    <p:restoredTop sz="92349" autoAdjust="0"/>
  </p:normalViewPr>
  <p:slideViewPr>
    <p:cSldViewPr showGuides="1">
      <p:cViewPr varScale="1">
        <p:scale>
          <a:sx n="99" d="100"/>
          <a:sy n="99" d="100"/>
        </p:scale>
        <p:origin x="96" y="144"/>
      </p:cViewPr>
      <p:guideLst>
        <p:guide orient="horz" pos="1922"/>
        <p:guide pos="39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12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jiaoyong\&#24037;&#20316;&#25991;&#20214;\PPT&#25991;&#20214;\&#19987;&#39064;&#35762;&#24231;\2023&#24180;\&#38470;&#28023;&#26032;&#36890;&#36947;\&#24191;&#35199;&#25968;&#25454;&#34920;.xlsx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jiaoyong\&#24037;&#20316;&#25991;&#20214;\PPT&#25991;&#20214;\&#19987;&#39064;&#35762;&#24231;\2023&#24180;\&#38470;&#28023;&#26032;&#36890;&#36947;\&#24191;&#35199;&#25968;&#25454;&#3492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549312702629"/>
          <c:y val="0.0637544966372973"/>
          <c:w val="0.8221768288372"/>
          <c:h val="0.6337452263959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人均水资源量!$B$59:$B$68</c:f>
              <c:strCache>
                <c:ptCount val="10"/>
                <c:pt idx="0">
                  <c:v>珠江</c:v>
                </c:pt>
                <c:pt idx="1">
                  <c:v>长江</c:v>
                </c:pt>
                <c:pt idx="2">
                  <c:v>淮河</c:v>
                </c:pt>
                <c:pt idx="3">
                  <c:v>黄河</c:v>
                </c:pt>
                <c:pt idx="4">
                  <c:v>海河</c:v>
                </c:pt>
                <c:pt idx="5">
                  <c:v>辽河</c:v>
                </c:pt>
                <c:pt idx="6">
                  <c:v>松花江</c:v>
                </c:pt>
                <c:pt idx="7">
                  <c:v>东南诸河</c:v>
                </c:pt>
                <c:pt idx="8">
                  <c:v>西南诸河</c:v>
                </c:pt>
                <c:pt idx="9">
                  <c:v>西北诸河</c:v>
                </c:pt>
              </c:strCache>
            </c:strRef>
          </c:cat>
          <c:val>
            <c:numRef>
              <c:f>人均水资源量!$E$59:$E$68</c:f>
              <c:numCache>
                <c:formatCode>0%</c:formatCode>
                <c:ptCount val="10"/>
                <c:pt idx="0">
                  <c:v>0.182541693054676</c:v>
                </c:pt>
                <c:pt idx="1">
                  <c:v>0.201124723840129</c:v>
                </c:pt>
                <c:pt idx="2">
                  <c:v>0.710976948408343</c:v>
                </c:pt>
                <c:pt idx="3">
                  <c:v>0.540472878998609</c:v>
                </c:pt>
                <c:pt idx="4">
                  <c:v>1.00486486486486</c:v>
                </c:pt>
                <c:pt idx="5">
                  <c:v>0.413253012048193</c:v>
                </c:pt>
                <c:pt idx="6">
                  <c:v>0.337466487935657</c:v>
                </c:pt>
                <c:pt idx="7">
                  <c:v>0.125981308411215</c:v>
                </c:pt>
                <c:pt idx="8">
                  <c:v>0.0187012987012987</c:v>
                </c:pt>
                <c:pt idx="9">
                  <c:v>0.549608150470219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5467167"/>
        <c:axId val="1905449887"/>
      </c:barChart>
      <c:catAx>
        <c:axId val="1905467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defRPr>
            </a:pPr>
          </a:p>
        </c:txPr>
        <c:crossAx val="1905449887"/>
        <c:crosses val="autoZero"/>
        <c:auto val="1"/>
        <c:lblAlgn val="ctr"/>
        <c:lblOffset val="100"/>
        <c:noMultiLvlLbl val="0"/>
      </c:catAx>
      <c:valAx>
        <c:axId val="1905449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054671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56e8d3f-a93f-4d7d-a45f-c726cdbca4c0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400" b="1"/>
              <a:t>占比</a:t>
            </a:r>
            <a:r>
              <a:rPr lang="en-US" altLang="zh-CN" sz="1400" b="1"/>
              <a:t>%</a:t>
            </a:r>
            <a:endParaRPr lang="zh-CN" altLang="en-US" sz="1400" b="1"/>
          </a:p>
        </c:rich>
      </c:tx>
      <c:layout>
        <c:manualLayout>
          <c:xMode val="edge"/>
          <c:yMode val="edge"/>
          <c:x val="0.0166666666666667"/>
          <c:y val="0.069444444444444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水资源环境!$B$65:$B$73</c:f>
              <c:strCache>
                <c:ptCount val="9"/>
                <c:pt idx="0">
                  <c:v>松花江流域</c:v>
                </c:pt>
                <c:pt idx="1">
                  <c:v>辽河流域</c:v>
                </c:pt>
                <c:pt idx="2">
                  <c:v>海河流域</c:v>
                </c:pt>
                <c:pt idx="3">
                  <c:v>黄河流域</c:v>
                </c:pt>
                <c:pt idx="4">
                  <c:v>淮河流域</c:v>
                </c:pt>
                <c:pt idx="5">
                  <c:v>长江流域</c:v>
                </c:pt>
                <c:pt idx="6">
                  <c:v>太湖流域</c:v>
                </c:pt>
                <c:pt idx="7">
                  <c:v>珠江流域</c:v>
                </c:pt>
                <c:pt idx="8">
                  <c:v>东南诸河</c:v>
                </c:pt>
              </c:strCache>
            </c:strRef>
          </c:cat>
          <c:val>
            <c:numRef>
              <c:f>水资源环境!$C$65:$C$73</c:f>
              <c:numCache>
                <c:formatCode>0.000</c:formatCode>
                <c:ptCount val="9"/>
                <c:pt idx="0">
                  <c:v>0.0419315403422983</c:v>
                </c:pt>
                <c:pt idx="1">
                  <c:v>0.234306569343066</c:v>
                </c:pt>
                <c:pt idx="2">
                  <c:v>0.27962962962963</c:v>
                </c:pt>
                <c:pt idx="3">
                  <c:v>0.0698517298187809</c:v>
                </c:pt>
                <c:pt idx="4">
                  <c:v>0.0948301329394387</c:v>
                </c:pt>
                <c:pt idx="5">
                  <c:v>0.030275974025974</c:v>
                </c:pt>
                <c:pt idx="6">
                  <c:v>0.3325</c:v>
                </c:pt>
                <c:pt idx="7">
                  <c:v>0.0429292929292929</c:v>
                </c:pt>
                <c:pt idx="8">
                  <c:v>0.0259557344064386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7908143"/>
        <c:axId val="1787907663"/>
      </c:barChart>
      <c:catAx>
        <c:axId val="1787908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87907663"/>
        <c:crosses val="autoZero"/>
        <c:auto val="1"/>
        <c:lblAlgn val="ctr"/>
        <c:lblOffset val="100"/>
        <c:noMultiLvlLbl val="0"/>
      </c:catAx>
      <c:valAx>
        <c:axId val="1787907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87908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620400c-85bc-4d46-a391-d96dbeb0a0df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9E96D6-F481-45D7-AFFC-E90ADE92E3E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2254930-8983-476C-A507-10EBF2680D69}">
      <dgm:prSet phldrT="[文本]" custT="1"/>
      <dgm:spPr/>
      <dgm:t>
        <a:bodyPr/>
        <a:lstStyle/>
        <a:p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系统结构的复杂性</a:t>
          </a:r>
        </a:p>
      </dgm:t>
    </dgm:pt>
    <dgm:pt modelId="{CF1366DB-920B-44BD-B0F3-10B5D7C077E0}" cxnId="{5AFBE0BA-32E6-48F3-B9FB-3DFA25703F34}" type="parTrans">
      <dgm:prSet/>
      <dgm:spPr/>
      <dgm:t>
        <a:bodyPr/>
        <a:lstStyle/>
        <a:p>
          <a:endParaRPr lang="zh-CN" altLang="en-US"/>
        </a:p>
      </dgm:t>
    </dgm:pt>
    <dgm:pt modelId="{89215E66-5E56-454F-9307-A9F0B33C5D53}" cxnId="{5AFBE0BA-32E6-48F3-B9FB-3DFA25703F34}" type="sibTrans">
      <dgm:prSet/>
      <dgm:spPr/>
      <dgm:t>
        <a:bodyPr/>
        <a:lstStyle/>
        <a:p>
          <a:endParaRPr lang="zh-CN" altLang="en-US"/>
        </a:p>
      </dgm:t>
    </dgm:pt>
    <dgm:pt modelId="{F29A95AA-32A6-4461-BF83-A37807E30153}">
      <dgm:prSet phldrT="[文本]" custT="1"/>
      <dgm:spPr/>
      <dgm:t>
        <a:bodyPr/>
        <a:lstStyle/>
        <a:p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系统认知的复杂性</a:t>
          </a:r>
        </a:p>
      </dgm:t>
    </dgm:pt>
    <dgm:pt modelId="{4130156C-80B1-4742-9BB7-4CD1EA13DEDF}" cxnId="{71B7ED1B-566C-4137-A532-715212D72826}" type="parTrans">
      <dgm:prSet/>
      <dgm:spPr/>
      <dgm:t>
        <a:bodyPr/>
        <a:lstStyle/>
        <a:p>
          <a:endParaRPr lang="zh-CN" altLang="en-US"/>
        </a:p>
      </dgm:t>
    </dgm:pt>
    <dgm:pt modelId="{8B0D2E21-C2E2-4497-88D6-66E190E2D744}" cxnId="{71B7ED1B-566C-4137-A532-715212D72826}" type="sibTrans">
      <dgm:prSet/>
      <dgm:spPr/>
      <dgm:t>
        <a:bodyPr/>
        <a:lstStyle/>
        <a:p>
          <a:endParaRPr lang="zh-CN" altLang="en-US"/>
        </a:p>
      </dgm:t>
    </dgm:pt>
    <dgm:pt modelId="{C0B1ED9D-0FAB-4579-B2E0-F0F33368CE74}">
      <dgm:prSet phldrT="[文本]" custT="1"/>
      <dgm:spPr/>
      <dgm:t>
        <a:bodyPr/>
        <a:lstStyle/>
        <a:p>
          <a:pPr algn="ctr"/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系统信息的复杂性</a:t>
          </a:r>
        </a:p>
      </dgm:t>
    </dgm:pt>
    <dgm:pt modelId="{F1BD3A87-8D26-4823-8188-E8E10CF7BD69}" cxnId="{65224F3F-1614-4A03-9C1B-F2A6D49D83FD}" type="parTrans">
      <dgm:prSet/>
      <dgm:spPr/>
      <dgm:t>
        <a:bodyPr/>
        <a:lstStyle/>
        <a:p>
          <a:endParaRPr lang="zh-CN" altLang="en-US"/>
        </a:p>
      </dgm:t>
    </dgm:pt>
    <dgm:pt modelId="{C72ED9F2-3336-445A-810D-84A09B588EBF}" cxnId="{65224F3F-1614-4A03-9C1B-F2A6D49D83FD}" type="sibTrans">
      <dgm:prSet/>
      <dgm:spPr/>
      <dgm:t>
        <a:bodyPr/>
        <a:lstStyle/>
        <a:p>
          <a:endParaRPr lang="zh-CN" altLang="en-US"/>
        </a:p>
      </dgm:t>
    </dgm:pt>
    <dgm:pt modelId="{BD8CDA5B-8358-4201-8FF6-95C81A976971}" type="pres">
      <dgm:prSet presAssocID="{329E96D6-F481-45D7-AFFC-E90ADE92E3EC}" presName="compositeShape" presStyleCnt="0">
        <dgm:presLayoutVars>
          <dgm:chMax val="7"/>
          <dgm:dir/>
          <dgm:resizeHandles val="exact"/>
        </dgm:presLayoutVars>
      </dgm:prSet>
      <dgm:spPr/>
    </dgm:pt>
    <dgm:pt modelId="{841E9D3C-026B-43BD-AD54-BB04C3A17A01}" type="pres">
      <dgm:prSet presAssocID="{92254930-8983-476C-A507-10EBF2680D69}" presName="circ1" presStyleLbl="vennNode1" presStyleIdx="0" presStyleCnt="3" custLinFactNeighborX="276" custLinFactNeighborY="-12001"/>
      <dgm:spPr/>
    </dgm:pt>
    <dgm:pt modelId="{05A68AF9-0E31-460E-AC98-D23D61CD1E89}" type="pres">
      <dgm:prSet presAssocID="{92254930-8983-476C-A507-10EBF2680D6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ADF8B60-1FA2-43BD-821A-50ED2C2D75F4}" type="pres">
      <dgm:prSet presAssocID="{F29A95AA-32A6-4461-BF83-A37807E30153}" presName="circ2" presStyleLbl="vennNode1" presStyleIdx="1" presStyleCnt="3" custLinFactNeighborX="7040" custLinFactNeighborY="-203"/>
      <dgm:spPr/>
    </dgm:pt>
    <dgm:pt modelId="{25B394DF-9A5D-4DE4-BBBE-C9900B3CA586}" type="pres">
      <dgm:prSet presAssocID="{F29A95AA-32A6-4461-BF83-A37807E3015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1604BC8-31CF-4128-B74F-A303E7859382}" type="pres">
      <dgm:prSet presAssocID="{C0B1ED9D-0FAB-4579-B2E0-F0F33368CE74}" presName="circ3" presStyleLbl="vennNode1" presStyleIdx="2" presStyleCnt="3" custLinFactNeighborX="-8324" custLinFactNeighborY="-367"/>
      <dgm:spPr/>
    </dgm:pt>
    <dgm:pt modelId="{8D802833-8DDD-47A8-9C98-4E6F46B1507D}" type="pres">
      <dgm:prSet presAssocID="{C0B1ED9D-0FAB-4579-B2E0-F0F33368CE7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AB74E16-F845-4269-BDD8-9EF061DAF120}" type="presOf" srcId="{F29A95AA-32A6-4461-BF83-A37807E30153}" destId="{9ADF8B60-1FA2-43BD-821A-50ED2C2D75F4}" srcOrd="0" destOrd="0" presId="urn:microsoft.com/office/officeart/2005/8/layout/venn1"/>
    <dgm:cxn modelId="{71B7ED1B-566C-4137-A532-715212D72826}" srcId="{329E96D6-F481-45D7-AFFC-E90ADE92E3EC}" destId="{F29A95AA-32A6-4461-BF83-A37807E30153}" srcOrd="1" destOrd="0" parTransId="{4130156C-80B1-4742-9BB7-4CD1EA13DEDF}" sibTransId="{8B0D2E21-C2E2-4497-88D6-66E190E2D744}"/>
    <dgm:cxn modelId="{65224F3F-1614-4A03-9C1B-F2A6D49D83FD}" srcId="{329E96D6-F481-45D7-AFFC-E90ADE92E3EC}" destId="{C0B1ED9D-0FAB-4579-B2E0-F0F33368CE74}" srcOrd="2" destOrd="0" parTransId="{F1BD3A87-8D26-4823-8188-E8E10CF7BD69}" sibTransId="{C72ED9F2-3336-445A-810D-84A09B588EBF}"/>
    <dgm:cxn modelId="{BC8B875C-5AE6-464B-90B1-9939489D37FB}" type="presOf" srcId="{92254930-8983-476C-A507-10EBF2680D69}" destId="{05A68AF9-0E31-460E-AC98-D23D61CD1E89}" srcOrd="1" destOrd="0" presId="urn:microsoft.com/office/officeart/2005/8/layout/venn1"/>
    <dgm:cxn modelId="{F3DE3B61-25F4-4231-99B5-2E3B1A30A17D}" type="presOf" srcId="{C0B1ED9D-0FAB-4579-B2E0-F0F33368CE74}" destId="{8D802833-8DDD-47A8-9C98-4E6F46B1507D}" srcOrd="1" destOrd="0" presId="urn:microsoft.com/office/officeart/2005/8/layout/venn1"/>
    <dgm:cxn modelId="{9833F990-6AD2-4046-BAA7-CEA0E1AA75F1}" type="presOf" srcId="{C0B1ED9D-0FAB-4579-B2E0-F0F33368CE74}" destId="{D1604BC8-31CF-4128-B74F-A303E7859382}" srcOrd="0" destOrd="0" presId="urn:microsoft.com/office/officeart/2005/8/layout/venn1"/>
    <dgm:cxn modelId="{BB313693-5FB1-41CA-9A1E-DCF9C8509145}" type="presOf" srcId="{F29A95AA-32A6-4461-BF83-A37807E30153}" destId="{25B394DF-9A5D-4DE4-BBBE-C9900B3CA586}" srcOrd="1" destOrd="0" presId="urn:microsoft.com/office/officeart/2005/8/layout/venn1"/>
    <dgm:cxn modelId="{75B448B9-6D6E-44AD-A4FA-E156D5D4091C}" type="presOf" srcId="{92254930-8983-476C-A507-10EBF2680D69}" destId="{841E9D3C-026B-43BD-AD54-BB04C3A17A01}" srcOrd="0" destOrd="0" presId="urn:microsoft.com/office/officeart/2005/8/layout/venn1"/>
    <dgm:cxn modelId="{5AFBE0BA-32E6-48F3-B9FB-3DFA25703F34}" srcId="{329E96D6-F481-45D7-AFFC-E90ADE92E3EC}" destId="{92254930-8983-476C-A507-10EBF2680D69}" srcOrd="0" destOrd="0" parTransId="{CF1366DB-920B-44BD-B0F3-10B5D7C077E0}" sibTransId="{89215E66-5E56-454F-9307-A9F0B33C5D53}"/>
    <dgm:cxn modelId="{4A7363F0-DECF-4C31-BD01-17E2275E6014}" type="presOf" srcId="{329E96D6-F481-45D7-AFFC-E90ADE92E3EC}" destId="{BD8CDA5B-8358-4201-8FF6-95C81A976971}" srcOrd="0" destOrd="0" presId="urn:microsoft.com/office/officeart/2005/8/layout/venn1"/>
    <dgm:cxn modelId="{28100FE8-433D-4C7F-A4E1-C9195426200B}" type="presParOf" srcId="{BD8CDA5B-8358-4201-8FF6-95C81A976971}" destId="{841E9D3C-026B-43BD-AD54-BB04C3A17A01}" srcOrd="0" destOrd="0" presId="urn:microsoft.com/office/officeart/2005/8/layout/venn1"/>
    <dgm:cxn modelId="{50E25F85-987A-4059-9779-EEF523A17FEC}" type="presParOf" srcId="{BD8CDA5B-8358-4201-8FF6-95C81A976971}" destId="{05A68AF9-0E31-460E-AC98-D23D61CD1E89}" srcOrd="1" destOrd="0" presId="urn:microsoft.com/office/officeart/2005/8/layout/venn1"/>
    <dgm:cxn modelId="{B5F5258F-376E-4F6A-AFB6-86A57C50C759}" type="presParOf" srcId="{BD8CDA5B-8358-4201-8FF6-95C81A976971}" destId="{9ADF8B60-1FA2-43BD-821A-50ED2C2D75F4}" srcOrd="2" destOrd="0" presId="urn:microsoft.com/office/officeart/2005/8/layout/venn1"/>
    <dgm:cxn modelId="{23D058EE-4222-45FC-9763-E6A9DDC1AE8F}" type="presParOf" srcId="{BD8CDA5B-8358-4201-8FF6-95C81A976971}" destId="{25B394DF-9A5D-4DE4-BBBE-C9900B3CA586}" srcOrd="3" destOrd="0" presId="urn:microsoft.com/office/officeart/2005/8/layout/venn1"/>
    <dgm:cxn modelId="{16FA96E6-98E0-4B86-8AA7-C50B075A1F7A}" type="presParOf" srcId="{BD8CDA5B-8358-4201-8FF6-95C81A976971}" destId="{D1604BC8-31CF-4128-B74F-A303E7859382}" srcOrd="4" destOrd="0" presId="urn:microsoft.com/office/officeart/2005/8/layout/venn1"/>
    <dgm:cxn modelId="{7DF53373-B7E4-46FB-BE8D-77A9BE2B8D17}" type="presParOf" srcId="{BD8CDA5B-8358-4201-8FF6-95C81A976971}" destId="{8D802833-8DDD-47A8-9C98-4E6F46B1507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633776" cy="2633776"/>
        <a:chOff x="0" y="0"/>
        <a:chExt cx="2633776" cy="2633776"/>
      </a:xfrm>
    </dsp:grpSpPr>
    <dsp:sp modelId="{841E9D3C-026B-43BD-AD54-BB04C3A17A01}">
      <dsp:nvSpPr>
        <dsp:cNvPr id="3" name="椭圆 2"/>
        <dsp:cNvSpPr/>
      </dsp:nvSpPr>
      <dsp:spPr bwMode="white">
        <a:xfrm>
          <a:off x="1271629" y="0"/>
          <a:ext cx="1580266" cy="158026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系统结构的复杂性</a:t>
          </a:r>
          <a:endParaRPr>
            <a:solidFill>
              <a:schemeClr val="tx1"/>
            </a:solidFill>
          </a:endParaRPr>
        </a:p>
      </dsp:txBody>
      <dsp:txXfrm>
        <a:off x="1271629" y="0"/>
        <a:ext cx="1580266" cy="1580266"/>
      </dsp:txXfrm>
    </dsp:sp>
    <dsp:sp modelId="{9ADF8B60-1FA2-43BD-821A-50ED2C2D75F4}">
      <dsp:nvSpPr>
        <dsp:cNvPr id="4" name="椭圆 3"/>
        <dsp:cNvSpPr/>
      </dsp:nvSpPr>
      <dsp:spPr bwMode="white">
        <a:xfrm>
          <a:off x="1948730" y="1017380"/>
          <a:ext cx="1580266" cy="158026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系统认知的复杂性</a:t>
          </a:r>
          <a:endParaRPr>
            <a:solidFill>
              <a:schemeClr val="tx1"/>
            </a:solidFill>
          </a:endParaRPr>
        </a:p>
      </dsp:txBody>
      <dsp:txXfrm>
        <a:off x="1948730" y="1017380"/>
        <a:ext cx="1580266" cy="1580266"/>
      </dsp:txXfrm>
    </dsp:sp>
    <dsp:sp modelId="{D1604BC8-31CF-4128-B74F-A303E7859382}">
      <dsp:nvSpPr>
        <dsp:cNvPr id="5" name="椭圆 4"/>
        <dsp:cNvSpPr/>
      </dsp:nvSpPr>
      <dsp:spPr bwMode="white">
        <a:xfrm>
          <a:off x="565513" y="1014789"/>
          <a:ext cx="1580266" cy="158026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>
            <a:alpha val="50000"/>
          </a:schemeClr>
        </a:fillRef>
        <a:effectRef idx="0">
          <a:scrgbClr r="0" g="0" b="0"/>
        </a:effectRef>
        <a:fontRef idx="minor">
          <a:schemeClr val="tx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系统信息的复杂性</a:t>
          </a:r>
          <a:endParaRPr>
            <a:solidFill>
              <a:schemeClr val="tx1"/>
            </a:solidFill>
          </a:endParaRPr>
        </a:p>
      </dsp:txBody>
      <dsp:txXfrm>
        <a:off x="565513" y="1014789"/>
        <a:ext cx="1580266" cy="1580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0.30224</cdr:x>
      <cdr:y>0.02546</cdr:y>
    </cdr:from>
    <cdr:to>
      <cdr:x>0.70351</cdr:x>
      <cdr:y>0.14352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1501776" y="69850"/>
          <a:ext cx="1993900" cy="32385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wrap="none" rtlCol="0"/>
        <a:lstStyle/>
        <a:p>
          <a:r>
            <a:rPr lang="zh-CN" altLang="en-US" sz="14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入河废水占年径流量比重</a:t>
          </a:r>
          <a:endParaRPr lang="zh-CN" altLang="en-US" sz="14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DDB99-17D0-454F-9575-09989EB2A9F6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7B39F-8637-485E-8537-FE75278ADF0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67B39F-8637-485E-8537-FE75278ADF0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8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2025" b="9979"/>
          <a:stretch>
            <a:fillRect/>
          </a:stretch>
        </p:blipFill>
        <p:spPr>
          <a:xfrm>
            <a:off x="0" y="971550"/>
            <a:ext cx="12192000" cy="5886450"/>
          </a:xfrm>
          <a:prstGeom prst="rect">
            <a:avLst/>
          </a:prstGeom>
          <a:gradFill rotWithShape="1">
            <a:gsLst>
              <a:gs pos="0">
                <a:srgbClr val="A00000">
                  <a:alpha val="100000"/>
                </a:srgbClr>
              </a:gs>
              <a:gs pos="50000">
                <a:srgbClr val="E60000">
                  <a:alpha val="100000"/>
                </a:srgbClr>
              </a:gs>
              <a:gs pos="100000">
                <a:srgbClr val="FF0000">
                  <a:alpha val="100000"/>
                </a:srgbClr>
              </a:gs>
            </a:gsLst>
            <a:lin ang="5400000" scaled="1"/>
            <a:tileRect/>
          </a:gradFill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33600"/>
            <a:ext cx="9144000" cy="1295400"/>
          </a:xfrm>
        </p:spPr>
        <p:txBody>
          <a:bodyPr anchor="ctr" anchorCtr="1">
            <a:noAutofit/>
          </a:bodyPr>
          <a:lstStyle>
            <a:lvl1pPr algn="ctr">
              <a:defRPr sz="6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53000"/>
            <a:ext cx="12192000" cy="685800"/>
          </a:xfrm>
          <a:solidFill>
            <a:schemeClr val="bg1">
              <a:alpha val="50000"/>
            </a:schemeClr>
          </a:solidFill>
        </p:spPr>
        <p:txBody>
          <a:bodyPr anchor="ctr" anchorCtr="1"/>
          <a:lstStyle>
            <a:lvl1pPr marL="0" indent="0" algn="ctr">
              <a:buNone/>
              <a:defRPr sz="2400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 rot="10800000">
            <a:off x="-22920" y="203"/>
            <a:ext cx="12241530" cy="2087880"/>
          </a:xfrm>
          <a:prstGeom prst="rect">
            <a:avLst/>
          </a:prstGeom>
          <a:gradFill>
            <a:gsLst>
              <a:gs pos="55000">
                <a:schemeClr val="accent1">
                  <a:lumMod val="0"/>
                  <a:lumOff val="100000"/>
                  <a:alpha val="19000"/>
                </a:schemeClr>
              </a:gs>
              <a:gs pos="89000">
                <a:schemeClr val="accent1">
                  <a:lumMod val="45000"/>
                  <a:lumOff val="55000"/>
                </a:schemeClr>
              </a:gs>
              <a:gs pos="69000">
                <a:schemeClr val="accent1">
                  <a:lumMod val="45000"/>
                  <a:lumOff val="55000"/>
                  <a:alpha val="53000"/>
                </a:schemeClr>
              </a:gs>
              <a:gs pos="100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华文中宋" panose="02010600040101010101" pitchFamily="2" charset="-122"/>
                <a:ea typeface="华文中宋" panose="02010600040101010101" pitchFamily="2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82737"/>
          </a:xfrm>
        </p:spPr>
        <p:txBody>
          <a:bodyPr/>
          <a:lstStyle>
            <a:lvl1pPr marL="0" indent="0">
              <a:buNone/>
              <a:defRPr sz="2400">
                <a:solidFill>
                  <a:srgbClr val="004F9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245137"/>
            <a:ext cx="914400" cy="365125"/>
          </a:xfrm>
          <a:prstGeom prst="rect">
            <a:avLst/>
          </a:prstGeom>
        </p:spPr>
        <p:txBody>
          <a:bodyPr/>
          <a:lstStyle/>
          <a:p>
            <a:fld id="{66060BE6-41D8-4BBA-9955-626CD8D42085}" type="datetime1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245137"/>
            <a:ext cx="8610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8000" y="6245137"/>
            <a:ext cx="685800" cy="365125"/>
          </a:xfrm>
          <a:prstGeom prst="rect">
            <a:avLst/>
          </a:prstGeom>
        </p:spPr>
        <p:txBody>
          <a:bodyPr/>
          <a:lstStyle/>
          <a:p>
            <a:fld id="{F079F529-DC55-48CF-8EE5-29DCD8A5F7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10515600" cy="685800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rgbClr val="004F9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5181600" cy="46529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24000"/>
            <a:ext cx="5181600" cy="4652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93988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-2875"/>
            <a:ext cx="12192000" cy="6096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/>
          <p:cNvSpPr/>
          <p:nvPr userDrawn="1"/>
        </p:nvSpPr>
        <p:spPr>
          <a:xfrm>
            <a:off x="291084" y="2930651"/>
            <a:ext cx="11900916" cy="3927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bk object 18"/>
          <p:cNvSpPr/>
          <p:nvPr userDrawn="1"/>
        </p:nvSpPr>
        <p:spPr>
          <a:xfrm>
            <a:off x="2932176" y="2817114"/>
            <a:ext cx="6922770" cy="1163320"/>
          </a:xfrm>
          <a:custGeom>
            <a:avLst/>
            <a:gdLst/>
            <a:ahLst/>
            <a:cxnLst/>
            <a:rect l="l" t="t" r="r" b="b"/>
            <a:pathLst>
              <a:path w="6922770" h="1163320">
                <a:moveTo>
                  <a:pt x="6922770" y="0"/>
                </a:moveTo>
                <a:lnTo>
                  <a:pt x="13462" y="0"/>
                </a:lnTo>
                <a:lnTo>
                  <a:pt x="73406" y="105410"/>
                </a:lnTo>
                <a:lnTo>
                  <a:pt x="83772" y="127463"/>
                </a:lnTo>
                <a:lnTo>
                  <a:pt x="103024" y="171982"/>
                </a:lnTo>
                <a:lnTo>
                  <a:pt x="120274" y="217031"/>
                </a:lnTo>
                <a:lnTo>
                  <a:pt x="135488" y="262586"/>
                </a:lnTo>
                <a:lnTo>
                  <a:pt x="148631" y="308625"/>
                </a:lnTo>
                <a:lnTo>
                  <a:pt x="159669" y="355125"/>
                </a:lnTo>
                <a:lnTo>
                  <a:pt x="168568" y="402063"/>
                </a:lnTo>
                <a:lnTo>
                  <a:pt x="175293" y="449417"/>
                </a:lnTo>
                <a:lnTo>
                  <a:pt x="179810" y="497163"/>
                </a:lnTo>
                <a:lnTo>
                  <a:pt x="182086" y="545278"/>
                </a:lnTo>
                <a:lnTo>
                  <a:pt x="182372" y="569468"/>
                </a:lnTo>
                <a:lnTo>
                  <a:pt x="182086" y="593675"/>
                </a:lnTo>
                <a:lnTo>
                  <a:pt x="179810" y="641821"/>
                </a:lnTo>
                <a:lnTo>
                  <a:pt x="175293" y="689592"/>
                </a:lnTo>
                <a:lnTo>
                  <a:pt x="168568" y="736964"/>
                </a:lnTo>
                <a:lnTo>
                  <a:pt x="159669" y="783916"/>
                </a:lnTo>
                <a:lnTo>
                  <a:pt x="148631" y="830426"/>
                </a:lnTo>
                <a:lnTo>
                  <a:pt x="135488" y="876471"/>
                </a:lnTo>
                <a:lnTo>
                  <a:pt x="120274" y="922029"/>
                </a:lnTo>
                <a:lnTo>
                  <a:pt x="103024" y="967079"/>
                </a:lnTo>
                <a:lnTo>
                  <a:pt x="83772" y="1011599"/>
                </a:lnTo>
                <a:lnTo>
                  <a:pt x="0" y="1162812"/>
                </a:lnTo>
                <a:lnTo>
                  <a:pt x="6922770" y="1162812"/>
                </a:lnTo>
                <a:lnTo>
                  <a:pt x="692277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sz="36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10515600" cy="9303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85799"/>
            <a:ext cx="2628900" cy="5491164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85799"/>
            <a:ext cx="7734300" cy="5491163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8F4FC"/>
            </a:gs>
            <a:gs pos="100000">
              <a:srgbClr val="FFFF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6693"/>
            <a:ext cx="10515600" cy="502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矩形 7"/>
          <p:cNvSpPr/>
          <p:nvPr userDrawn="1"/>
        </p:nvSpPr>
        <p:spPr>
          <a:xfrm flipV="1">
            <a:off x="0" y="-3177"/>
            <a:ext cx="11364913" cy="5832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dirty="0">
              <a:ea typeface="微软雅黑" panose="020B0503020204020204" pitchFamily="34" charset="-122"/>
            </a:endParaRPr>
          </a:p>
        </p:txBody>
      </p:sp>
      <p:sp>
        <p:nvSpPr>
          <p:cNvPr id="9" name="单圆角矩形 8"/>
          <p:cNvSpPr/>
          <p:nvPr userDrawn="1"/>
        </p:nvSpPr>
        <p:spPr>
          <a:xfrm rot="10800000" flipH="1">
            <a:off x="1384811" y="-2"/>
            <a:ext cx="10807190" cy="584202"/>
          </a:xfrm>
          <a:prstGeom prst="round1Rect">
            <a:avLst/>
          </a:prstGeom>
          <a:gradFill flip="none" rotWithShape="1">
            <a:gsLst>
              <a:gs pos="0">
                <a:srgbClr val="0000CC">
                  <a:shade val="30000"/>
                  <a:satMod val="115000"/>
                </a:srgbClr>
              </a:gs>
              <a:gs pos="50000">
                <a:srgbClr val="0000CC">
                  <a:shade val="67500"/>
                  <a:satMod val="115000"/>
                </a:srgbClr>
              </a:gs>
              <a:gs pos="100000">
                <a:srgbClr val="0000CC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4F9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hyperlink" Target="http://www.gzepb.gov.cn/gnxw/200702/t20070201_46537.ht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47800" y="1591189"/>
            <a:ext cx="9144000" cy="1295400"/>
          </a:xfrm>
        </p:spPr>
        <p:txBody>
          <a:bodyPr/>
          <a:lstStyle/>
          <a:p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江河水系及其治理的系统性特征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36133" y="5257800"/>
            <a:ext cx="6119734" cy="770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ts val="2500"/>
              </a:lnSpc>
              <a:spcBef>
                <a:spcPts val="30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矫 勇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ts val="2500"/>
              </a:lnSpc>
              <a:spcBef>
                <a:spcPts val="300"/>
              </a:spcBef>
              <a:buFontTx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日，黄山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6"/>
          <p:cNvSpPr/>
          <p:nvPr/>
        </p:nvSpPr>
        <p:spPr>
          <a:xfrm>
            <a:off x="41910" y="2846705"/>
            <a:ext cx="12115800" cy="3838575"/>
          </a:xfrm>
          <a:prstGeom prst="rect">
            <a:avLst/>
          </a:prstGeom>
          <a:blipFill>
            <a:blip r:embed="rId1" cstate="print"/>
            <a:srcRect/>
            <a:stretch>
              <a:fillRect b="-2312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文本框 1"/>
          <p:cNvSpPr txBox="1"/>
          <p:nvPr/>
        </p:nvSpPr>
        <p:spPr>
          <a:xfrm>
            <a:off x="1180465" y="914400"/>
            <a:ext cx="10065385" cy="4276725"/>
          </a:xfrm>
          <a:prstGeom prst="rect">
            <a:avLst/>
          </a:prstGeom>
        </p:spPr>
        <p:txBody>
          <a:bodyPr wrap="square">
            <a:spAutoFit/>
          </a:bodyPr>
          <a:p>
            <a:pPr indent="0" defTabSz="266700" fontAlgn="auto">
              <a:lnSpc>
                <a:spcPts val="3560"/>
              </a:lnSpc>
            </a:pP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习近平总书记治水思路</a:t>
            </a: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节水优先、空间均衡、系统治理、两手发力</a:t>
            </a: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中，对江河系统治理提出明确要求。</a:t>
            </a:r>
            <a:endParaRPr lang="zh-CN" altLang="en-US" sz="20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defTabSz="266700" fontAlgn="auto">
              <a:lnSpc>
                <a:spcPts val="3560"/>
              </a:lnSpc>
            </a:pP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en-US" altLang="zh-CN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从系统观念出发，江河水系与江河治理的系统性特征主要体现在以下几个方面：</a:t>
            </a:r>
            <a:endParaRPr lang="zh-CN" altLang="en-US" sz="20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defTabSz="266700" fontAlgn="auto">
              <a:lnSpc>
                <a:spcPts val="3560"/>
              </a:lnSpc>
              <a:spcBef>
                <a:spcPts val="600"/>
              </a:spcBef>
            </a:pP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首先，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多样的地理地貌和气候条件，构成不同的江河水系，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ea"/>
              </a:rPr>
              <a:t>首先是自然地理系统，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呈现出多样性的河流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ea"/>
              </a:rPr>
              <a:t>形态、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水域岸线、水文过程、资源禀赋、河流生态等系统性特征。</a:t>
            </a:r>
            <a:endParaRPr lang="zh-CN" altLang="en-US" sz="20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defTabSz="266700" fontAlgn="auto">
              <a:lnSpc>
                <a:spcPts val="3560"/>
              </a:lnSpc>
            </a:pP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第二</a:t>
            </a:r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人类开发利用江河的物质和能量，防御水害，形成了叠加在江河水系之上的土木工程系统</a:t>
            </a:r>
            <a:r>
              <a:rPr lang="en-US" altLang="zh-CN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ea"/>
              </a:rPr>
              <a:t>--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ea"/>
              </a:rPr>
              <a:t>水利工程系统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，在服务于经济社会同时大幅度改变江河水系。</a:t>
            </a:r>
            <a:endParaRPr lang="zh-CN" altLang="en-US" sz="20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defTabSz="266700" fontAlgn="auto">
              <a:lnSpc>
                <a:spcPts val="3560"/>
              </a:lnSpc>
            </a:pP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</a:t>
            </a:r>
            <a:r>
              <a:rPr lang="zh-CN" altLang="en-US" sz="20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第三，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江河水系的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ea"/>
              </a:rPr>
              <a:t>自然地理系统属性</a:t>
            </a:r>
            <a:r>
              <a:rPr lang="zh-CN" altLang="en-US" sz="20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</a:rPr>
              <a:t>与江河治理的土木工程系统属性，因涉及自然的、经济社会的、工程的等诸多要素，进而可抽象成多变量、多关联的系统。</a:t>
            </a:r>
            <a:endParaRPr lang="zh-CN" altLang="en-US" sz="20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k object 16"/>
          <p:cNvSpPr/>
          <p:nvPr/>
        </p:nvSpPr>
        <p:spPr>
          <a:xfrm>
            <a:off x="41910" y="2846705"/>
            <a:ext cx="12115800" cy="3838575"/>
          </a:xfrm>
          <a:prstGeom prst="rect">
            <a:avLst/>
          </a:prstGeom>
          <a:blipFill>
            <a:blip r:embed="rId1" cstate="print"/>
            <a:srcRect/>
            <a:stretch>
              <a:fillRect b="-2312"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667239" y="2438335"/>
            <a:ext cx="9388475" cy="197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 fontAlgn="auto">
              <a:lnSpc>
                <a:spcPts val="368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一、江河水系的自然地理系统特征</a:t>
            </a:r>
            <a:endParaRPr lang="zh-CN" altLang="en-US" sz="2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 fontAlgn="auto">
              <a:lnSpc>
                <a:spcPts val="368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二、江河水系及其治理的土木工程系统特征</a:t>
            </a:r>
            <a:endParaRPr lang="zh-CN" altLang="en-US" sz="2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 fontAlgn="auto">
              <a:lnSpc>
                <a:spcPts val="368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三、多要素、多关联系统的结构表达</a:t>
            </a:r>
            <a:endParaRPr lang="zh-CN" altLang="en-US" sz="2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algn="just" fontAlgn="auto">
              <a:lnSpc>
                <a:spcPts val="368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四、江河治理系统思维的关注要点</a:t>
            </a:r>
            <a:endParaRPr lang="zh-CN" altLang="en-US" sz="2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2667000" y="1719262"/>
            <a:ext cx="6264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zh-CN" altLang="en-US" b="1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主要内容</a:t>
            </a:r>
            <a:endParaRPr lang="zh-CN" altLang="en-US" b="1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471534" y="974025"/>
            <a:ext cx="9388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一、江河水系的自然地理系统特征</a:t>
            </a:r>
            <a:endParaRPr lang="zh-CN" altLang="en-US" sz="24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1471295" y="1523718"/>
            <a:ext cx="7783512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作为自然地理系统，江河水系具有自然地理系统的四种系统特征</a:t>
            </a:r>
            <a:endParaRPr lang="zh-CN" altLang="en-US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3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361565"/>
            <a:ext cx="3303905" cy="336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9"/>
          <p:cNvGrpSpPr/>
          <p:nvPr/>
        </p:nvGrpSpPr>
        <p:grpSpPr bwMode="auto">
          <a:xfrm>
            <a:off x="1949371" y="2362200"/>
            <a:ext cx="4432300" cy="3756025"/>
            <a:chOff x="3707904" y="1370012"/>
            <a:chExt cx="4578846" cy="3499146"/>
          </a:xfrm>
        </p:grpSpPr>
        <p:pic>
          <p:nvPicPr>
            <p:cNvPr id="7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7904" y="1370012"/>
              <a:ext cx="4578846" cy="3499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5"/>
            <p:cNvSpPr txBox="1">
              <a:spLocks noChangeArrowheads="1"/>
            </p:cNvSpPr>
            <p:nvPr/>
          </p:nvSpPr>
          <p:spPr bwMode="auto">
            <a:xfrm>
              <a:off x="3814540" y="2638261"/>
              <a:ext cx="1971317" cy="3247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latin typeface="黑体" panose="02010609060101010101" pitchFamily="49" charset="-122"/>
                  <a:ea typeface="黑体" panose="02010609060101010101" pitchFamily="49" charset="-122"/>
                </a:rPr>
                <a:t>地理形态系统</a:t>
              </a:r>
              <a:endParaRPr lang="zh-CN" altLang="en-US" sz="14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文本框 6"/>
            <p:cNvSpPr txBox="1">
              <a:spLocks noChangeArrowheads="1"/>
            </p:cNvSpPr>
            <p:nvPr/>
          </p:nvSpPr>
          <p:spPr bwMode="auto">
            <a:xfrm>
              <a:off x="6079825" y="2638261"/>
              <a:ext cx="206282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过程-响应系统</a:t>
              </a:r>
              <a:endPara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文本框 7"/>
            <p:cNvSpPr txBox="1">
              <a:spLocks noChangeArrowheads="1"/>
            </p:cNvSpPr>
            <p:nvPr/>
          </p:nvSpPr>
          <p:spPr bwMode="auto">
            <a:xfrm>
              <a:off x="3814540" y="4384778"/>
              <a:ext cx="206282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物质能量传递系统</a:t>
              </a:r>
              <a:endPara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文本框 8"/>
            <p:cNvSpPr txBox="1">
              <a:spLocks noChangeArrowheads="1"/>
            </p:cNvSpPr>
            <p:nvPr/>
          </p:nvSpPr>
          <p:spPr bwMode="auto">
            <a:xfrm>
              <a:off x="6013538" y="4384778"/>
              <a:ext cx="206282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latin typeface="黑体" panose="02010609060101010101" pitchFamily="49" charset="-122"/>
                  <a:ea typeface="黑体" panose="02010609060101010101" pitchFamily="49" charset="-122"/>
                </a:rPr>
                <a:t>控制系统</a:t>
              </a:r>
              <a:endParaRPr lang="zh-CN" altLang="en-US" sz="14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/>
        </p:nvSpPr>
        <p:spPr bwMode="auto">
          <a:xfrm>
            <a:off x="838200" y="1011238"/>
            <a:ext cx="8229600" cy="196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地理形态系统（</a:t>
            </a:r>
            <a:r>
              <a:rPr lang="en-US" altLang="zh-CN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morphological system</a:t>
            </a: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）特征：</a:t>
            </a:r>
            <a:endParaRPr lang="en-US" altLang="zh-CN" sz="1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  <a:spcBef>
                <a:spcPts val="600"/>
              </a:spcBef>
              <a:buFontTx/>
              <a:buNone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纯粹表达地形地貌构造上相互连接的静止的构造网络，如山脉中的山峰、山谷、主脉、余脉之间的静态联系或静态构成。这一特征在江河水系中，则根据不同地形地貌出展示出树枝状水系、扇状水系、羽状水系等不同的河流形态，形成流域上下游、干支流、左右岸的地理关系，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构成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不同水域岸线的生态空间。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58" y="3276601"/>
            <a:ext cx="2632868" cy="263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1"/>
          <p:cNvGrpSpPr/>
          <p:nvPr/>
        </p:nvGrpSpPr>
        <p:grpSpPr bwMode="auto">
          <a:xfrm>
            <a:off x="9372600" y="1524000"/>
            <a:ext cx="1743292" cy="1196237"/>
            <a:chOff x="6600219" y="2734273"/>
            <a:chExt cx="1258993" cy="1055090"/>
          </a:xfrm>
        </p:grpSpPr>
        <p:cxnSp>
          <p:nvCxnSpPr>
            <p:cNvPr id="11" name="直接连接符 2"/>
            <p:cNvCxnSpPr>
              <a:cxnSpLocks noChangeShapeType="1"/>
              <a:stCxn id="12" idx="3"/>
              <a:endCxn id="14" idx="0"/>
            </p:cNvCxnSpPr>
            <p:nvPr/>
          </p:nvCxnSpPr>
          <p:spPr bwMode="auto">
            <a:xfrm>
              <a:off x="7378700" y="2897188"/>
              <a:ext cx="330200" cy="5683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  <a:effectLst>
              <a:outerShdw dist="35921" dir="2700000" algn="ctr" rotWithShape="0">
                <a:srgbClr val="000066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矩形 11"/>
            <p:cNvSpPr/>
            <p:nvPr/>
          </p:nvSpPr>
          <p:spPr bwMode="auto">
            <a:xfrm>
              <a:off x="7077999" y="2734273"/>
              <a:ext cx="300080" cy="324976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A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6600219" y="3466553"/>
              <a:ext cx="301756" cy="322810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B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7557456" y="3466553"/>
              <a:ext cx="301756" cy="322810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C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cxnSp>
          <p:nvCxnSpPr>
            <p:cNvPr id="15" name="直接连接符 14"/>
            <p:cNvCxnSpPr>
              <a:stCxn id="13" idx="3"/>
              <a:endCxn id="14" idx="1"/>
            </p:cNvCxnSpPr>
            <p:nvPr/>
          </p:nvCxnSpPr>
          <p:spPr bwMode="auto">
            <a:xfrm>
              <a:off x="6901975" y="3626874"/>
              <a:ext cx="65548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12" idx="1"/>
              <a:endCxn id="13" idx="0"/>
            </p:cNvCxnSpPr>
            <p:nvPr/>
          </p:nvCxnSpPr>
          <p:spPr bwMode="auto">
            <a:xfrm flipH="1">
              <a:off x="6751097" y="2896762"/>
              <a:ext cx="326902" cy="56979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090" y="3429000"/>
            <a:ext cx="3771265" cy="23609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935" y="3352800"/>
            <a:ext cx="3611245" cy="23056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993775" y="866216"/>
            <a:ext cx="7921625" cy="196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物质和能量传递系统（cascading system）：</a:t>
            </a:r>
            <a:endParaRPr lang="zh-CN" altLang="en-US" sz="20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  <a:spcBef>
                <a:spcPts val="600"/>
              </a:spcBef>
              <a:buFontTx/>
              <a:buNone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指一个系统内存在由高到低传输能量和物质路径的系统。在江河水系中则表现为在水文过程作用下，水量、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水能、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泥沙、生物质、甚至污染物等由上游向下游、从支流向干流传递的过程，为人类社会发展提供了不竭的水量、水能和必需的蛋白质，为江河的梯级开发奠定了物质和能量基础。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1" descr="ed1a-kmvwsvy104566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031"/>
            <a:ext cx="3851275" cy="284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" descr="060828381f30e92406f4e6e642086e061c95f7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300" y="3505200"/>
            <a:ext cx="4253093" cy="221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3"/>
          <p:cNvGrpSpPr/>
          <p:nvPr/>
        </p:nvGrpSpPr>
        <p:grpSpPr bwMode="auto">
          <a:xfrm>
            <a:off x="9059212" y="1550856"/>
            <a:ext cx="2159000" cy="544513"/>
            <a:chOff x="7509305" y="1859698"/>
            <a:chExt cx="2712962" cy="547652"/>
          </a:xfrm>
        </p:grpSpPr>
        <p:sp>
          <p:nvSpPr>
            <p:cNvPr id="9" name="矩形 8"/>
            <p:cNvSpPr/>
            <p:nvPr/>
          </p:nvSpPr>
          <p:spPr bwMode="auto">
            <a:xfrm>
              <a:off x="8572547" y="1898018"/>
              <a:ext cx="454820" cy="458240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A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" name="等腰三角形 9"/>
            <p:cNvSpPr/>
            <p:nvPr/>
          </p:nvSpPr>
          <p:spPr bwMode="auto">
            <a:xfrm rot="5400000">
              <a:off x="7471865" y="1897137"/>
              <a:ext cx="547652" cy="472774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I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 bwMode="auto">
            <a:xfrm rot="5400000">
              <a:off x="9712055" y="1897138"/>
              <a:ext cx="547652" cy="472773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O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cxnSp>
          <p:nvCxnSpPr>
            <p:cNvPr id="12" name="直接连接符 11"/>
            <p:cNvCxnSpPr>
              <a:stCxn id="9" idx="1"/>
              <a:endCxn id="10" idx="0"/>
            </p:cNvCxnSpPr>
            <p:nvPr/>
          </p:nvCxnSpPr>
          <p:spPr bwMode="auto">
            <a:xfrm flipH="1">
              <a:off x="7982079" y="2127935"/>
              <a:ext cx="590468" cy="63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9" idx="3"/>
              <a:endCxn id="11" idx="3"/>
            </p:cNvCxnSpPr>
            <p:nvPr/>
          </p:nvCxnSpPr>
          <p:spPr bwMode="auto">
            <a:xfrm>
              <a:off x="9027367" y="2127935"/>
              <a:ext cx="722127" cy="63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838200" y="947740"/>
            <a:ext cx="7696200" cy="1963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过程-响应系统（process-response system）：</a:t>
            </a:r>
            <a:endParaRPr lang="zh-CN" altLang="en-US" sz="20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  <a:spcBef>
                <a:spcPts val="600"/>
              </a:spcBef>
              <a:buFontTx/>
              <a:buNone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种系统至少包括一个地理形态系统和一个梯级系统，物质和能量在传输过程中对地理形态形成扰动，引发系统的响应和演变，展示出地理形态与物质和能量传输紧密相连。江河的变迁，就是江河形态对自然和人类作用过程的响应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45790"/>
            <a:ext cx="3498850" cy="281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50565"/>
            <a:ext cx="4132580" cy="2586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1"/>
          <p:cNvGrpSpPr/>
          <p:nvPr/>
        </p:nvGrpSpPr>
        <p:grpSpPr bwMode="auto">
          <a:xfrm>
            <a:off x="9067800" y="1295400"/>
            <a:ext cx="1905000" cy="954880"/>
            <a:chOff x="6372225" y="2708275"/>
            <a:chExt cx="1825625" cy="1081088"/>
          </a:xfrm>
        </p:grpSpPr>
        <p:cxnSp>
          <p:nvCxnSpPr>
            <p:cNvPr id="12" name="直接连接符 2"/>
            <p:cNvCxnSpPr>
              <a:cxnSpLocks noChangeShapeType="1"/>
              <a:stCxn id="13" idx="3"/>
              <a:endCxn id="15" idx="0"/>
            </p:cNvCxnSpPr>
            <p:nvPr/>
          </p:nvCxnSpPr>
          <p:spPr bwMode="auto">
            <a:xfrm>
              <a:off x="7378700" y="2897188"/>
              <a:ext cx="330200" cy="568325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  <a:effectLst>
              <a:outerShdw dist="35921" dir="2700000" algn="ctr" rotWithShape="0">
                <a:srgbClr val="000066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矩形 12"/>
            <p:cNvSpPr/>
            <p:nvPr/>
          </p:nvSpPr>
          <p:spPr bwMode="auto">
            <a:xfrm>
              <a:off x="7077999" y="2734273"/>
              <a:ext cx="300080" cy="324976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A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6600219" y="3466553"/>
              <a:ext cx="301756" cy="322810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B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5" name="矩形 14"/>
            <p:cNvSpPr/>
            <p:nvPr/>
          </p:nvSpPr>
          <p:spPr bwMode="auto">
            <a:xfrm>
              <a:off x="7557456" y="3466553"/>
              <a:ext cx="301756" cy="322810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C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 bwMode="auto">
            <a:xfrm rot="5400000">
              <a:off x="6336151" y="2744350"/>
              <a:ext cx="385638" cy="313491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I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 bwMode="auto">
            <a:xfrm rot="5400000">
              <a:off x="7848285" y="2744350"/>
              <a:ext cx="385638" cy="313491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67500" tIns="13500" rIns="67500" bIns="13500" anchor="ctr"/>
            <a:lstStyle/>
            <a:p>
              <a:pPr algn="ctr" defTabSz="685800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O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cxnSp>
          <p:nvCxnSpPr>
            <p:cNvPr id="18" name="直接连接符 17"/>
            <p:cNvCxnSpPr>
              <a:stCxn id="14" idx="3"/>
              <a:endCxn id="15" idx="1"/>
            </p:cNvCxnSpPr>
            <p:nvPr/>
          </p:nvCxnSpPr>
          <p:spPr bwMode="auto">
            <a:xfrm>
              <a:off x="6901975" y="3626874"/>
              <a:ext cx="65548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stCxn id="13" idx="1"/>
              <a:endCxn id="14" idx="0"/>
            </p:cNvCxnSpPr>
            <p:nvPr/>
          </p:nvCxnSpPr>
          <p:spPr bwMode="auto">
            <a:xfrm flipH="1">
              <a:off x="6751097" y="2896762"/>
              <a:ext cx="326902" cy="56979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3" idx="1"/>
              <a:endCxn id="16" idx="0"/>
            </p:cNvCxnSpPr>
            <p:nvPr/>
          </p:nvCxnSpPr>
          <p:spPr bwMode="auto">
            <a:xfrm flipH="1">
              <a:off x="6685716" y="2896762"/>
              <a:ext cx="392283" cy="433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stCxn id="13" idx="3"/>
              <a:endCxn id="17" idx="3"/>
            </p:cNvCxnSpPr>
            <p:nvPr/>
          </p:nvCxnSpPr>
          <p:spPr bwMode="auto">
            <a:xfrm>
              <a:off x="7378079" y="2896762"/>
              <a:ext cx="506280" cy="433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2209800" y="6096000"/>
            <a:ext cx="24263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黄河河道历史变迁</a:t>
            </a:r>
            <a:endParaRPr lang="zh-CN" altLang="en-US" sz="14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58000" y="6096000"/>
            <a:ext cx="2856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长江云梦泽与洞庭湖历史变迁</a:t>
            </a:r>
            <a:endParaRPr lang="zh-CN" altLang="en-US" sz="14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6789"/>
          <a:stretch>
            <a:fillRect/>
          </a:stretch>
        </p:blipFill>
        <p:spPr>
          <a:xfrm>
            <a:off x="2362200" y="1219200"/>
            <a:ext cx="7266940" cy="3810000"/>
          </a:xfrm>
          <a:prstGeom prst="rect">
            <a:avLst/>
          </a:prstGeom>
        </p:spPr>
      </p:pic>
      <p:sp>
        <p:nvSpPr>
          <p:cNvPr id="12" name="文本框 3"/>
          <p:cNvSpPr txBox="1">
            <a:spLocks noChangeArrowheads="1"/>
          </p:cNvSpPr>
          <p:nvPr/>
        </p:nvSpPr>
        <p:spPr bwMode="auto">
          <a:xfrm>
            <a:off x="2590800" y="5257800"/>
            <a:ext cx="700468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 fontAlgn="auto">
              <a:lnSpc>
                <a:spcPts val="2300"/>
              </a:lnSpc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渺渺孤城白水环，舳舻人语夕霏间；林梢一抹青如画，应是淮流转处山。</a:t>
            </a:r>
            <a:endParaRPr lang="zh-CN" altLang="en-US" sz="16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3900" y="1069197"/>
            <a:ext cx="7848600" cy="1963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控制系统（control system）：</a:t>
            </a:r>
            <a:endParaRPr lang="en-US" altLang="zh-CN" b="1" kern="100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  <a:p>
            <a:pPr algn="just">
              <a:lnSpc>
                <a:spcPts val="2800"/>
              </a:lnSpc>
              <a:spcBef>
                <a:spcPts val="600"/>
              </a:spcBef>
              <a:defRPr/>
            </a:pPr>
            <a:r>
              <a:rPr lang="zh-CN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指过程</a:t>
            </a:r>
            <a:r>
              <a:rPr lang="en-US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-</a:t>
            </a:r>
            <a:r>
              <a:rPr lang="zh-CN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响应系统的某些关键要素按照一定的目标被人为地控制，这种控制使得过程</a:t>
            </a:r>
            <a:r>
              <a:rPr lang="en-US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-</a:t>
            </a:r>
            <a:r>
              <a:rPr lang="zh-CN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响应系统的状态按照人为的意识发生变化。</a:t>
            </a:r>
            <a:r>
              <a:rPr lang="zh-CN" altLang="en-US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江河上建设水利水电工程，进行水土流失治理，控制江河物质和能量的传输，实现防洪、供水、发电、灌溉、航运等目标，就是把江河水系这一自然系统变为控制系统</a:t>
            </a:r>
            <a:r>
              <a:rPr lang="zh-CN" altLang="zh-CN" b="1" kern="100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Calibri" panose="020F0502020204030204" pitchFamily="34" charset="0"/>
              </a:rPr>
              <a:t>。</a:t>
            </a:r>
            <a:endParaRPr lang="zh-CN" altLang="zh-CN" b="1" kern="100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26" y="3738373"/>
            <a:ext cx="3436413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15" y="3570611"/>
            <a:ext cx="3530600" cy="213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1796513" y="5905409"/>
            <a:ext cx="1574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长江三峡工程</a:t>
            </a:r>
            <a:endParaRPr lang="zh-CN" altLang="en-US" sz="16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3"/>
          <p:cNvSpPr txBox="1">
            <a:spLocks noChangeArrowheads="1"/>
          </p:cNvSpPr>
          <p:nvPr/>
        </p:nvSpPr>
        <p:spPr bwMode="auto">
          <a:xfrm>
            <a:off x="5791200" y="5905409"/>
            <a:ext cx="1802364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黄河小浪底工程</a:t>
            </a:r>
            <a:endParaRPr lang="zh-CN" altLang="en-US" sz="16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399" y="2728912"/>
            <a:ext cx="2317826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3"/>
          <p:cNvSpPr txBox="1">
            <a:spLocks noChangeArrowheads="1"/>
          </p:cNvSpPr>
          <p:nvPr/>
        </p:nvSpPr>
        <p:spPr bwMode="auto">
          <a:xfrm>
            <a:off x="9525000" y="5903821"/>
            <a:ext cx="15744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南水北调工程</a:t>
            </a:r>
            <a:endParaRPr lang="zh-CN" altLang="en-US" sz="16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1"/>
          <p:cNvGrpSpPr/>
          <p:nvPr/>
        </p:nvGrpSpPr>
        <p:grpSpPr bwMode="auto">
          <a:xfrm>
            <a:off x="9379993" y="1069197"/>
            <a:ext cx="1749425" cy="1111250"/>
            <a:chOff x="8625688" y="1098820"/>
            <a:chExt cx="2668396" cy="1564373"/>
          </a:xfrm>
        </p:grpSpPr>
        <p:cxnSp>
          <p:nvCxnSpPr>
            <p:cNvPr id="17" name="直接连接符 3"/>
            <p:cNvCxnSpPr>
              <a:cxnSpLocks noChangeShapeType="1"/>
              <a:stCxn id="18" idx="3"/>
              <a:endCxn id="20" idx="0"/>
            </p:cNvCxnSpPr>
            <p:nvPr/>
          </p:nvCxnSpPr>
          <p:spPr bwMode="auto">
            <a:xfrm>
              <a:off x="10143202" y="1395697"/>
              <a:ext cx="496402" cy="808532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</a:ln>
            <a:effectLst>
              <a:outerShdw dist="35921" dir="2700000" algn="ctr" rotWithShape="0">
                <a:srgbClr val="000066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矩形 17"/>
            <p:cNvSpPr/>
            <p:nvPr/>
          </p:nvSpPr>
          <p:spPr bwMode="auto">
            <a:xfrm>
              <a:off x="9688689" y="1165865"/>
              <a:ext cx="455225" cy="4603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 </a:t>
              </a:r>
              <a:endPara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8971951" y="2205054"/>
              <a:ext cx="452803" cy="458139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B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0" name="矩形 19"/>
            <p:cNvSpPr/>
            <p:nvPr/>
          </p:nvSpPr>
          <p:spPr bwMode="auto">
            <a:xfrm>
              <a:off x="10412690" y="2205054"/>
              <a:ext cx="452805" cy="458139"/>
            </a:xfrm>
            <a:prstGeom prst="rect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C 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 bwMode="auto">
            <a:xfrm rot="5400000">
              <a:off x="8588011" y="1165549"/>
              <a:ext cx="547531" cy="472176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I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 bwMode="auto">
            <a:xfrm rot="5400000">
              <a:off x="10784231" y="1165550"/>
              <a:ext cx="547531" cy="472175"/>
            </a:xfrm>
            <a:prstGeom prst="triangle">
              <a:avLst/>
            </a:prstGeom>
            <a:solidFill>
              <a:srgbClr val="5B4EA7"/>
            </a:solidFill>
            <a:ln>
              <a:solidFill>
                <a:schemeClr val="tx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eaVert" lIns="90000" tIns="18000" rIns="90000" bIns="18000" anchor="ctr"/>
            <a:lstStyle/>
            <a:p>
              <a:pPr algn="ctr" eaLnBrk="1" hangingPunct="1">
                <a:lnSpc>
                  <a:spcPct val="115000"/>
                </a:lnSpc>
                <a:spcBef>
                  <a:spcPct val="50000"/>
                </a:spcBef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O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cxnSp>
          <p:nvCxnSpPr>
            <p:cNvPr id="23" name="直接连接符 22"/>
            <p:cNvCxnSpPr>
              <a:stCxn id="19" idx="3"/>
              <a:endCxn id="20" idx="1"/>
            </p:cNvCxnSpPr>
            <p:nvPr/>
          </p:nvCxnSpPr>
          <p:spPr bwMode="auto">
            <a:xfrm>
              <a:off x="9424754" y="2433006"/>
              <a:ext cx="98793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stCxn id="18" idx="1"/>
              <a:endCxn id="19" idx="0"/>
            </p:cNvCxnSpPr>
            <p:nvPr/>
          </p:nvCxnSpPr>
          <p:spPr bwMode="auto">
            <a:xfrm flipH="1">
              <a:off x="9197141" y="1396050"/>
              <a:ext cx="491547" cy="809004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stCxn id="18" idx="1"/>
              <a:endCxn id="21" idx="0"/>
            </p:cNvCxnSpPr>
            <p:nvPr/>
          </p:nvCxnSpPr>
          <p:spPr bwMode="auto">
            <a:xfrm flipH="1">
              <a:off x="9097864" y="1396050"/>
              <a:ext cx="590825" cy="6705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18" idx="3"/>
              <a:endCxn id="22" idx="3"/>
            </p:cNvCxnSpPr>
            <p:nvPr/>
          </p:nvCxnSpPr>
          <p:spPr bwMode="auto">
            <a:xfrm>
              <a:off x="10143914" y="1396050"/>
              <a:ext cx="677995" cy="6705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 bwMode="auto">
            <a:xfrm flipH="1">
              <a:off x="9688689" y="1165865"/>
              <a:ext cx="455225" cy="46037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 bwMode="auto">
            <a:xfrm flipH="1" flipV="1">
              <a:off x="9688689" y="1165865"/>
              <a:ext cx="455225" cy="46037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 bwMode="auto">
            <a:xfrm>
              <a:off x="9671738" y="1098820"/>
              <a:ext cx="532711" cy="556469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lIns="87757" tIns="43878" rIns="87757" bIns="43878" upright="1">
              <a:spAutoFit/>
            </a:bodyPr>
            <a:lstStyle/>
            <a:p>
              <a:pPr algn="ctr">
                <a:spcAft>
                  <a:spcPts val="0"/>
                </a:spcAft>
                <a:defRPr/>
              </a:pPr>
              <a:r>
                <a:rPr lang="en-US" altLang="zh-CN" sz="2000" kern="100" dirty="0">
                  <a:solidFill>
                    <a:srgbClr val="FF0000"/>
                  </a:solidFill>
                  <a:ea typeface="+mj-ea"/>
                  <a:cs typeface="Arial" panose="020B0604020202020204" pitchFamily="34" charset="0"/>
                </a:rPr>
                <a:t>A</a:t>
              </a:r>
              <a:endParaRPr lang="zh-CN" altLang="en-US" sz="2000" kern="100" dirty="0">
                <a:solidFill>
                  <a:srgbClr val="FF0000"/>
                </a:solidFill>
                <a:ea typeface="+mj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762000" y="1371600"/>
            <a:ext cx="10668000" cy="20021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ts val="2800"/>
              </a:lnSpc>
              <a:defRPr/>
            </a:pP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土木工程系统，是指具有内在相互连接和有序组织的结构和非结构单元的集合体，通过物质、能量和信息等资源在这些结构和非结构单元的分布和控制，从而实现特定的工程目标。</a:t>
            </a:r>
            <a:endParaRPr lang="en-US" altLang="zh-CN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auto">
              <a:lnSpc>
                <a:spcPts val="2800"/>
              </a:lnSpc>
              <a:spcBef>
                <a:spcPts val="30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目标性：</a:t>
            </a: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由决策要素和造价要素的集合体构成，决定了决策者想干什么；</a:t>
            </a:r>
            <a:endParaRPr lang="en-US" altLang="zh-CN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ts val="2800"/>
              </a:lnSpc>
              <a:spcBef>
                <a:spcPts val="30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自主性：</a:t>
            </a: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由决策者与设计者自由选择的设计变量组成，决定了决策者能干什么，达成什么效果；</a:t>
            </a:r>
            <a:endParaRPr lang="en-US" altLang="zh-CN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fontAlgn="auto">
              <a:lnSpc>
                <a:spcPts val="2800"/>
              </a:lnSpc>
              <a:spcBef>
                <a:spcPts val="30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6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限制性：</a:t>
            </a: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一个要素关系或限制条件的集合，指明为实现工程目标，哪些要素关系要掌握，哪些限制条件必须满足。</a:t>
            </a:r>
            <a:endParaRPr lang="zh-CN" altLang="en-US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505" y="3694430"/>
            <a:ext cx="424688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920" y="3659505"/>
            <a:ext cx="3830955" cy="215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62000" y="838200"/>
            <a:ext cx="779716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二、江河水系及其治理的土木工程系统特征</a:t>
            </a:r>
            <a:endParaRPr lang="zh-CN" altLang="en-US" sz="24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43200" y="6019800"/>
            <a:ext cx="2032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白鹤滩水电站</a:t>
            </a:r>
            <a:endParaRPr lang="zh-CN" altLang="en-US" sz="1600" b="1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68210" y="6096000"/>
            <a:ext cx="2032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中国大剧院</a:t>
            </a:r>
            <a:endParaRPr lang="zh-CN" altLang="en-US" sz="1600" b="1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62000" y="990600"/>
            <a:ext cx="10439400" cy="20148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32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0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自然地理系统和土木工程系统的双重属性，构成了治水工程不同于一般土木工程的特殊性：</a:t>
            </a:r>
            <a:endParaRPr lang="en-US" altLang="zh-CN" sz="18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800"/>
              </a:lnSpc>
              <a:spcBef>
                <a:spcPts val="600"/>
              </a:spcBef>
              <a:buNone/>
              <a:defRPr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第一，具有宏大的目标导向。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在历史长河中，治水始终保持着与治国安邦相统一的宏大目标。大禹治水，将天下划为九州，建立国家雏形，对中华文明产生了深远影响。秦修建都江堰、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郑国渠，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成为秦的粮食主产区，为统一六国奠定了物质基础。现代治水目标则直接关乎国家防洪安全、粮食安全、能源安全、供水安全、资源环境生态安全等。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4821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3255" y="3133090"/>
            <a:ext cx="2833370" cy="26879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276600"/>
            <a:ext cx="2901315" cy="24593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600200" y="5967730"/>
            <a:ext cx="17335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天下九州图</a:t>
            </a:r>
            <a:endParaRPr lang="zh-CN" altLang="en-US" sz="1600" b="1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53000" y="6019800"/>
            <a:ext cx="17335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秦统一六国图</a:t>
            </a:r>
            <a:endParaRPr lang="zh-CN" altLang="en-US" sz="1600" b="1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b="8386"/>
          <a:stretch>
            <a:fillRect/>
          </a:stretch>
        </p:blipFill>
        <p:spPr>
          <a:xfrm>
            <a:off x="7772400" y="2819400"/>
            <a:ext cx="3039110" cy="35725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121764" y="968079"/>
            <a:ext cx="9698636" cy="18865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800"/>
              </a:lnSpc>
              <a:spcBef>
                <a:spcPct val="0"/>
              </a:spcBef>
              <a:buNone/>
              <a:defRPr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第二，具有很大的不确定性，自主性尤其要讲科学</a:t>
            </a:r>
            <a:r>
              <a:rPr lang="zh-CN" altLang="en-US" sz="1800" b="1" dirty="0">
                <a:solidFill>
                  <a:srgbClr val="8E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治水是江河水系自然系统、经济社会系统、工程系统交织在一起的多要素、多关联复杂系统工程，其中江河水系的气候条件、地质条件、水文特征等派生的不确定性，经济社会系统中人口变化、城镇化、经济增长、结构调整等派生的不确定性，工程体系面临的工程安全、生态环境、移民安置、成本效益等派生的不确定性，必然使治水的复杂性进一步升级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6" name="图示 15"/>
          <p:cNvGraphicFramePr/>
          <p:nvPr/>
        </p:nvGraphicFramePr>
        <p:xfrm>
          <a:off x="1752600" y="2930878"/>
          <a:ext cx="4114800" cy="2633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957" y="3026349"/>
            <a:ext cx="3419475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6591345" y="5478742"/>
            <a:ext cx="3527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黑天鹅事件告诉我们，在某些情况下，不知道的事情比知道的事情更有意义。</a:t>
            </a:r>
            <a:endParaRPr lang="zh-CN" altLang="en-US" sz="1400" b="1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90517" y="5673082"/>
            <a:ext cx="1838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000099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系统复杂性的构成</a:t>
            </a:r>
            <a:endParaRPr lang="zh-CN" altLang="en-US" sz="1600" b="1" dirty="0">
              <a:solidFill>
                <a:srgbClr val="00009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838200" y="762000"/>
            <a:ext cx="10134600" cy="17329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3200"/>
              </a:lnSpc>
              <a:spcBef>
                <a:spcPct val="0"/>
              </a:spcBef>
              <a:buNone/>
              <a:defRPr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第三，外部影响远超一般土木工程，限制性条件尤为重要</a:t>
            </a:r>
            <a:endParaRPr lang="en-US" altLang="zh-CN" sz="18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ts val="32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治水对自然地理系统的改变程度远非其他土木工程所比拟；</a:t>
            </a:r>
            <a:endParaRPr lang="en-US" altLang="zh-CN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 algn="just">
              <a:lnSpc>
                <a:spcPts val="32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水利工程安全对于国计民生具有极端重要性；</a:t>
            </a:r>
            <a:endParaRPr lang="en-US" altLang="zh-CN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85750" indent="-285750" algn="just">
              <a:lnSpc>
                <a:spcPts val="32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水利工程征地和移民安置具有高度的社会敏感性，移民总数高达约</a:t>
            </a:r>
            <a:r>
              <a:rPr lang="en-US" altLang="zh-CN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2500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1470025" y="6096000"/>
            <a:ext cx="2227580" cy="3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新安江水电站与千岛湖</a:t>
            </a:r>
            <a:endParaRPr lang="zh-CN" altLang="en-US" sz="16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9600" y="3352800"/>
            <a:ext cx="3962400" cy="21395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147" y="2707937"/>
            <a:ext cx="2426290" cy="3430926"/>
          </a:xfrm>
          <a:prstGeom prst="rect">
            <a:avLst/>
          </a:prstGeom>
        </p:spPr>
      </p:pic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4876800" y="5670281"/>
            <a:ext cx="28729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三峡工程建成前后西陵峡对比</a:t>
            </a:r>
            <a:endParaRPr lang="zh-CN" altLang="en-US" sz="16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562" y="2667000"/>
            <a:ext cx="2452437" cy="32699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837883" y="1295400"/>
            <a:ext cx="1045051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 fontAlgn="auto">
              <a:lnSpc>
                <a:spcPts val="28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既然治水系统是一个涉及江河水系、经济社会、工程体系的多要素、多关联系统，治水决策中的系统思维构架的表达方式很重要，即要形象地涵盖系统要素，又可以囊括所有的系统要素间的相互作用，体现系统的整体性。通常用图论网略结构和矩阵结构的方式来表达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对象 6"/>
          <p:cNvGraphicFramePr>
            <a:graphicFrameLocks noChangeAspect="1"/>
          </p:cNvGraphicFramePr>
          <p:nvPr/>
        </p:nvGraphicFramePr>
        <p:xfrm>
          <a:off x="3657283" y="2743200"/>
          <a:ext cx="3124200" cy="305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" imgW="2412365" imgH="2354580" progId="CDraw">
                  <p:embed/>
                </p:oleObj>
              </mc:Choice>
              <mc:Fallback>
                <p:oleObj name="" r:id="rId1" imgW="2412365" imgH="2354580" progId="CDraw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7581" t="-7767" r="-7581" b="-7767"/>
                      <a:stretch>
                        <a:fillRect/>
                      </a:stretch>
                    </p:blipFill>
                    <p:spPr bwMode="auto">
                      <a:xfrm>
                        <a:off x="3657283" y="2743200"/>
                        <a:ext cx="3124200" cy="305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"/>
          <p:cNvGraphicFramePr>
            <a:graphicFrameLocks noChangeAspect="1"/>
          </p:cNvGraphicFramePr>
          <p:nvPr/>
        </p:nvGraphicFramePr>
        <p:xfrm>
          <a:off x="7010400" y="3305969"/>
          <a:ext cx="4645025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3" imgW="3302000" imgH="1358900" progId="Equation.3">
                  <p:embed/>
                </p:oleObj>
              </mc:Choice>
              <mc:Fallback>
                <p:oleObj name="" r:id="rId3" imgW="3302000" imgH="1358900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305969"/>
                        <a:ext cx="4645025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85800" y="2907665"/>
          <a:ext cx="2569845" cy="2546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3574415" imgH="3547110" progId="CDraw">
                  <p:embed/>
                </p:oleObj>
              </mc:Choice>
              <mc:Fallback>
                <p:oleObj name="" r:id="rId5" imgW="3574415" imgH="3547110" progId="CDraw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907665"/>
                        <a:ext cx="2569845" cy="2546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38200" y="762000"/>
            <a:ext cx="8702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三、多要素、多关联系统的结构表达</a:t>
            </a:r>
            <a:r>
              <a:rPr lang="en-US" altLang="zh-CN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</a:t>
            </a:r>
            <a:r>
              <a:rPr lang="zh-CN" altLang="en-US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因果关系的构成</a:t>
            </a:r>
            <a:endParaRPr lang="zh-CN" altLang="en-US" sz="24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61244" y="914400"/>
            <a:ext cx="10069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几个基本概念：</a:t>
            </a:r>
            <a:r>
              <a:rPr lang="zh-CN" altLang="en-US" sz="18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直接相互作用</a:t>
            </a:r>
            <a:r>
              <a:rPr lang="zh-CN" altLang="en-US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、相互作用的传导路径、反馈传导路径、全耦合相互作用、关键路径</a:t>
            </a:r>
            <a:endParaRPr lang="zh-CN" altLang="en-US" dirty="0"/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755" y="1616075"/>
            <a:ext cx="4418330" cy="445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870004"/>
            <a:ext cx="4555677" cy="3565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9"/>
          <p:cNvSpPr txBox="1">
            <a:spLocks noChangeArrowheads="1"/>
          </p:cNvSpPr>
          <p:nvPr/>
        </p:nvSpPr>
        <p:spPr bwMode="auto">
          <a:xfrm>
            <a:off x="7620000" y="5638483"/>
            <a:ext cx="25923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反馈机理的</a:t>
            </a:r>
            <a:r>
              <a:rPr lang="en-US" altLang="zh-CN" sz="16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6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种形态</a:t>
            </a:r>
            <a:endParaRPr lang="zh-CN" altLang="en-US" sz="16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219174"/>
            <a:ext cx="9067800" cy="63340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88695" y="1524000"/>
            <a:ext cx="10016490" cy="175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6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目标性是治水系统思维的核心要件。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人类治水具有强烈的目标导向。治水作为人类社会改造自然江河水系的活动，其思维模式中，目标性应该放在首要位置。治水目标要与发展阶段相适应，决定了治水政策的方向和侧重点。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algn="just">
              <a:lnSpc>
                <a:spcPts val="26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18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例如，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上个世纪，由于水利基础设施严重落后，国家水旱灾害十分严重，江河治理目标主要集中在防洪安全、供水安全、粮食安全、能源安全。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90600" y="914400"/>
            <a:ext cx="71043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四、江河治理系统思维的关注要点</a:t>
            </a:r>
            <a:endParaRPr lang="zh-CN" altLang="en-US" sz="2400" b="1" dirty="0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23285" y="3858131"/>
            <a:ext cx="4337154" cy="20647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858131"/>
            <a:ext cx="4337155" cy="204746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727" y="2963026"/>
            <a:ext cx="2900457" cy="25398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73113" y="1052513"/>
            <a:ext cx="10199687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 fontAlgn="auto">
              <a:lnSpc>
                <a:spcPts val="3000"/>
              </a:lnSpc>
              <a:spcBef>
                <a:spcPts val="600"/>
              </a:spcBef>
              <a:buFont typeface="Wingdings" panose="05000000000000000000" pitchFamily="2" charset="2"/>
              <a:buNone/>
              <a:defRPr/>
            </a:pPr>
            <a:r>
              <a:rPr lang="zh-CN" altLang="en-US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再如，</a:t>
            </a: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新世纪初期，水资源、水环境、水生态面临严峻挑战：我国一些高耗水、高污染产业的发展规模发展迅猛，</a:t>
            </a: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经济社会用水方式十分粗放，</a:t>
            </a:r>
            <a:r>
              <a:rPr lang="zh-CN" altLang="en-US" b="1" dirty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部分流域水资源过度开发利用，水生态系统损伤严重。因此，</a:t>
            </a:r>
            <a:r>
              <a:rPr lang="zh-CN" altLang="en-US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构建人水和谐、节约水资源、治理水环境、修复水生态成为国家水利发展的重要目标任务。</a:t>
            </a:r>
            <a:endParaRPr lang="en-US" altLang="zh-CN" sz="16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533400" y="2899348"/>
          <a:ext cx="3576543" cy="2455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3"/>
          <p:cNvSpPr txBox="1">
            <a:spLocks noChangeArrowheads="1"/>
          </p:cNvSpPr>
          <p:nvPr/>
        </p:nvSpPr>
        <p:spPr bwMode="auto">
          <a:xfrm>
            <a:off x="1295400" y="5559425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水资源开发利用状况</a:t>
            </a:r>
            <a:endParaRPr lang="zh-CN" altLang="en-US" sz="14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" name="图表 12"/>
          <p:cNvGraphicFramePr/>
          <p:nvPr/>
        </p:nvGraphicFramePr>
        <p:xfrm>
          <a:off x="7843743" y="2828251"/>
          <a:ext cx="3929531" cy="259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8907601" y="5502830"/>
            <a:ext cx="18018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水环境污染利用状况</a:t>
            </a:r>
            <a:endParaRPr lang="zh-CN" altLang="en-US" sz="14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4972708" y="5559425"/>
            <a:ext cx="18004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4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华北地下水超采状况</a:t>
            </a:r>
            <a:endParaRPr lang="zh-CN" altLang="en-US" sz="1400" b="1" dirty="0">
              <a:solidFill>
                <a:srgbClr val="9A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795655" y="685800"/>
            <a:ext cx="10448925" cy="109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6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结构性是治水系统思维的重要构架。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治水系统，必须要确定一个系统框架，并根据系统目标，尽可能把所有影响系统目标的要素纳入这一结构之中，包括自然的、经济的、社会的、生态环境的、工程的、管理的要素等，务求结构满足整体性要求，减少系统的不确定性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64" name="组合 1"/>
          <p:cNvGrpSpPr/>
          <p:nvPr/>
        </p:nvGrpSpPr>
        <p:grpSpPr bwMode="auto">
          <a:xfrm>
            <a:off x="2274570" y="1996440"/>
            <a:ext cx="8025130" cy="4621530"/>
            <a:chOff x="1276350" y="366713"/>
            <a:chExt cx="9391650" cy="6134100"/>
          </a:xfrm>
        </p:grpSpPr>
        <p:sp>
          <p:nvSpPr>
            <p:cNvPr id="365" name="圆角矩形 364"/>
            <p:cNvSpPr/>
            <p:nvPr/>
          </p:nvSpPr>
          <p:spPr>
            <a:xfrm>
              <a:off x="1276355" y="366713"/>
              <a:ext cx="1021801" cy="61610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开发任务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圆角矩形 365"/>
            <p:cNvSpPr/>
            <p:nvPr/>
          </p:nvSpPr>
          <p:spPr>
            <a:xfrm>
              <a:off x="3135009" y="366713"/>
              <a:ext cx="945167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67" name="圆角矩形 366"/>
            <p:cNvSpPr/>
            <p:nvPr/>
          </p:nvSpPr>
          <p:spPr>
            <a:xfrm>
              <a:off x="2209847" y="366713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68" name="圆角矩形 367"/>
            <p:cNvSpPr/>
            <p:nvPr/>
          </p:nvSpPr>
          <p:spPr>
            <a:xfrm>
              <a:off x="4073508" y="366713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69" name="圆角矩形 368"/>
            <p:cNvSpPr/>
            <p:nvPr/>
          </p:nvSpPr>
          <p:spPr>
            <a:xfrm>
              <a:off x="1276350" y="982787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0" name="圆角矩形 369"/>
            <p:cNvSpPr/>
            <p:nvPr/>
          </p:nvSpPr>
          <p:spPr>
            <a:xfrm>
              <a:off x="3138343" y="982787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1" name="圆角矩形 370"/>
            <p:cNvSpPr/>
            <p:nvPr/>
          </p:nvSpPr>
          <p:spPr>
            <a:xfrm>
              <a:off x="2217893" y="982820"/>
              <a:ext cx="950461" cy="616107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江河地质地貌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圆角矩形 371"/>
            <p:cNvSpPr/>
            <p:nvPr/>
          </p:nvSpPr>
          <p:spPr>
            <a:xfrm>
              <a:off x="4076842" y="982787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3" name="圆角矩形 372"/>
            <p:cNvSpPr/>
            <p:nvPr/>
          </p:nvSpPr>
          <p:spPr>
            <a:xfrm>
              <a:off x="1281350" y="1598859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4" name="圆角矩形 373"/>
            <p:cNvSpPr/>
            <p:nvPr/>
          </p:nvSpPr>
          <p:spPr>
            <a:xfrm>
              <a:off x="3166682" y="1598859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江河水文条件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圆角矩形 374"/>
            <p:cNvSpPr/>
            <p:nvPr/>
          </p:nvSpPr>
          <p:spPr>
            <a:xfrm>
              <a:off x="2209847" y="1598859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6" name="圆角矩形 375"/>
            <p:cNvSpPr/>
            <p:nvPr/>
          </p:nvSpPr>
          <p:spPr>
            <a:xfrm>
              <a:off x="4073508" y="1598859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7" name="圆角矩形 376"/>
            <p:cNvSpPr/>
            <p:nvPr/>
          </p:nvSpPr>
          <p:spPr>
            <a:xfrm>
              <a:off x="1286352" y="2211382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8" name="圆角矩形 377"/>
            <p:cNvSpPr/>
            <p:nvPr/>
          </p:nvSpPr>
          <p:spPr>
            <a:xfrm>
              <a:off x="3140011" y="2211382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79" name="圆角矩形 378"/>
            <p:cNvSpPr/>
            <p:nvPr/>
          </p:nvSpPr>
          <p:spPr>
            <a:xfrm>
              <a:off x="2218182" y="2211382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0" name="圆角矩形 379"/>
            <p:cNvSpPr/>
            <p:nvPr/>
          </p:nvSpPr>
          <p:spPr>
            <a:xfrm>
              <a:off x="4092166" y="2211382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主要技术指标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圆角矩形 380"/>
            <p:cNvSpPr/>
            <p:nvPr/>
          </p:nvSpPr>
          <p:spPr>
            <a:xfrm>
              <a:off x="4990336" y="366713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2" name="圆角矩形 381"/>
            <p:cNvSpPr/>
            <p:nvPr/>
          </p:nvSpPr>
          <p:spPr>
            <a:xfrm>
              <a:off x="4987002" y="982787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3" name="圆角矩形 382"/>
            <p:cNvSpPr/>
            <p:nvPr/>
          </p:nvSpPr>
          <p:spPr>
            <a:xfrm>
              <a:off x="4990336" y="1598859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4" name="圆角矩形 383"/>
            <p:cNvSpPr/>
            <p:nvPr/>
          </p:nvSpPr>
          <p:spPr>
            <a:xfrm>
              <a:off x="4995336" y="2211382"/>
              <a:ext cx="945167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5" name="圆角矩形 384"/>
            <p:cNvSpPr/>
            <p:nvPr/>
          </p:nvSpPr>
          <p:spPr>
            <a:xfrm>
              <a:off x="1289686" y="2822129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6" name="圆角矩形 385"/>
            <p:cNvSpPr/>
            <p:nvPr/>
          </p:nvSpPr>
          <p:spPr>
            <a:xfrm>
              <a:off x="3143345" y="2822129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lvl="1" indent="45720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7" name="圆角矩形 386"/>
            <p:cNvSpPr/>
            <p:nvPr/>
          </p:nvSpPr>
          <p:spPr>
            <a:xfrm>
              <a:off x="2219849" y="2822129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8" name="圆角矩形 387"/>
            <p:cNvSpPr/>
            <p:nvPr/>
          </p:nvSpPr>
          <p:spPr>
            <a:xfrm>
              <a:off x="4080176" y="2822129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89" name="圆角矩形 388"/>
            <p:cNvSpPr/>
            <p:nvPr/>
          </p:nvSpPr>
          <p:spPr>
            <a:xfrm>
              <a:off x="5030343" y="2822129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征地和移民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圆角矩形 389"/>
            <p:cNvSpPr/>
            <p:nvPr/>
          </p:nvSpPr>
          <p:spPr>
            <a:xfrm>
              <a:off x="5935501" y="368489"/>
              <a:ext cx="945167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1" name="圆角矩形 390"/>
            <p:cNvSpPr/>
            <p:nvPr/>
          </p:nvSpPr>
          <p:spPr>
            <a:xfrm>
              <a:off x="5930501" y="982787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2" name="圆角矩形 391"/>
            <p:cNvSpPr/>
            <p:nvPr/>
          </p:nvSpPr>
          <p:spPr>
            <a:xfrm>
              <a:off x="5935501" y="1600635"/>
              <a:ext cx="945167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3" name="圆角矩形 392"/>
            <p:cNvSpPr/>
            <p:nvPr/>
          </p:nvSpPr>
          <p:spPr>
            <a:xfrm>
              <a:off x="5940503" y="2213157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4" name="圆角矩形 393"/>
            <p:cNvSpPr/>
            <p:nvPr/>
          </p:nvSpPr>
          <p:spPr>
            <a:xfrm>
              <a:off x="5943837" y="2823904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5" name="圆角矩形 394"/>
            <p:cNvSpPr/>
            <p:nvPr/>
          </p:nvSpPr>
          <p:spPr>
            <a:xfrm>
              <a:off x="1293020" y="3429325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6" name="圆角矩形 395"/>
            <p:cNvSpPr/>
            <p:nvPr/>
          </p:nvSpPr>
          <p:spPr>
            <a:xfrm>
              <a:off x="3148345" y="3429325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7" name="圆角矩形 396"/>
            <p:cNvSpPr/>
            <p:nvPr/>
          </p:nvSpPr>
          <p:spPr>
            <a:xfrm>
              <a:off x="2224849" y="3429325"/>
              <a:ext cx="941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8" name="圆角矩形 397"/>
            <p:cNvSpPr/>
            <p:nvPr/>
          </p:nvSpPr>
          <p:spPr>
            <a:xfrm>
              <a:off x="4086844" y="3429325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399" name="圆角矩形 398"/>
            <p:cNvSpPr/>
            <p:nvPr/>
          </p:nvSpPr>
          <p:spPr>
            <a:xfrm>
              <a:off x="5003672" y="3429325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0" name="圆角矩形 399"/>
            <p:cNvSpPr/>
            <p:nvPr/>
          </p:nvSpPr>
          <p:spPr>
            <a:xfrm>
              <a:off x="5948837" y="3427549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生态环境约束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1" name="圆角矩形 40"/>
            <p:cNvSpPr/>
            <p:nvPr/>
          </p:nvSpPr>
          <p:spPr>
            <a:xfrm>
              <a:off x="6874000" y="370264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2" name="圆角矩形 41"/>
            <p:cNvSpPr/>
            <p:nvPr/>
          </p:nvSpPr>
          <p:spPr>
            <a:xfrm>
              <a:off x="6868999" y="986337"/>
              <a:ext cx="945167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3" name="圆角矩形 42"/>
            <p:cNvSpPr/>
            <p:nvPr/>
          </p:nvSpPr>
          <p:spPr>
            <a:xfrm>
              <a:off x="6874000" y="1604186"/>
              <a:ext cx="946833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4" name="圆角矩形 43"/>
            <p:cNvSpPr/>
            <p:nvPr/>
          </p:nvSpPr>
          <p:spPr>
            <a:xfrm>
              <a:off x="6879000" y="2216708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5" name="圆角矩形 44"/>
            <p:cNvSpPr/>
            <p:nvPr/>
          </p:nvSpPr>
          <p:spPr>
            <a:xfrm>
              <a:off x="6882334" y="2827454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6" name="圆角矩形 45"/>
            <p:cNvSpPr/>
            <p:nvPr/>
          </p:nvSpPr>
          <p:spPr>
            <a:xfrm>
              <a:off x="6887336" y="3432876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7" name="圆角矩形 52"/>
            <p:cNvSpPr/>
            <p:nvPr/>
          </p:nvSpPr>
          <p:spPr>
            <a:xfrm>
              <a:off x="7819166" y="380916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8" name="圆角矩形 53"/>
            <p:cNvSpPr/>
            <p:nvPr/>
          </p:nvSpPr>
          <p:spPr>
            <a:xfrm>
              <a:off x="7814165" y="995214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09" name="圆角矩形 54"/>
            <p:cNvSpPr/>
            <p:nvPr/>
          </p:nvSpPr>
          <p:spPr>
            <a:xfrm>
              <a:off x="7819166" y="1611288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0" name="圆角矩形 55"/>
            <p:cNvSpPr/>
            <p:nvPr/>
          </p:nvSpPr>
          <p:spPr>
            <a:xfrm>
              <a:off x="7822500" y="2223809"/>
              <a:ext cx="945167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1" name="圆角矩形 56"/>
            <p:cNvSpPr/>
            <p:nvPr/>
          </p:nvSpPr>
          <p:spPr>
            <a:xfrm>
              <a:off x="7825833" y="2836332"/>
              <a:ext cx="945167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2" name="圆角矩形 57"/>
            <p:cNvSpPr/>
            <p:nvPr/>
          </p:nvSpPr>
          <p:spPr>
            <a:xfrm>
              <a:off x="7830835" y="3441752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3" name="圆角矩形 58"/>
            <p:cNvSpPr/>
            <p:nvPr/>
          </p:nvSpPr>
          <p:spPr>
            <a:xfrm>
              <a:off x="1286352" y="4038296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4" name="圆角矩形 59"/>
            <p:cNvSpPr/>
            <p:nvPr/>
          </p:nvSpPr>
          <p:spPr>
            <a:xfrm>
              <a:off x="3141677" y="4038296"/>
              <a:ext cx="945167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5" name="圆角矩形 60"/>
            <p:cNvSpPr/>
            <p:nvPr/>
          </p:nvSpPr>
          <p:spPr>
            <a:xfrm>
              <a:off x="2218182" y="4038296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6" name="圆角矩形 61"/>
            <p:cNvSpPr/>
            <p:nvPr/>
          </p:nvSpPr>
          <p:spPr>
            <a:xfrm>
              <a:off x="4078508" y="4038296"/>
              <a:ext cx="945167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7" name="圆角矩形 62"/>
            <p:cNvSpPr/>
            <p:nvPr/>
          </p:nvSpPr>
          <p:spPr>
            <a:xfrm>
              <a:off x="4997004" y="4038296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8" name="圆角矩形 63"/>
            <p:cNvSpPr/>
            <p:nvPr/>
          </p:nvSpPr>
          <p:spPr>
            <a:xfrm>
              <a:off x="5942169" y="4038296"/>
              <a:ext cx="945167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19" name="圆角矩形 64"/>
            <p:cNvSpPr/>
            <p:nvPr/>
          </p:nvSpPr>
          <p:spPr>
            <a:xfrm>
              <a:off x="6887336" y="4032970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安全及其影响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0" name="圆角矩形 65"/>
            <p:cNvSpPr/>
            <p:nvPr/>
          </p:nvSpPr>
          <p:spPr>
            <a:xfrm>
              <a:off x="7824167" y="4052499"/>
              <a:ext cx="945166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1" name="圆角矩形 66"/>
            <p:cNvSpPr/>
            <p:nvPr/>
          </p:nvSpPr>
          <p:spPr>
            <a:xfrm>
              <a:off x="1293020" y="4640166"/>
              <a:ext cx="945166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2" name="圆角矩形 67"/>
            <p:cNvSpPr/>
            <p:nvPr/>
          </p:nvSpPr>
          <p:spPr>
            <a:xfrm>
              <a:off x="3148345" y="4640166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3" name="圆角矩形 68"/>
            <p:cNvSpPr/>
            <p:nvPr/>
          </p:nvSpPr>
          <p:spPr>
            <a:xfrm>
              <a:off x="2224849" y="4640166"/>
              <a:ext cx="941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4" name="圆角矩形 69"/>
            <p:cNvSpPr/>
            <p:nvPr/>
          </p:nvSpPr>
          <p:spPr>
            <a:xfrm>
              <a:off x="4086844" y="4640166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5" name="圆角矩形 70"/>
            <p:cNvSpPr/>
            <p:nvPr/>
          </p:nvSpPr>
          <p:spPr>
            <a:xfrm>
              <a:off x="5003672" y="4640166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6" name="圆角矩形 71"/>
            <p:cNvSpPr/>
            <p:nvPr/>
          </p:nvSpPr>
          <p:spPr>
            <a:xfrm>
              <a:off x="5950505" y="4641941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7" name="圆角矩形 72"/>
            <p:cNvSpPr/>
            <p:nvPr/>
          </p:nvSpPr>
          <p:spPr>
            <a:xfrm>
              <a:off x="6887336" y="4645491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28" name="圆角矩形 73"/>
            <p:cNvSpPr/>
            <p:nvPr/>
          </p:nvSpPr>
          <p:spPr>
            <a:xfrm>
              <a:off x="7837503" y="4654369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投融资机制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9" name="圆角矩形 75"/>
            <p:cNvSpPr/>
            <p:nvPr/>
          </p:nvSpPr>
          <p:spPr>
            <a:xfrm>
              <a:off x="8755997" y="384467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0" name="圆角矩形 76"/>
            <p:cNvSpPr/>
            <p:nvPr/>
          </p:nvSpPr>
          <p:spPr>
            <a:xfrm>
              <a:off x="8752663" y="1000541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1" name="圆角矩形 77"/>
            <p:cNvSpPr/>
            <p:nvPr/>
          </p:nvSpPr>
          <p:spPr>
            <a:xfrm>
              <a:off x="8755997" y="1614839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2" name="圆角矩形 78"/>
            <p:cNvSpPr/>
            <p:nvPr/>
          </p:nvSpPr>
          <p:spPr>
            <a:xfrm>
              <a:off x="8762665" y="2227360"/>
              <a:ext cx="945167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3" name="圆角矩形 79"/>
            <p:cNvSpPr/>
            <p:nvPr/>
          </p:nvSpPr>
          <p:spPr>
            <a:xfrm>
              <a:off x="8765999" y="2839883"/>
              <a:ext cx="945167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4" name="圆角矩形 80"/>
            <p:cNvSpPr/>
            <p:nvPr/>
          </p:nvSpPr>
          <p:spPr>
            <a:xfrm>
              <a:off x="8771000" y="3445303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5" name="圆角矩形 81"/>
            <p:cNvSpPr/>
            <p:nvPr/>
          </p:nvSpPr>
          <p:spPr>
            <a:xfrm>
              <a:off x="8764332" y="4056050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6" name="圆角矩形 82"/>
            <p:cNvSpPr/>
            <p:nvPr/>
          </p:nvSpPr>
          <p:spPr>
            <a:xfrm>
              <a:off x="8771000" y="4657920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筑坝技术</a:t>
              </a:r>
              <a:endParaRPr lang="zh-CN" altLang="en-US" sz="10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437" name="圆角矩形 83"/>
            <p:cNvSpPr/>
            <p:nvPr/>
          </p:nvSpPr>
          <p:spPr>
            <a:xfrm>
              <a:off x="1294686" y="5249137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8" name="圆角矩形 84"/>
            <p:cNvSpPr/>
            <p:nvPr/>
          </p:nvSpPr>
          <p:spPr>
            <a:xfrm>
              <a:off x="3151679" y="5249137"/>
              <a:ext cx="945167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39" name="圆角矩形 85"/>
            <p:cNvSpPr/>
            <p:nvPr/>
          </p:nvSpPr>
          <p:spPr>
            <a:xfrm>
              <a:off x="2226517" y="5249137"/>
              <a:ext cx="945166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0" name="圆角矩形 86"/>
            <p:cNvSpPr/>
            <p:nvPr/>
          </p:nvSpPr>
          <p:spPr>
            <a:xfrm>
              <a:off x="4090178" y="5249137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1" name="圆角矩形 87"/>
            <p:cNvSpPr/>
            <p:nvPr/>
          </p:nvSpPr>
          <p:spPr>
            <a:xfrm>
              <a:off x="5007005" y="5249137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2" name="圆角矩形 88"/>
            <p:cNvSpPr/>
            <p:nvPr/>
          </p:nvSpPr>
          <p:spPr>
            <a:xfrm>
              <a:off x="5953838" y="5250913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3" name="圆角矩形 89"/>
            <p:cNvSpPr/>
            <p:nvPr/>
          </p:nvSpPr>
          <p:spPr>
            <a:xfrm>
              <a:off x="6889002" y="5254463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4" name="圆角矩形 90"/>
            <p:cNvSpPr/>
            <p:nvPr/>
          </p:nvSpPr>
          <p:spPr>
            <a:xfrm>
              <a:off x="7834169" y="5263340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5" name="圆角矩形 91"/>
            <p:cNvSpPr/>
            <p:nvPr/>
          </p:nvSpPr>
          <p:spPr>
            <a:xfrm>
              <a:off x="8767666" y="4654369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6" name="圆角矩形 92"/>
            <p:cNvSpPr/>
            <p:nvPr/>
          </p:nvSpPr>
          <p:spPr>
            <a:xfrm>
              <a:off x="8774334" y="5266891"/>
              <a:ext cx="945166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工程管理体制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7" name="圆角矩形 93"/>
            <p:cNvSpPr/>
            <p:nvPr/>
          </p:nvSpPr>
          <p:spPr>
            <a:xfrm>
              <a:off x="1293020" y="5866985"/>
              <a:ext cx="945166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8" name="圆角矩形 94"/>
            <p:cNvSpPr/>
            <p:nvPr/>
          </p:nvSpPr>
          <p:spPr>
            <a:xfrm>
              <a:off x="3148345" y="5866985"/>
              <a:ext cx="945167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49" name="圆角矩形 95"/>
            <p:cNvSpPr/>
            <p:nvPr/>
          </p:nvSpPr>
          <p:spPr>
            <a:xfrm>
              <a:off x="2224849" y="5866985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0" name="圆角矩形 96"/>
            <p:cNvSpPr/>
            <p:nvPr/>
          </p:nvSpPr>
          <p:spPr>
            <a:xfrm>
              <a:off x="4086844" y="5866985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1" name="圆角矩形 97"/>
            <p:cNvSpPr/>
            <p:nvPr/>
          </p:nvSpPr>
          <p:spPr>
            <a:xfrm>
              <a:off x="5003672" y="5866985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2" name="圆角矩形 98"/>
            <p:cNvSpPr/>
            <p:nvPr/>
          </p:nvSpPr>
          <p:spPr>
            <a:xfrm>
              <a:off x="5950505" y="5868761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3" name="圆角矩形 99"/>
            <p:cNvSpPr/>
            <p:nvPr/>
          </p:nvSpPr>
          <p:spPr>
            <a:xfrm>
              <a:off x="6887336" y="5872312"/>
              <a:ext cx="945166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4" name="圆角矩形 100"/>
            <p:cNvSpPr/>
            <p:nvPr/>
          </p:nvSpPr>
          <p:spPr>
            <a:xfrm>
              <a:off x="7830835" y="5881189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5" name="圆角矩形 101"/>
            <p:cNvSpPr/>
            <p:nvPr/>
          </p:nvSpPr>
          <p:spPr>
            <a:xfrm>
              <a:off x="8771000" y="5884739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6" name="圆角矩形 102"/>
            <p:cNvSpPr/>
            <p:nvPr/>
          </p:nvSpPr>
          <p:spPr>
            <a:xfrm>
              <a:off x="9704497" y="377366"/>
              <a:ext cx="946833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7" name="圆角矩形 103"/>
            <p:cNvSpPr/>
            <p:nvPr/>
          </p:nvSpPr>
          <p:spPr>
            <a:xfrm>
              <a:off x="9701163" y="993439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8" name="圆角矩形 104"/>
            <p:cNvSpPr/>
            <p:nvPr/>
          </p:nvSpPr>
          <p:spPr>
            <a:xfrm>
              <a:off x="9704497" y="1607737"/>
              <a:ext cx="946833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59" name="圆角矩形 105"/>
            <p:cNvSpPr/>
            <p:nvPr/>
          </p:nvSpPr>
          <p:spPr>
            <a:xfrm>
              <a:off x="9711165" y="2220259"/>
              <a:ext cx="943499" cy="61784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0" name="圆角矩形 106"/>
            <p:cNvSpPr/>
            <p:nvPr/>
          </p:nvSpPr>
          <p:spPr>
            <a:xfrm>
              <a:off x="9714499" y="2834556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1" name="圆角矩形 107"/>
            <p:cNvSpPr/>
            <p:nvPr/>
          </p:nvSpPr>
          <p:spPr>
            <a:xfrm>
              <a:off x="9719500" y="3438201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2" name="圆角矩形 108"/>
            <p:cNvSpPr/>
            <p:nvPr/>
          </p:nvSpPr>
          <p:spPr>
            <a:xfrm>
              <a:off x="9712832" y="4048948"/>
              <a:ext cx="943499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3" name="圆角矩形 109"/>
            <p:cNvSpPr/>
            <p:nvPr/>
          </p:nvSpPr>
          <p:spPr>
            <a:xfrm>
              <a:off x="9719500" y="4650818"/>
              <a:ext cx="943499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00" dirty="0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筑坝技术</a:t>
              </a:r>
              <a:endParaRPr lang="zh-CN" altLang="en-US" sz="10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464" name="圆角矩形 110"/>
            <p:cNvSpPr/>
            <p:nvPr/>
          </p:nvSpPr>
          <p:spPr>
            <a:xfrm>
              <a:off x="9716166" y="4649042"/>
              <a:ext cx="943499" cy="614298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5" name="圆角矩形 111"/>
            <p:cNvSpPr/>
            <p:nvPr/>
          </p:nvSpPr>
          <p:spPr>
            <a:xfrm>
              <a:off x="9721167" y="5261565"/>
              <a:ext cx="946833" cy="616073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0" dirty="0">
                <a:solidFill>
                  <a:schemeClr val="tx1"/>
                </a:solidFill>
                <a:latin typeface="仿宋_GB2312" panose="02010609030101010101" charset="-122"/>
                <a:ea typeface="仿宋_GB2312" panose="02010609030101010101" charset="-122"/>
              </a:endParaRPr>
            </a:p>
          </p:txBody>
        </p:sp>
        <p:sp>
          <p:nvSpPr>
            <p:cNvPr id="466" name="圆角矩形 112"/>
            <p:cNvSpPr/>
            <p:nvPr/>
          </p:nvSpPr>
          <p:spPr>
            <a:xfrm>
              <a:off x="9719500" y="5877638"/>
              <a:ext cx="945167" cy="61607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dirty="0">
                  <a:solidFill>
                    <a:srgbClr val="9A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敏感性问题</a:t>
              </a:r>
              <a:endParaRPr lang="zh-CN" altLang="en-US" sz="1200" b="1" dirty="0">
                <a:solidFill>
                  <a:srgbClr val="9A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7" name="椭圆 466"/>
          <p:cNvSpPr/>
          <p:nvPr/>
        </p:nvSpPr>
        <p:spPr>
          <a:xfrm>
            <a:off x="5638800" y="2590800"/>
            <a:ext cx="4191000" cy="1447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8" name="椭圆 467"/>
          <p:cNvSpPr/>
          <p:nvPr/>
        </p:nvSpPr>
        <p:spPr>
          <a:xfrm>
            <a:off x="2286000" y="4572000"/>
            <a:ext cx="4191000" cy="1447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9" name="文本框 468"/>
          <p:cNvSpPr txBox="1"/>
          <p:nvPr/>
        </p:nvSpPr>
        <p:spPr>
          <a:xfrm>
            <a:off x="6400800" y="3087370"/>
            <a:ext cx="2639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系统要素间相互作用</a:t>
            </a:r>
            <a:endParaRPr lang="zh-CN" altLang="en-US" sz="20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0" name="文本框 469"/>
          <p:cNvSpPr txBox="1"/>
          <p:nvPr/>
        </p:nvSpPr>
        <p:spPr>
          <a:xfrm>
            <a:off x="2999105" y="5029200"/>
            <a:ext cx="2639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系统要素间相互作用</a:t>
            </a:r>
            <a:endParaRPr lang="zh-CN" altLang="en-US" sz="20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1" name="文本框 470"/>
          <p:cNvSpPr txBox="1"/>
          <p:nvPr/>
        </p:nvSpPr>
        <p:spPr>
          <a:xfrm>
            <a:off x="1295400" y="2133600"/>
            <a:ext cx="5080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水利枢纽项目宏观层次论证矩阵</a:t>
            </a:r>
            <a:endParaRPr lang="zh-CN" altLang="en-US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914400" y="813473"/>
            <a:ext cx="9764712" cy="175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26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治水系统思维的分析重点是系统要素和要素间的相互作用。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重要的系统要素和要素间相互作用绝对不能漏掉，关系着系统的整体性特征。</a:t>
            </a:r>
            <a:r>
              <a:rPr lang="zh-CN" altLang="en-US" sz="18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例如，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著名的法国马尔巴塞坝溃坝事故，溃坝前马尔巴塞坝的整体“系统状态”一直正常，但是却突然发生溃坝事故，造成重大人员伤亡。主要原因在于忽略了坝基岩体裂隙应力与岩体渗透间的相互作用，导致岩体裂隙在渗压下迅速扩展所致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6" descr="malpasset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29"/>
          <a:stretch>
            <a:fillRect/>
          </a:stretch>
        </p:blipFill>
        <p:spPr bwMode="auto">
          <a:xfrm>
            <a:off x="5388399" y="3677235"/>
            <a:ext cx="4134346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malpasse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29" b="8507"/>
          <a:stretch>
            <a:fillRect/>
          </a:stretch>
        </p:blipFill>
        <p:spPr bwMode="auto">
          <a:xfrm>
            <a:off x="2133600" y="2962317"/>
            <a:ext cx="2300287" cy="308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2883693" y="6065763"/>
            <a:ext cx="800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失事前</a:t>
            </a:r>
            <a:endParaRPr lang="zh-CN" altLang="en-US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6955980" y="6032637"/>
            <a:ext cx="8001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失事后</a:t>
            </a:r>
            <a:endParaRPr lang="zh-CN" altLang="en-US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7800" y="2854190"/>
            <a:ext cx="4572000" cy="644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双曲拱坝主要参数：坝高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66.5m</a:t>
            </a: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，坝顶长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223m</a:t>
            </a: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，坝顶宽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1.5m</a:t>
            </a: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，坝底宽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6.78m</a:t>
            </a: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，总库容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5100</a:t>
            </a:r>
            <a:r>
              <a:rPr lang="zh-CN" altLang="en-US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万</a:t>
            </a:r>
            <a:r>
              <a:rPr lang="en-US" altLang="zh-CN" sz="16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m</a:t>
            </a:r>
            <a:r>
              <a:rPr lang="en-US" altLang="zh-CN" sz="1600" b="1" baseline="30000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3</a:t>
            </a:r>
            <a:endParaRPr lang="en-US" altLang="zh-CN" sz="1600" b="1" baseline="30000" dirty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4400" y="838200"/>
            <a:ext cx="2546985" cy="5469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3060"/>
              </a:lnSpc>
            </a:pPr>
            <a:r>
              <a:rPr lang="zh-CN" altLang="en-US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再如，</a:t>
            </a:r>
            <a:r>
              <a:rPr lang="zh-CN" altLang="en-US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太湖治理，以往重点在防洪。但</a:t>
            </a:r>
            <a:r>
              <a:rPr lang="zh-CN" altLang="en-US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2007年太湖蓝藻污染事件，开启了太湖综合治理的新篇章，也是湖长制实践的源头。治太几十年，洪水不再泛滥，但太湖流域3.69万平方公里上，有各类工业企业约2</a:t>
            </a:r>
            <a:r>
              <a:rPr lang="en-US" altLang="zh-CN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100</a:t>
            </a:r>
            <a:r>
              <a:rPr lang="zh-CN" altLang="en-US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万家，每年工业和生活污水排放约2</a:t>
            </a:r>
            <a:r>
              <a:rPr lang="en-US" altLang="zh-CN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亿吨。太湖综合治理的系统中，必须考虑新的要素。</a:t>
            </a:r>
            <a:endParaRPr lang="zh-CN" altLang="en-US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endParaRPr lang="zh-CN" altLang="en-US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3962400" y="1143000"/>
            <a:ext cx="7315200" cy="4914265"/>
            <a:chOff x="5520" y="1191"/>
            <a:chExt cx="11520" cy="7739"/>
          </a:xfrm>
        </p:grpSpPr>
        <p:grpSp>
          <p:nvGrpSpPr>
            <p:cNvPr id="92" name="组合 91"/>
            <p:cNvGrpSpPr/>
            <p:nvPr/>
          </p:nvGrpSpPr>
          <p:grpSpPr>
            <a:xfrm>
              <a:off x="5520" y="4080"/>
              <a:ext cx="11520" cy="999"/>
              <a:chOff x="5520" y="4080"/>
              <a:chExt cx="11520" cy="999"/>
            </a:xfrm>
          </p:grpSpPr>
          <p:sp>
            <p:nvSpPr>
              <p:cNvPr id="93" name="流程图: 可选过程 92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4" name="流程图: 可选过程 93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5" name="流程图: 可选过程 94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6" name="流程图: 可选过程 95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7" name="流程图: 可选过程 96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8" name="流程图: 可选过程 97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99" name="流程图: 可选过程 98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0" name="流程图: 可选过程 99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5520" y="5043"/>
              <a:ext cx="11520" cy="999"/>
              <a:chOff x="5520" y="4080"/>
              <a:chExt cx="11520" cy="999"/>
            </a:xfrm>
          </p:grpSpPr>
          <p:sp>
            <p:nvSpPr>
              <p:cNvPr id="102" name="流程图: 可选过程 101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3" name="流程图: 可选过程 102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4" name="流程图: 可选过程 103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5" name="流程图: 可选过程 104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6" name="流程图: 可选过程 105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7" name="流程图: 可选过程 106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8" name="流程图: 可选过程 107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09" name="流程图: 可选过程 108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10" name="组合 109"/>
            <p:cNvGrpSpPr/>
            <p:nvPr/>
          </p:nvGrpSpPr>
          <p:grpSpPr>
            <a:xfrm>
              <a:off x="5520" y="6006"/>
              <a:ext cx="11520" cy="999"/>
              <a:chOff x="5520" y="4080"/>
              <a:chExt cx="11520" cy="999"/>
            </a:xfrm>
          </p:grpSpPr>
          <p:sp>
            <p:nvSpPr>
              <p:cNvPr id="111" name="流程图: 可选过程 110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2" name="流程图: 可选过程 111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3" name="流程图: 可选过程 112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4" name="流程图: 可选过程 113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5" name="流程图: 可选过程 114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6" name="流程图: 可选过程 115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7" name="流程图: 可选过程 116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18" name="流程图: 可选过程 117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5520" y="6969"/>
              <a:ext cx="11520" cy="999"/>
              <a:chOff x="5520" y="4080"/>
              <a:chExt cx="11520" cy="999"/>
            </a:xfrm>
          </p:grpSpPr>
          <p:sp>
            <p:nvSpPr>
              <p:cNvPr id="120" name="流程图: 可选过程 119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1" name="流程图: 可选过程 120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2" name="流程图: 可选过程 121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3" name="流程图: 可选过程 122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4" name="流程图: 可选过程 123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5" name="流程图: 可选过程 124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6" name="流程图: 可选过程 125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27" name="流程图: 可选过程 126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28" name="组合 127"/>
            <p:cNvGrpSpPr/>
            <p:nvPr/>
          </p:nvGrpSpPr>
          <p:grpSpPr>
            <a:xfrm>
              <a:off x="5520" y="7932"/>
              <a:ext cx="11520" cy="999"/>
              <a:chOff x="5520" y="4080"/>
              <a:chExt cx="11520" cy="999"/>
            </a:xfrm>
          </p:grpSpPr>
          <p:sp>
            <p:nvSpPr>
              <p:cNvPr id="129" name="流程图: 可选过程 128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0" name="流程图: 可选过程 129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1" name="流程图: 可选过程 130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2" name="流程图: 可选过程 131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3" name="流程图: 可选过程 132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4" name="流程图: 可选过程 133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5" name="流程图: 可选过程 134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6" name="流程图: 可选过程 135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37" name="组合 136"/>
            <p:cNvGrpSpPr/>
            <p:nvPr/>
          </p:nvGrpSpPr>
          <p:grpSpPr>
            <a:xfrm>
              <a:off x="5520" y="1191"/>
              <a:ext cx="11520" cy="999"/>
              <a:chOff x="5520" y="4080"/>
              <a:chExt cx="11520" cy="999"/>
            </a:xfrm>
          </p:grpSpPr>
          <p:sp>
            <p:nvSpPr>
              <p:cNvPr id="138" name="流程图: 可选过程 137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39" name="流程图: 可选过程 138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0" name="流程图: 可选过程 139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1" name="流程图: 可选过程 140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2" name="流程图: 可选过程 141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3" name="流程图: 可选过程 142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4" name="流程图: 可选过程 143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5" name="流程图: 可选过程 144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46" name="组合 145"/>
            <p:cNvGrpSpPr/>
            <p:nvPr/>
          </p:nvGrpSpPr>
          <p:grpSpPr>
            <a:xfrm>
              <a:off x="5520" y="2154"/>
              <a:ext cx="11520" cy="999"/>
              <a:chOff x="5520" y="4080"/>
              <a:chExt cx="11520" cy="999"/>
            </a:xfrm>
          </p:grpSpPr>
          <p:sp>
            <p:nvSpPr>
              <p:cNvPr id="147" name="流程图: 可选过程 146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8" name="流程图: 可选过程 147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9" name="流程图: 可选过程 148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0" name="流程图: 可选过程 149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1" name="流程图: 可选过程 150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2" name="流程图: 可选过程 151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3" name="流程图: 可选过程 152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4" name="流程图: 可选过程 153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5520" y="3117"/>
              <a:ext cx="11520" cy="999"/>
              <a:chOff x="5520" y="4080"/>
              <a:chExt cx="11520" cy="999"/>
            </a:xfrm>
          </p:grpSpPr>
          <p:sp>
            <p:nvSpPr>
              <p:cNvPr id="156" name="流程图: 可选过程 155"/>
              <p:cNvSpPr/>
              <p:nvPr/>
            </p:nvSpPr>
            <p:spPr>
              <a:xfrm>
                <a:off x="5520" y="4080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7" name="流程图: 可选过程 156"/>
              <p:cNvSpPr/>
              <p:nvPr/>
            </p:nvSpPr>
            <p:spPr>
              <a:xfrm>
                <a:off x="6960" y="4095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8" name="流程图: 可选过程 157"/>
              <p:cNvSpPr/>
              <p:nvPr/>
            </p:nvSpPr>
            <p:spPr>
              <a:xfrm>
                <a:off x="156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59" name="流程图: 可选过程 158"/>
              <p:cNvSpPr/>
              <p:nvPr/>
            </p:nvSpPr>
            <p:spPr>
              <a:xfrm>
                <a:off x="1416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0" name="流程图: 可选过程 159"/>
              <p:cNvSpPr/>
              <p:nvPr/>
            </p:nvSpPr>
            <p:spPr>
              <a:xfrm>
                <a:off x="1272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1" name="流程图: 可选过程 160"/>
              <p:cNvSpPr/>
              <p:nvPr/>
            </p:nvSpPr>
            <p:spPr>
              <a:xfrm>
                <a:off x="1128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2" name="流程图: 可选过程 161"/>
              <p:cNvSpPr/>
              <p:nvPr/>
            </p:nvSpPr>
            <p:spPr>
              <a:xfrm>
                <a:off x="840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3" name="流程图: 可选过程 162"/>
              <p:cNvSpPr/>
              <p:nvPr/>
            </p:nvSpPr>
            <p:spPr>
              <a:xfrm>
                <a:off x="9840" y="4117"/>
                <a:ext cx="1440" cy="963"/>
              </a:xfrm>
              <a:prstGeom prst="flowChartAlternateProcess">
                <a:avLst/>
              </a:prstGeom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164" name="文本框 163"/>
          <p:cNvSpPr txBox="1"/>
          <p:nvPr/>
        </p:nvSpPr>
        <p:spPr>
          <a:xfrm>
            <a:off x="4016375" y="1167765"/>
            <a:ext cx="787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工业模式</a:t>
            </a:r>
            <a:endParaRPr lang="zh-CN" altLang="en-US" sz="16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4953000" y="1765300"/>
            <a:ext cx="7874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农业模式</a:t>
            </a:r>
            <a:endParaRPr lang="zh-CN" altLang="en-US" sz="16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5778500" y="2403475"/>
            <a:ext cx="9607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城镇化模式</a:t>
            </a:r>
            <a:endParaRPr lang="zh-CN" altLang="en-US" sz="16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6728460" y="3007995"/>
            <a:ext cx="8223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工程调度模式</a:t>
            </a:r>
            <a:endParaRPr lang="zh-CN" altLang="en-US" sz="1600" b="1">
              <a:solidFill>
                <a:srgbClr val="8E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640320" y="3619500"/>
            <a:ext cx="913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江河物理形态</a:t>
            </a:r>
            <a:endParaRPr lang="zh-CN" altLang="en-US" sz="16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521065" y="4231005"/>
            <a:ext cx="9715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江河水文形态</a:t>
            </a:r>
            <a:endParaRPr lang="zh-CN" altLang="en-US" sz="16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9443085" y="4842510"/>
            <a:ext cx="9163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江河环境形态</a:t>
            </a:r>
            <a:endParaRPr lang="zh-CN" altLang="en-US" sz="16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10447655" y="5447030"/>
            <a:ext cx="9315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江河生物形态</a:t>
            </a:r>
            <a:endParaRPr lang="zh-CN" altLang="en-US" sz="16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椭圆 171"/>
          <p:cNvSpPr/>
          <p:nvPr/>
        </p:nvSpPr>
        <p:spPr>
          <a:xfrm>
            <a:off x="7162800" y="1605915"/>
            <a:ext cx="3733800" cy="1600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8108950" y="2063115"/>
            <a:ext cx="18415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发展模式影响江河形态</a:t>
            </a:r>
            <a:endParaRPr lang="zh-CN" altLang="en-US" sz="20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4343400" y="4044315"/>
            <a:ext cx="3733800" cy="16002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5257800" y="4492625"/>
            <a:ext cx="18415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江河形态约束发展模式</a:t>
            </a:r>
            <a:endParaRPr lang="zh-CN" altLang="en-US" sz="2000" b="1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762000" y="990600"/>
            <a:ext cx="10134600" cy="147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8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CN" altLang="en-US" sz="1800" b="1" dirty="0">
                <a:solidFill>
                  <a:srgbClr val="8E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治水系统思维要善于把握系统状态的变化趋势。</a:t>
            </a:r>
            <a:r>
              <a:rPr lang="zh-CN" altLang="en-US" sz="1800" b="1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江河水系的开发利用，必然改变江河物理形态、水文过程、水环境容量、江河生境等。演变是必然趋势，但演变的方向是人类的选择，包括主动的和被动的，因此系统性治水必须预测和把控江河系统状态的演变趋势，努力使江河水系朝着人与自然和谐的方向演变。</a:t>
            </a:r>
            <a:endParaRPr lang="zh-CN" altLang="en-US" sz="1800" b="1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12" descr="http://www.gzepb.gov.cn/gnxw/200702/W020070201365776301888.jpg">
            <a:hlinkClick r:id="rId1"/>
          </p:cNvPr>
          <p:cNvPicPr>
            <a:picLocks noChangeAspect="1" noChangeArrowheads="1"/>
          </p:cNvPicPr>
          <p:nvPr/>
        </p:nvPicPr>
        <p:blipFill>
          <a:blip r:embed="rId2"/>
          <a:srcRect b="19527"/>
          <a:stretch>
            <a:fillRect/>
          </a:stretch>
        </p:blipFill>
        <p:spPr bwMode="auto">
          <a:xfrm>
            <a:off x="762000" y="3219116"/>
            <a:ext cx="2984410" cy="2111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127873" y="5542399"/>
            <a:ext cx="22526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断流导致下游生态灾难</a:t>
            </a:r>
            <a:endParaRPr lang="zh-CN" altLang="en-US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5" descr="huanghe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0999" y="3153257"/>
            <a:ext cx="3230033" cy="2111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 descr="调水调沙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114800" y="3318294"/>
            <a:ext cx="3582236" cy="1836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8386496" y="5576127"/>
            <a:ext cx="2459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下游河道生态系统性恢复</a:t>
            </a:r>
            <a:endParaRPr lang="zh-CN" altLang="en-US" sz="1600" b="1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4724400" y="5576127"/>
            <a:ext cx="2459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 b="1" dirty="0">
                <a:solidFill>
                  <a:srgbClr val="9A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黄河小浪底水库调水调沙</a:t>
            </a:r>
            <a:endParaRPr lang="zh-CN" altLang="en-US" sz="1600" b="1" dirty="0">
              <a:solidFill>
                <a:srgbClr val="9A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00200" y="3276600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谢谢</a:t>
            </a:r>
            <a:endParaRPr lang="zh-CN" altLang="en-US" sz="7200" dirty="0">
              <a:solidFill>
                <a:schemeClr val="bg1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pic>
        <p:nvPicPr>
          <p:cNvPr id="61442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1367" name="Rectangle 7"/>
          <p:cNvSpPr/>
          <p:nvPr/>
        </p:nvSpPr>
        <p:spPr>
          <a:xfrm>
            <a:off x="3200083" y="3733483"/>
            <a:ext cx="6480175" cy="1304925"/>
          </a:xfrm>
          <a:prstGeom prst="rect">
            <a:avLst/>
          </a:prstGeom>
          <a:noFill/>
          <a:ln w="4127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7200" dirty="0">
                <a:solidFill>
                  <a:srgbClr val="FFFF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谢谢</a:t>
            </a:r>
            <a:endParaRPr lang="en-US" altLang="zh-CN" sz="7200" dirty="0">
              <a:solidFill>
                <a:srgbClr val="FFFF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7" grpId="0" bldLvl="0"/>
      <p:bldP spid="271367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3337</Words>
  <Application>WPS 演示</Application>
  <PresentationFormat>宽屏</PresentationFormat>
  <Paragraphs>221</Paragraphs>
  <Slides>23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华文中宋</vt:lpstr>
      <vt:lpstr>楷体</vt:lpstr>
      <vt:lpstr>黑体</vt:lpstr>
      <vt:lpstr>Calibri</vt:lpstr>
      <vt:lpstr>Arial Unicode MS</vt:lpstr>
      <vt:lpstr>等线</vt:lpstr>
      <vt:lpstr>仿宋_GB2312</vt:lpstr>
      <vt:lpstr>楷体_GB2312</vt:lpstr>
      <vt:lpstr>华文彩云</vt:lpstr>
      <vt:lpstr>Office Theme</vt:lpstr>
      <vt:lpstr>CDraw</vt:lpstr>
      <vt:lpstr>Equation.3</vt:lpstr>
      <vt:lpstr>CDraw</vt:lpstr>
      <vt:lpstr>江河水系及其治理的系统性特征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Harald Breinhälter</dc:creator>
  <cp:lastModifiedBy>老矫</cp:lastModifiedBy>
  <cp:revision>995</cp:revision>
  <dcterms:created xsi:type="dcterms:W3CDTF">2018-04-25T14:01:00Z</dcterms:created>
  <dcterms:modified xsi:type="dcterms:W3CDTF">2026-10-26T02:16:37Z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22A8AE6F67B8426194F5D35C3A52422B_13</vt:lpwstr>
  </property>
</Properties>
</file>